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tags/tag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7" r:id="rId1"/>
    <p:sldMasterId id="2147483754" r:id="rId2"/>
  </p:sldMasterIdLst>
  <p:notesMasterIdLst>
    <p:notesMasterId r:id="rId47"/>
  </p:notesMasterIdLst>
  <p:sldIdLst>
    <p:sldId id="279" r:id="rId3"/>
    <p:sldId id="283" r:id="rId4"/>
    <p:sldId id="325" r:id="rId5"/>
    <p:sldId id="317" r:id="rId6"/>
    <p:sldId id="319" r:id="rId7"/>
    <p:sldId id="321" r:id="rId8"/>
    <p:sldId id="289" r:id="rId9"/>
    <p:sldId id="323" r:id="rId10"/>
    <p:sldId id="318" r:id="rId11"/>
    <p:sldId id="298" r:id="rId12"/>
    <p:sldId id="299" r:id="rId13"/>
    <p:sldId id="300" r:id="rId14"/>
    <p:sldId id="301" r:id="rId15"/>
    <p:sldId id="302" r:id="rId16"/>
    <p:sldId id="303" r:id="rId17"/>
    <p:sldId id="304" r:id="rId18"/>
    <p:sldId id="305" r:id="rId19"/>
    <p:sldId id="284" r:id="rId20"/>
    <p:sldId id="285" r:id="rId21"/>
    <p:sldId id="290" r:id="rId22"/>
    <p:sldId id="291" r:id="rId23"/>
    <p:sldId id="292" r:id="rId24"/>
    <p:sldId id="293" r:id="rId25"/>
    <p:sldId id="294" r:id="rId26"/>
    <p:sldId id="295" r:id="rId27"/>
    <p:sldId id="296" r:id="rId28"/>
    <p:sldId id="322" r:id="rId29"/>
    <p:sldId id="344" r:id="rId30"/>
    <p:sldId id="297" r:id="rId31"/>
    <p:sldId id="307" r:id="rId32"/>
    <p:sldId id="324" r:id="rId33"/>
    <p:sldId id="306" r:id="rId34"/>
    <p:sldId id="308" r:id="rId35"/>
    <p:sldId id="309" r:id="rId36"/>
    <p:sldId id="310" r:id="rId37"/>
    <p:sldId id="311" r:id="rId38"/>
    <p:sldId id="312" r:id="rId39"/>
    <p:sldId id="313" r:id="rId40"/>
    <p:sldId id="314" r:id="rId41"/>
    <p:sldId id="315" r:id="rId42"/>
    <p:sldId id="327" r:id="rId43"/>
    <p:sldId id="329" r:id="rId44"/>
    <p:sldId id="345" r:id="rId45"/>
    <p:sldId id="32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032"/>
    <a:srgbClr val="FDD981"/>
    <a:srgbClr val="FFB52F"/>
    <a:srgbClr val="FFB12C"/>
    <a:srgbClr val="FFD357"/>
    <a:srgbClr val="F7AA29"/>
    <a:srgbClr val="FFBA34"/>
    <a:srgbClr val="FFCA3D"/>
    <a:srgbClr val="FFBB35"/>
    <a:srgbClr val="FFD7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9" autoAdjust="0"/>
    <p:restoredTop sz="69767" autoAdjust="0"/>
  </p:normalViewPr>
  <p:slideViewPr>
    <p:cSldViewPr snapToGrid="0">
      <p:cViewPr varScale="1">
        <p:scale>
          <a:sx n="46" d="100"/>
          <a:sy n="46" d="100"/>
        </p:scale>
        <p:origin x="1386" y="4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C23A7-B713-4017-8257-AAB8DD70D2B0}" type="datetimeFigureOut">
              <a:rPr lang="en-US" smtClean="0"/>
              <a:t>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DBBD9-D94F-4998-8424-D9A9D3FC6E3F}" type="slidenum">
              <a:rPr lang="en-US" smtClean="0"/>
              <a:t>‹#›</a:t>
            </a:fld>
            <a:endParaRPr lang="en-US"/>
          </a:p>
        </p:txBody>
      </p:sp>
    </p:spTree>
    <p:extLst>
      <p:ext uri="{BB962C8B-B14F-4D97-AF65-F5344CB8AC3E}">
        <p14:creationId xmlns:p14="http://schemas.microsoft.com/office/powerpoint/2010/main" val="4084553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8.xml"/><Relationship Id="rId5" Type="http://schemas.openxmlformats.org/officeDocument/2006/relationships/hyperlink" Target="http://www.mdausa.org/disease/index.html" TargetMode="External"/><Relationship Id="rId4" Type="http://schemas.openxmlformats.org/officeDocument/2006/relationships/hyperlink" Target="http://www.mdausa.org/" TargetMode="Externa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i="1" dirty="0"/>
              <a:t>Instructor note:  This orientation program is designed to be customized for your local.  Slides 34-42 need to be modified to fit your local, district, and state or province.</a:t>
            </a:r>
          </a:p>
          <a:p>
            <a:pPr eaLnBrk="1" hangingPunct="1"/>
            <a:endParaRPr lang="en-US" altLang="en-US" i="1" dirty="0"/>
          </a:p>
          <a:p>
            <a:pPr eaLnBrk="1" hangingPunct="1"/>
            <a:r>
              <a:rPr lang="en-US" altLang="en-US" dirty="0"/>
              <a:t>Opening slide: Keep on the screen until the following activities have been completed:</a:t>
            </a:r>
          </a:p>
          <a:p>
            <a:pPr marL="171450" indent="-171450" eaLnBrk="1" hangingPunct="1">
              <a:buFont typeface="Arial" panose="020B0604020202020204" pitchFamily="34" charset="0"/>
              <a:buChar char="•"/>
            </a:pPr>
            <a:r>
              <a:rPr lang="en-US" altLang="en-US" dirty="0"/>
              <a:t>Introduce yourself and describe your experience briefly:</a:t>
            </a:r>
          </a:p>
          <a:p>
            <a:pPr marL="628650" lvl="1" indent="-171450" eaLnBrk="1" hangingPunct="1">
              <a:buFont typeface="Arial" panose="020B0604020202020204" pitchFamily="34" charset="0"/>
              <a:buChar char="•"/>
            </a:pPr>
            <a:r>
              <a:rPr lang="en-US" altLang="en-US" dirty="0"/>
              <a:t>Years in the fire service</a:t>
            </a:r>
          </a:p>
          <a:p>
            <a:pPr marL="628650" lvl="1" indent="-171450" eaLnBrk="1" hangingPunct="1">
              <a:buFont typeface="Arial" panose="020B0604020202020204" pitchFamily="34" charset="0"/>
              <a:buChar char="•"/>
            </a:pPr>
            <a:r>
              <a:rPr lang="en-US" altLang="en-US" dirty="0"/>
              <a:t>When you became a union member</a:t>
            </a:r>
          </a:p>
          <a:p>
            <a:pPr marL="628650" lvl="1" indent="-171450" eaLnBrk="1" hangingPunct="1">
              <a:buFont typeface="Arial" panose="020B0604020202020204" pitchFamily="34" charset="0"/>
              <a:buChar char="•"/>
            </a:pPr>
            <a:r>
              <a:rPr lang="en-US" altLang="en-US" dirty="0"/>
              <a:t>Positions you’ve held in the union</a:t>
            </a:r>
          </a:p>
          <a:p>
            <a:pPr marL="628650" lvl="1" indent="-171450" eaLnBrk="1" hangingPunct="1">
              <a:buFont typeface="Arial" panose="020B0604020202020204" pitchFamily="34" charset="0"/>
              <a:buChar char="•"/>
            </a:pPr>
            <a:r>
              <a:rPr lang="en-US" altLang="en-US" dirty="0"/>
              <a:t>What the union has meant to you</a:t>
            </a:r>
          </a:p>
          <a:p>
            <a:pPr marL="171450" indent="-171450" eaLnBrk="1" hangingPunct="1">
              <a:buFont typeface="Arial" panose="020B0604020202020204" pitchFamily="34" charset="0"/>
              <a:buChar char="•"/>
            </a:pPr>
            <a:r>
              <a:rPr lang="en-US" altLang="en-US" dirty="0"/>
              <a:t>Have each new member introduce themselves describing why they are joining the department (i.e., “Glad you are here”; “excellent choice” (for people changing careers)... ) Note when appropriate any generations of fire service. </a:t>
            </a:r>
          </a:p>
          <a:p>
            <a:pPr marL="171450" indent="-171450" eaLnBrk="1" hangingPunct="1">
              <a:buFont typeface="Arial" panose="020B0604020202020204" pitchFamily="34" charset="0"/>
              <a:buChar char="•"/>
            </a:pPr>
            <a:r>
              <a:rPr lang="en-US" altLang="en-US" dirty="0"/>
              <a:t>Acknowledge and welcome each person individually to the union after they have finished their introduction.</a:t>
            </a:r>
          </a:p>
          <a:p>
            <a:pPr marL="171450" indent="-171450" eaLnBrk="1" hangingPunct="1">
              <a:buFont typeface="Arial" panose="020B0604020202020204" pitchFamily="34" charset="0"/>
              <a:buChar char="•"/>
            </a:pPr>
            <a:r>
              <a:rPr lang="en-US" altLang="en-US" dirty="0"/>
              <a:t>Encourage questions during or after the presentation, depending on the your time or instructor preference.</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1</a:t>
            </a:fld>
            <a:endParaRPr lang="en-US"/>
          </a:p>
        </p:txBody>
      </p:sp>
    </p:spTree>
    <p:extLst>
      <p:ext uri="{BB962C8B-B14F-4D97-AF65-F5344CB8AC3E}">
        <p14:creationId xmlns:p14="http://schemas.microsoft.com/office/powerpoint/2010/main" val="3089011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Whether its fighting to guarantee increases in your salary or working to lower the response time on calls with fully staffed engines, the IAFF is on the frontline for professional emergency responders. </a:t>
            </a:r>
          </a:p>
          <a:p>
            <a:pPr eaLnBrk="1" hangingPunct="1"/>
            <a:endParaRPr lang="en-US" altLang="en-US" dirty="0"/>
          </a:p>
          <a:p>
            <a:pPr marL="171450" indent="-171450" eaLnBrk="1" hangingPunct="1">
              <a:buFont typeface="Arial" panose="020B0604020202020204" pitchFamily="34" charset="0"/>
              <a:buChar char="•"/>
            </a:pPr>
            <a:r>
              <a:rPr lang="en-US" altLang="en-US" dirty="0"/>
              <a:t>The Labor Issues and Collective Bargaining Department</a:t>
            </a:r>
            <a:r>
              <a:rPr lang="en-US" altLang="en-US" b="1" dirty="0"/>
              <a:t> </a:t>
            </a:r>
            <a:r>
              <a:rPr lang="en-US" altLang="en-US" dirty="0"/>
              <a:t>performs customized analysis of fire fighter wages, hours, benefits, and working conditions. They provide resources, like manuals, IAFF publications, and CDs which are provided to local leaders so they may be effective in winning improvements.</a:t>
            </a:r>
          </a:p>
          <a:p>
            <a:pPr eaLnBrk="1" hangingPunct="1">
              <a:buFontTx/>
              <a:buChar char="•"/>
            </a:pPr>
            <a:endParaRPr lang="en-US" altLang="en-US" dirty="0"/>
          </a:p>
          <a:p>
            <a:pPr marL="171450" indent="-171450" eaLnBrk="1" hangingPunct="1">
              <a:buFont typeface="Arial" panose="020B0604020202020204" pitchFamily="34" charset="0"/>
              <a:buChar char="•"/>
            </a:pPr>
            <a:r>
              <a:rPr lang="en-US" altLang="en-US" dirty="0"/>
              <a:t>The EMS/GIS Department provides comprehensive information on fire departments and fire-based EMS that assists in improving the working conditions of IAFF members. The Department promotes appropriate staffing and deployment for fire suppression and the effectiveness of fire-based emergency medical services systems by providing local affiliates with the tools necessary to develop, enhance and protect their working conditions. </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10</a:t>
            </a:fld>
            <a:endParaRPr lang="en-US"/>
          </a:p>
        </p:txBody>
      </p:sp>
    </p:spTree>
    <p:extLst>
      <p:ext uri="{BB962C8B-B14F-4D97-AF65-F5344CB8AC3E}">
        <p14:creationId xmlns:p14="http://schemas.microsoft.com/office/powerpoint/2010/main" val="2108320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The IAFF is fire fighters’ collective voice: </a:t>
            </a:r>
          </a:p>
          <a:p>
            <a:pPr eaLnBrk="1" hangingPunct="1"/>
            <a:endParaRPr lang="en-US" altLang="en-US" dirty="0"/>
          </a:p>
          <a:p>
            <a:pPr eaLnBrk="1" hangingPunct="1"/>
            <a:r>
              <a:rPr lang="en-US" altLang="en-US" dirty="0"/>
              <a:t>Local government officials, whether it is the city or county council are ultimately responsible for making decisions that affect the wages and benefits of fire fighters.  To secure the best working conditions for your members, it is essential that IAFF members become politically active to ensure that those candidates who support fire fighter issues are elected and remain in office. </a:t>
            </a:r>
          </a:p>
          <a:p>
            <a:pPr eaLnBrk="1" hangingPunct="1"/>
            <a:endParaRPr lang="en-US" altLang="en-US" dirty="0"/>
          </a:p>
          <a:p>
            <a:pPr eaLnBrk="1" hangingPunct="1"/>
            <a:r>
              <a:rPr lang="en-US" altLang="en-US" dirty="0"/>
              <a:t>Many times, city or county managers control the money that is need by fire departments. Often fire administration personnel cannot influence these individuals as well as the local union can through their collective political voice. In the best scenario, labor (fire fighters who belong to the IAFF) and department management (Fire Chief, etc.) work together to make sure the politicians hear and take care of the concerns of the fire service. In a worst case scenario, the politicians are informed on how management is not performing their job and hurting both the responders and the community they serve.</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11</a:t>
            </a:fld>
            <a:endParaRPr lang="en-US"/>
          </a:p>
        </p:txBody>
      </p:sp>
    </p:spTree>
    <p:extLst>
      <p:ext uri="{BB962C8B-B14F-4D97-AF65-F5344CB8AC3E}">
        <p14:creationId xmlns:p14="http://schemas.microsoft.com/office/powerpoint/2010/main" val="3670857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b="1" dirty="0"/>
              <a:t>SAFER</a:t>
            </a:r>
          </a:p>
          <a:p>
            <a:r>
              <a:rPr lang="en-US" sz="1200" b="0" i="0" u="none" strike="noStrike" kern="1200" dirty="0">
                <a:solidFill>
                  <a:schemeClr val="tx1"/>
                </a:solidFill>
                <a:effectLst/>
                <a:latin typeface="+mn-lt"/>
                <a:ea typeface="+mn-ea"/>
                <a:cs typeface="+mn-cs"/>
              </a:rPr>
              <a:t>The SAFER and FIRE grant programs were created by Congress to help address the significant staffing, equipment, training and health and safety needs of fire departments. SAFER provides funding to help pay the costs associated with hiring personnel to maintain safe staffing levels, while FIRE grants fund equipment, training and other fire department needs.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importance of adequate fire department staffing has been well-documented by independent studies. The National Fire Protection Association (NFPA), the consensus standards-making body of the fire service, and the Occupational Safety and Health Administration (OSHA), have both promulgated standards for the minimum number of fire fighters needed to respond safely and effectively to emergencies. Far too few jurisdictions meet these minimum safe staffing levels, a problem made even more acute by the Great Recession.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Similarly, the FIRE grant program allows fire departments to purchase equipment and receive training that such departments could not otherwise afford. Equipment and training funded by the FIRE grant program help fire fighters do their jobs safely and effectively by improving the effectiveness of fire department operations and protecting the health and safety of local fire fighters.</a:t>
            </a:r>
          </a:p>
          <a:p>
            <a:endParaRPr lang="en-US" sz="1200" b="0" i="0" u="none" strike="noStrike" kern="1200" dirty="0">
              <a:solidFill>
                <a:schemeClr val="tx1"/>
              </a:solidFill>
              <a:effectLst/>
              <a:latin typeface="+mn-lt"/>
              <a:ea typeface="+mn-ea"/>
              <a:cs typeface="+mn-cs"/>
            </a:endParaRPr>
          </a:p>
          <a:p>
            <a:pPr defTabSz="947673" fontAlgn="base">
              <a:spcBef>
                <a:spcPct val="0"/>
              </a:spcBef>
              <a:spcAft>
                <a:spcPct val="0"/>
              </a:spcAft>
              <a:defRPr/>
            </a:pPr>
            <a:r>
              <a:rPr lang="en-US" sz="1100" b="1" dirty="0"/>
              <a:t>Grants Administration </a:t>
            </a:r>
            <a:endParaRPr lang="en-US" sz="1100" b="1" dirty="0">
              <a:solidFill>
                <a:prstClr val="black"/>
              </a:solidFill>
              <a:cs typeface="Arial" pitchFamily="34" charset="0"/>
            </a:endParaRPr>
          </a:p>
          <a:p>
            <a:pPr fontAlgn="base"/>
            <a:r>
              <a:rPr lang="en-US" sz="1100" b="1" dirty="0"/>
              <a:t>Assistance to Fire Fighters (AFG)</a:t>
            </a:r>
            <a:endParaRPr lang="en-US" sz="1100" dirty="0"/>
          </a:p>
          <a:p>
            <a:pPr lvl="1" fontAlgn="base"/>
            <a:r>
              <a:rPr lang="en-US" sz="1100" dirty="0"/>
              <a:t>$310 Million Available- Provides for Vehicles, Equipment and Training</a:t>
            </a:r>
          </a:p>
          <a:p>
            <a:pPr lvl="1" fontAlgn="base"/>
            <a:r>
              <a:rPr lang="en-US" sz="1100" dirty="0"/>
              <a:t>On average 10,000 applications submitted requesting $2 Billion</a:t>
            </a:r>
          </a:p>
          <a:p>
            <a:pPr fontAlgn="base"/>
            <a:endParaRPr lang="en-US" sz="1100" b="1" dirty="0"/>
          </a:p>
          <a:p>
            <a:pPr fontAlgn="base"/>
            <a:r>
              <a:rPr lang="en-US" sz="1100" b="1" dirty="0"/>
              <a:t>Staffing for Adequate Fire &amp; Emergency Response Grants (SAFER)</a:t>
            </a:r>
            <a:endParaRPr lang="en-US" sz="1100" dirty="0"/>
          </a:p>
          <a:p>
            <a:pPr lvl="1" fontAlgn="base"/>
            <a:r>
              <a:rPr lang="en-US" sz="1100" dirty="0"/>
              <a:t>$345 Million Available- Provides Salary/Fringe Benefits for frontline fire fighters – new hires only</a:t>
            </a:r>
          </a:p>
          <a:p>
            <a:pPr lvl="1" fontAlgn="base"/>
            <a:r>
              <a:rPr lang="en-US" sz="1100" dirty="0"/>
              <a:t>On average 1,000 applications submitted requesting $1Billion</a:t>
            </a:r>
          </a:p>
          <a:p>
            <a:pPr lvl="1" fontAlgn="base"/>
            <a:endParaRPr lang="en-US" sz="1100" dirty="0"/>
          </a:p>
          <a:p>
            <a:pPr lvl="0" fontAlgn="base"/>
            <a:r>
              <a:rPr lang="en-US" sz="1100" b="1" dirty="0"/>
              <a:t>Fire Prevention and Safety (FP&amp;S)</a:t>
            </a:r>
            <a:endParaRPr lang="en-US" sz="1100" dirty="0"/>
          </a:p>
          <a:p>
            <a:pPr lvl="1" fontAlgn="base"/>
            <a:r>
              <a:rPr lang="en-US" sz="1100" dirty="0"/>
              <a:t>$34.5 Million Available- Provides for Public Education &amp; Outreach, Research, etc.</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8DBBD9-D94F-4998-8424-D9A9D3FC6E3F}" type="slidenum">
              <a:rPr lang="en-US" smtClean="0"/>
              <a:t>12</a:t>
            </a:fld>
            <a:endParaRPr lang="en-US"/>
          </a:p>
        </p:txBody>
      </p:sp>
    </p:spTree>
    <p:extLst>
      <p:ext uri="{BB962C8B-B14F-4D97-AF65-F5344CB8AC3E}">
        <p14:creationId xmlns:p14="http://schemas.microsoft.com/office/powerpoint/2010/main" val="2432470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When it comes to politics, the IAFF is focused only on issues related to the fire service. Accordingly, the IAFF supports both Democratic and Republican candidates who support our issues including:</a:t>
            </a:r>
          </a:p>
          <a:p>
            <a:pPr eaLnBrk="1" hangingPunct="1"/>
            <a:endParaRPr lang="en-US" altLang="en-US" dirty="0"/>
          </a:p>
          <a:p>
            <a:pPr marL="171450" indent="-171450" eaLnBrk="1" hangingPunct="1">
              <a:buFont typeface="Arial" panose="020B0604020202020204" pitchFamily="34" charset="0"/>
              <a:buChar char="•"/>
            </a:pPr>
            <a:r>
              <a:rPr lang="en-US" altLang="en-US" dirty="0"/>
              <a:t>Homeland Security—We support increasing funding to FIRE and SAFER Act grants that provide increased staffing, training and equipment to fire departments</a:t>
            </a:r>
          </a:p>
          <a:p>
            <a:pPr marL="171450" indent="-171450" eaLnBrk="1" hangingPunct="1">
              <a:buFont typeface="Arial" panose="020B0604020202020204" pitchFamily="34" charset="0"/>
              <a:buChar char="•"/>
            </a:pPr>
            <a:r>
              <a:rPr lang="en-US" altLang="en-US" dirty="0"/>
              <a:t>Health Care—We support strengthening employer-provided insurance systems </a:t>
            </a:r>
          </a:p>
          <a:p>
            <a:pPr marL="171450" indent="-171450" eaLnBrk="1" hangingPunct="1">
              <a:buFont typeface="Arial" panose="020B0604020202020204" pitchFamily="34" charset="0"/>
              <a:buChar char="•"/>
            </a:pPr>
            <a:r>
              <a:rPr lang="en-US" altLang="en-US" dirty="0"/>
              <a:t>Pensions—We support strengthening defined benefit pensions systems</a:t>
            </a:r>
          </a:p>
          <a:p>
            <a:pPr marL="171450" indent="-171450" eaLnBrk="1" hangingPunct="1">
              <a:buFont typeface="Arial" panose="020B0604020202020204" pitchFamily="34" charset="0"/>
              <a:buChar char="•"/>
            </a:pPr>
            <a:r>
              <a:rPr lang="en-US" altLang="en-US" dirty="0"/>
              <a:t>Collective Bargaining — We support collective bargaining rights for public safety employees</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13</a:t>
            </a:fld>
            <a:endParaRPr lang="en-US"/>
          </a:p>
        </p:txBody>
      </p:sp>
    </p:spTree>
    <p:extLst>
      <p:ext uri="{BB962C8B-B14F-4D97-AF65-F5344CB8AC3E}">
        <p14:creationId xmlns:p14="http://schemas.microsoft.com/office/powerpoint/2010/main" val="1019402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Politics affects your life everyday. You can either have a voice or let others decide for you. FIREPAC has been on the front line for fire fighter issues by raising consciousness within the federal government about fire fighter staffing, labor issues, safety and equipment.  FIREPAC has helped to prevent station closings, secure federal funding for fire fighting, and train members to become active in their government. The program educates members on the importance of political action through seminars, the annual Legislative Conference, and the IAFF’s Political Academy. </a:t>
            </a:r>
          </a:p>
          <a:p>
            <a:pPr eaLnBrk="1" hangingPunct="1"/>
            <a:endParaRPr lang="en-US" altLang="en-US" dirty="0"/>
          </a:p>
          <a:p>
            <a:pPr eaLnBrk="1" hangingPunct="1"/>
            <a:r>
              <a:rPr lang="en-US" altLang="en-US" u="sng" dirty="0"/>
              <a:t>FIREPAC statistics:</a:t>
            </a:r>
          </a:p>
          <a:p>
            <a:pPr marL="171450" indent="-171450" eaLnBrk="1" hangingPunct="1">
              <a:buFont typeface="Arial" panose="020B0604020202020204" pitchFamily="34" charset="0"/>
              <a:buChar char="•"/>
            </a:pPr>
            <a:r>
              <a:rPr lang="en-US" altLang="en-US" dirty="0"/>
              <a:t>Since its creation more than three decades ago, FIREPAC has raised and contributed more than $16 million to federal candidates and their campaigns either through direct contributions or through independent expenditures efforts in support of pro-IAFF candidates.</a:t>
            </a:r>
          </a:p>
          <a:p>
            <a:pPr marL="171450" indent="-171450" algn="l" eaLnBrk="1" hangingPunct="1">
              <a:lnSpc>
                <a:spcPct val="80000"/>
              </a:lnSpc>
              <a:buFont typeface="Arial" panose="020B0604020202020204" pitchFamily="34" charset="0"/>
              <a:buChar char="•"/>
              <a:defRPr/>
            </a:pPr>
            <a:r>
              <a:rPr lang="en-US" altLang="en-US" sz="1200" dirty="0">
                <a:solidFill>
                  <a:schemeClr val="tx1"/>
                </a:solidFill>
                <a:latin typeface="Arial" panose="020B0604020202020204" pitchFamily="34" charset="0"/>
                <a:cs typeface="Arial" panose="020B0604020202020204" pitchFamily="34" charset="0"/>
              </a:rPr>
              <a:t>Over a 600% Growth in FIREPAC Since 2000</a:t>
            </a:r>
          </a:p>
          <a:p>
            <a:pPr marL="171450" indent="-171450" algn="l" eaLnBrk="1" hangingPunct="1">
              <a:lnSpc>
                <a:spcPct val="80000"/>
              </a:lnSpc>
              <a:buFont typeface="Arial" panose="020B0604020202020204" pitchFamily="34" charset="0"/>
              <a:buChar char="•"/>
              <a:defRPr/>
            </a:pPr>
            <a:r>
              <a:rPr lang="en-US" altLang="en-US" sz="1200" dirty="0">
                <a:solidFill>
                  <a:schemeClr val="tx1"/>
                </a:solidFill>
                <a:latin typeface="Arial" panose="020B0604020202020204" pitchFamily="34" charset="0"/>
                <a:cs typeface="Arial" panose="020B0604020202020204" pitchFamily="34" charset="0"/>
              </a:rPr>
              <a:t>FIREPAC Is NOW In the TOP ½ of 1% of ALL PACs</a:t>
            </a:r>
          </a:p>
          <a:p>
            <a:pPr marL="171450" indent="-171450" algn="l" eaLnBrk="1" hangingPunct="1">
              <a:lnSpc>
                <a:spcPct val="80000"/>
              </a:lnSpc>
              <a:buFont typeface="Arial" panose="020B0604020202020204" pitchFamily="34" charset="0"/>
              <a:buChar char="•"/>
              <a:defRPr/>
            </a:pPr>
            <a:r>
              <a:rPr lang="en-US" altLang="en-US" sz="1200" dirty="0">
                <a:solidFill>
                  <a:schemeClr val="tx1"/>
                </a:solidFill>
                <a:latin typeface="Arial" panose="020B0604020202020204" pitchFamily="34" charset="0"/>
                <a:cs typeface="Arial" panose="020B0604020202020204" pitchFamily="34" charset="0"/>
              </a:rPr>
              <a:t>Electing IAFF Members to Public Office</a:t>
            </a:r>
          </a:p>
          <a:p>
            <a:pPr marL="171450" indent="-171450" algn="l" eaLnBrk="1" hangingPunct="1">
              <a:lnSpc>
                <a:spcPct val="80000"/>
              </a:lnSpc>
              <a:buFont typeface="Arial" panose="020B0604020202020204" pitchFamily="34" charset="0"/>
              <a:buChar char="•"/>
              <a:defRPr/>
            </a:pPr>
            <a:r>
              <a:rPr lang="en-US" altLang="en-US" sz="1200" dirty="0">
                <a:solidFill>
                  <a:schemeClr val="tx1"/>
                </a:solidFill>
                <a:latin typeface="Arial" panose="020B0604020202020204" pitchFamily="34" charset="0"/>
                <a:cs typeface="Arial" panose="020B0604020202020204" pitchFamily="34" charset="0"/>
              </a:rPr>
              <a:t>Most Bi-Partisan of ALL major Unions</a:t>
            </a:r>
          </a:p>
          <a:p>
            <a:pPr marL="171450" indent="-171450" algn="l" eaLnBrk="1" hangingPunct="1">
              <a:lnSpc>
                <a:spcPct val="80000"/>
              </a:lnSpc>
              <a:buFont typeface="Arial" panose="020B0604020202020204" pitchFamily="34" charset="0"/>
              <a:buChar char="•"/>
              <a:defRPr/>
            </a:pPr>
            <a:r>
              <a:rPr lang="en-US" altLang="en-US" sz="1200" dirty="0">
                <a:solidFill>
                  <a:schemeClr val="tx1"/>
                </a:solidFill>
                <a:latin typeface="Arial" panose="020B0604020202020204" pitchFamily="34" charset="0"/>
                <a:cs typeface="Arial" panose="020B0604020202020204" pitchFamily="34" charset="0"/>
              </a:rPr>
              <a:t>Gold and Black Branding</a:t>
            </a:r>
          </a:p>
          <a:p>
            <a:pPr marL="171450" indent="-171450" algn="l" eaLnBrk="1" hangingPunct="1">
              <a:lnSpc>
                <a:spcPct val="80000"/>
              </a:lnSpc>
              <a:buFont typeface="Arial" panose="020B0604020202020204" pitchFamily="34" charset="0"/>
              <a:buChar char="•"/>
              <a:defRPr/>
            </a:pPr>
            <a:r>
              <a:rPr lang="en-US" altLang="en-US" sz="1200" dirty="0">
                <a:solidFill>
                  <a:schemeClr val="tx1"/>
                </a:solidFill>
                <a:latin typeface="Arial" panose="020B0604020202020204" pitchFamily="34" charset="0"/>
                <a:cs typeface="Arial" panose="020B0604020202020204" pitchFamily="34" charset="0"/>
              </a:rPr>
              <a:t>Access to Leaders Within Both the Democratic and GOP Parties</a:t>
            </a:r>
          </a:p>
          <a:p>
            <a:pPr marL="171450" indent="-171450" algn="l" eaLnBrk="1" hangingPunct="1">
              <a:lnSpc>
                <a:spcPct val="80000"/>
              </a:lnSpc>
              <a:buFont typeface="Arial" panose="020B0604020202020204" pitchFamily="34" charset="0"/>
              <a:buChar char="•"/>
              <a:defRPr/>
            </a:pPr>
            <a:r>
              <a:rPr lang="en-US" altLang="en-US" sz="1200" dirty="0">
                <a:solidFill>
                  <a:schemeClr val="tx1"/>
                </a:solidFill>
                <a:latin typeface="Arial" panose="020B0604020202020204" pitchFamily="34" charset="0"/>
                <a:cs typeface="Arial" panose="020B0604020202020204" pitchFamily="34" charset="0"/>
              </a:rPr>
              <a:t>Successful Membership Field Program</a:t>
            </a:r>
          </a:p>
          <a:p>
            <a:pPr marL="171450" indent="-171450" algn="l" eaLnBrk="1" hangingPunct="1">
              <a:lnSpc>
                <a:spcPct val="80000"/>
              </a:lnSpc>
              <a:buFont typeface="Arial" panose="020B0604020202020204" pitchFamily="34" charset="0"/>
              <a:buChar char="•"/>
              <a:defRPr/>
            </a:pPr>
            <a:r>
              <a:rPr lang="en-US" altLang="en-US" sz="1200" dirty="0">
                <a:solidFill>
                  <a:schemeClr val="tx1"/>
                </a:solidFill>
                <a:latin typeface="Arial" panose="020B0604020202020204" pitchFamily="34" charset="0"/>
                <a:cs typeface="Arial" panose="020B0604020202020204" pitchFamily="34" charset="0"/>
              </a:rPr>
              <a:t>Quality Member Educational Programs </a:t>
            </a:r>
          </a:p>
        </p:txBody>
      </p:sp>
      <p:sp>
        <p:nvSpPr>
          <p:cNvPr id="4" name="Slide Number Placeholder 3"/>
          <p:cNvSpPr>
            <a:spLocks noGrp="1"/>
          </p:cNvSpPr>
          <p:nvPr>
            <p:ph type="sldNum" sz="quarter" idx="10"/>
          </p:nvPr>
        </p:nvSpPr>
        <p:spPr/>
        <p:txBody>
          <a:bodyPr/>
          <a:lstStyle/>
          <a:p>
            <a:fld id="{6A8DBBD9-D94F-4998-8424-D9A9D3FC6E3F}" type="slidenum">
              <a:rPr lang="en-US" smtClean="0"/>
              <a:t>14</a:t>
            </a:fld>
            <a:endParaRPr lang="en-US"/>
          </a:p>
        </p:txBody>
      </p:sp>
    </p:spTree>
    <p:extLst>
      <p:ext uri="{BB962C8B-B14F-4D97-AF65-F5344CB8AC3E}">
        <p14:creationId xmlns:p14="http://schemas.microsoft.com/office/powerpoint/2010/main" val="3900972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71450" indent="-171450">
              <a:buFont typeface="Arial" panose="020B0604020202020204" pitchFamily="34" charset="0"/>
              <a:buChar char="•"/>
            </a:pPr>
            <a:r>
              <a:rPr lang="en-US" dirty="0"/>
              <a:t>In Texas, a fire fighter was discharged for speaking to the media following a routine fire</a:t>
            </a:r>
            <a:r>
              <a:rPr lang="en-US" baseline="0" dirty="0"/>
              <a:t> </a:t>
            </a:r>
            <a:r>
              <a:rPr lang="en-US" dirty="0"/>
              <a:t>in which a fire fighter died of a heart attack, and another fell from a ladder, sustaining</a:t>
            </a:r>
            <a:r>
              <a:rPr lang="en-US" baseline="0" dirty="0"/>
              <a:t> </a:t>
            </a:r>
            <a:r>
              <a:rPr lang="en-US" dirty="0"/>
              <a:t>serious injury. The fire</a:t>
            </a:r>
            <a:r>
              <a:rPr lang="en-US" baseline="0" dirty="0"/>
              <a:t> </a:t>
            </a:r>
            <a:r>
              <a:rPr lang="en-US" dirty="0"/>
              <a:t>fighter, who was president of the local fire fighters union,</a:t>
            </a:r>
            <a:r>
              <a:rPr lang="en-US" baseline="0" dirty="0"/>
              <a:t> </a:t>
            </a:r>
            <a:r>
              <a:rPr lang="en-US" dirty="0"/>
              <a:t>informed the press that recent budget cuts and staffing reductions may have played a part</a:t>
            </a:r>
            <a:r>
              <a:rPr lang="en-US" baseline="0" dirty="0"/>
              <a:t> </a:t>
            </a:r>
            <a:r>
              <a:rPr lang="en-US" dirty="0"/>
              <a:t>in the incidents. </a:t>
            </a:r>
            <a:r>
              <a:rPr lang="en-US" b="1" dirty="0"/>
              <a:t>The court found the fire fighter’s statements to the media constituted</a:t>
            </a:r>
            <a:r>
              <a:rPr lang="en-US" b="1" baseline="0" dirty="0"/>
              <a:t> </a:t>
            </a:r>
            <a:r>
              <a:rPr lang="en-US" b="1" dirty="0"/>
              <a:t>speech on a matter of public concern, protected under the First Amendment. The fire</a:t>
            </a:r>
            <a:r>
              <a:rPr lang="en-US" b="1" baseline="0" dirty="0"/>
              <a:t> </a:t>
            </a:r>
            <a:r>
              <a:rPr lang="en-US" b="1" dirty="0"/>
              <a:t>fighter was reinstated with back pay, benefits, and payment of his attorneys’</a:t>
            </a:r>
            <a:r>
              <a:rPr lang="en-US" b="1" baseline="0" dirty="0"/>
              <a:t> </a:t>
            </a:r>
            <a:r>
              <a:rPr lang="en-US" b="1" dirty="0"/>
              <a:t>fees and</a:t>
            </a:r>
            <a:r>
              <a:rPr lang="en-US" b="1" baseline="0" dirty="0"/>
              <a:t> </a:t>
            </a:r>
            <a:r>
              <a:rPr lang="en-US" b="1" dirty="0"/>
              <a:t>costs.</a:t>
            </a:r>
          </a:p>
          <a:p>
            <a:endParaRPr lang="en-US" dirty="0"/>
          </a:p>
          <a:p>
            <a:pPr marL="171450" indent="-171450">
              <a:buFont typeface="Arial" panose="020B0604020202020204" pitchFamily="34" charset="0"/>
              <a:buChar char="•"/>
            </a:pPr>
            <a:r>
              <a:rPr lang="en-US" dirty="0"/>
              <a:t>Ιn Missouri, a fire fighter was </a:t>
            </a:r>
            <a:r>
              <a:rPr lang="en-US" b="0" dirty="0"/>
              <a:t>discharged</a:t>
            </a:r>
            <a:r>
              <a:rPr lang="en-US" dirty="0"/>
              <a:t> after publicly announcing the local union’s</a:t>
            </a:r>
            <a:r>
              <a:rPr lang="en-US" baseline="0" dirty="0"/>
              <a:t> </a:t>
            </a:r>
            <a:r>
              <a:rPr lang="en-US" dirty="0"/>
              <a:t>endorsement of a local fire district board candidate at a political meeting. The union-endorsed</a:t>
            </a:r>
            <a:r>
              <a:rPr lang="en-US" baseline="0" dirty="0"/>
              <a:t> </a:t>
            </a:r>
            <a:r>
              <a:rPr lang="en-US" dirty="0"/>
              <a:t>candidate was running against a long time incumbent, who had the support of</a:t>
            </a:r>
            <a:r>
              <a:rPr lang="en-US" baseline="0" dirty="0"/>
              <a:t> </a:t>
            </a:r>
            <a:r>
              <a:rPr lang="en-US" dirty="0"/>
              <a:t>the fire chief and his fellow fire board members. </a:t>
            </a:r>
            <a:r>
              <a:rPr lang="en-US" b="1" dirty="0"/>
              <a:t>Although the fire department claimed the fire fighter was fired due to abuse of sick</a:t>
            </a:r>
            <a:r>
              <a:rPr lang="en-US" b="1" baseline="0" dirty="0"/>
              <a:t> </a:t>
            </a:r>
            <a:r>
              <a:rPr lang="en-US" b="1" dirty="0"/>
              <a:t>leave, the jury concluded that this was a</a:t>
            </a:r>
            <a:r>
              <a:rPr lang="en-US" b="1" baseline="0" dirty="0"/>
              <a:t> </a:t>
            </a:r>
            <a:r>
              <a:rPr lang="en-US" b="1" dirty="0"/>
              <a:t>false reason given by the fire department to disguise its true motive of punishing the</a:t>
            </a:r>
            <a:r>
              <a:rPr lang="en-US" b="1" baseline="0" dirty="0"/>
              <a:t> </a:t>
            </a:r>
            <a:r>
              <a:rPr lang="en-US" b="1" dirty="0"/>
              <a:t>employee for engaging in protected political speech. The jury awarded the fire fighter</a:t>
            </a:r>
            <a:r>
              <a:rPr lang="en-US" b="1" baseline="0" dirty="0"/>
              <a:t> </a:t>
            </a:r>
            <a:r>
              <a:rPr lang="en-US" b="1" dirty="0"/>
              <a:t>substantial damages, including back pay, compensatory damages for pain and suffering,</a:t>
            </a:r>
            <a:r>
              <a:rPr lang="en-US" b="1" baseline="0" dirty="0"/>
              <a:t> </a:t>
            </a:r>
            <a:r>
              <a:rPr lang="en-US" b="1" dirty="0"/>
              <a:t>and attorneys’ fees and costs. In addition, the fire district was ordered by the court to</a:t>
            </a:r>
            <a:r>
              <a:rPr lang="en-US" b="1" baseline="0" dirty="0"/>
              <a:t> </a:t>
            </a:r>
            <a:r>
              <a:rPr lang="en-US" b="1" dirty="0"/>
              <a:t>reinstate the fire fighter.</a:t>
            </a:r>
          </a:p>
        </p:txBody>
      </p:sp>
      <p:sp>
        <p:nvSpPr>
          <p:cNvPr id="4" name="Slide Number Placeholder 3"/>
          <p:cNvSpPr>
            <a:spLocks noGrp="1"/>
          </p:cNvSpPr>
          <p:nvPr>
            <p:ph type="sldNum" sz="quarter" idx="10"/>
          </p:nvPr>
        </p:nvSpPr>
        <p:spPr/>
        <p:txBody>
          <a:bodyPr/>
          <a:lstStyle/>
          <a:p>
            <a:fld id="{6A8DBBD9-D94F-4998-8424-D9A9D3FC6E3F}" type="slidenum">
              <a:rPr lang="en-US" smtClean="0"/>
              <a:t>15</a:t>
            </a:fld>
            <a:endParaRPr lang="en-US"/>
          </a:p>
        </p:txBody>
      </p:sp>
    </p:spTree>
    <p:extLst>
      <p:ext uri="{BB962C8B-B14F-4D97-AF65-F5344CB8AC3E}">
        <p14:creationId xmlns:p14="http://schemas.microsoft.com/office/powerpoint/2010/main" val="3834125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a:t>From its start, the IAFF has made it a mission to improve the work hours of fire fighters and to increase our wages. Through collective bargaining, the IAFF has worked effectively to increase the hourly salary and decrease the hours worked for professional fire fighters in the United States and Canada.</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16</a:t>
            </a:fld>
            <a:endParaRPr lang="en-US"/>
          </a:p>
        </p:txBody>
      </p:sp>
    </p:spTree>
    <p:extLst>
      <p:ext uri="{BB962C8B-B14F-4D97-AF65-F5344CB8AC3E}">
        <p14:creationId xmlns:p14="http://schemas.microsoft.com/office/powerpoint/2010/main" val="1404370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IAFF is an organization that is built by and for the membership. For example, every union officer is nominated and elected by the membership. Budgets and projects undertaken by the local are reviewed and approved by the membership. In this organization, the membership has the majority voice over their elected leadership.</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17</a:t>
            </a:fld>
            <a:endParaRPr lang="en-US"/>
          </a:p>
        </p:txBody>
      </p:sp>
    </p:spTree>
    <p:extLst>
      <p:ext uri="{BB962C8B-B14F-4D97-AF65-F5344CB8AC3E}">
        <p14:creationId xmlns:p14="http://schemas.microsoft.com/office/powerpoint/2010/main" val="3362050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b="1" dirty="0"/>
              <a:t>1911 Fire at the Triangle Shirtwaist Factory, New York City</a:t>
            </a:r>
            <a:endParaRPr lang="en-US" altLang="en-US" dirty="0"/>
          </a:p>
          <a:p>
            <a:pPr eaLnBrk="1" hangingPunct="1"/>
            <a:r>
              <a:rPr lang="en-US" altLang="en-US" dirty="0"/>
              <a:t>One of the most pivotal events in United States labor history, this tragic fire at a women’s clothing factory caused the death of 146 of the 500 workers. Most of the laborers were young women who were locked into the factory during work hours and died from jumping out the ten-story windows to escape the fire. Ladders could not reach the higher floors. The incident’s magnitude brought attention to their horrific work environment, ninety hour work week, and extremely low pay. Before there were unions a large majority of American workers, including young children, had little rights, died in work related accidents, and were often fired for speaking out against their employer. Fire fighters wore no protective gear. Multiple fatalities were common. </a:t>
            </a:r>
          </a:p>
          <a:p>
            <a:pPr eaLnBrk="1" hangingPunct="1"/>
            <a:endParaRPr lang="en-US" altLang="en-US" dirty="0"/>
          </a:p>
          <a:p>
            <a:pPr eaLnBrk="1" hangingPunct="1"/>
            <a:r>
              <a:rPr lang="en-US" altLang="en-US" dirty="0"/>
              <a:t>In response, workers such as fire fighters, joined together in unions to improve their working conditions and their lives.  These unions gave them a voice to improve the safety in their workplace and the money they took home to feed their family.  Unions then joined together under the leadership of Samuel Gompers, a former cigar maker from New York City, to form the American Federation of Labor. Later, in 1955, the AFL joined the Congress of Industrial Organizations (CIO) to form one the largest organizations in the world.  Today, the IAFF is one of largest of the 53 unions that make up the AFL-CIO—along with teachers, miners, machinists, nurses, and other trades.</a:t>
            </a:r>
          </a:p>
          <a:p>
            <a:pPr eaLnBrk="1" hangingPunct="1"/>
            <a:r>
              <a:rPr lang="en-US" altLang="en-US" sz="1200" dirty="0"/>
              <a:t>(</a:t>
            </a:r>
            <a:r>
              <a:rPr lang="en-US" altLang="en-US" sz="900" dirty="0"/>
              <a:t>Photos: Fire fighters respond to the Triangle Shirtwaist Factory. Library of Congress)</a:t>
            </a:r>
            <a:endParaRPr lang="en-US" altLang="en-US" dirty="0"/>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18</a:t>
            </a:fld>
            <a:endParaRPr lang="en-US"/>
          </a:p>
        </p:txBody>
      </p:sp>
    </p:spTree>
    <p:extLst>
      <p:ext uri="{BB962C8B-B14F-4D97-AF65-F5344CB8AC3E}">
        <p14:creationId xmlns:p14="http://schemas.microsoft.com/office/powerpoint/2010/main" val="2877094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In 1918, the IAFF was founded as part of the AFL and has gone on to be a positive force in fire fighter’s increased wages, reduced hours, improved safety, and overall well being. </a:t>
            </a:r>
          </a:p>
          <a:p>
            <a:pPr eaLnBrk="1" hangingPunct="1"/>
            <a:endParaRPr lang="en-US" altLang="en-US" dirty="0"/>
          </a:p>
          <a:p>
            <a:pPr eaLnBrk="1" hangingPunct="1"/>
            <a:r>
              <a:rPr lang="en-US" altLang="en-US" dirty="0"/>
              <a:t>For almost a Century, the IAFF has been there for our members and continues to be a driving force in advancements within the fire service.  It’s the IAFF that introduced the first safety standards and today is designing state of the art PPE for 21</a:t>
            </a:r>
            <a:r>
              <a:rPr lang="en-US" altLang="en-US" baseline="30000" dirty="0"/>
              <a:t>st</a:t>
            </a:r>
            <a:r>
              <a:rPr lang="en-US" altLang="en-US" dirty="0"/>
              <a:t>  fire fighters.  It was the IAFF who urged President Ford to sign the Public Safety Officer Benefit Act, which provides money to families of fire fighters who died in the line of duty and when hurricanes Katrina and Rita hit the Gulf coast region in 2005 it was the IAFF who rushed to assist IAFF locals and their families.  </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19</a:t>
            </a:fld>
            <a:endParaRPr lang="en-US"/>
          </a:p>
        </p:txBody>
      </p:sp>
    </p:spTree>
    <p:extLst>
      <p:ext uri="{BB962C8B-B14F-4D97-AF65-F5344CB8AC3E}">
        <p14:creationId xmlns:p14="http://schemas.microsoft.com/office/powerpoint/2010/main" val="365263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purpose of the IAFF is to take care of our own, on the job and off.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eaLnBrk="1" hangingPunct="1"/>
            <a:r>
              <a:rPr lang="en-US" altLang="en-US" dirty="0"/>
              <a:t>Each and every one of us is responsible to ourselves, our families and those we work with to come home safe. Our mission is to get you home safely every day. If we cannot get you home safe, we have not done our job. </a:t>
            </a:r>
          </a:p>
          <a:p>
            <a:pPr eaLnBrk="1" hangingPunct="1"/>
            <a:endParaRPr lang="en-US" altLang="en-US" dirty="0"/>
          </a:p>
          <a:p>
            <a:pPr eaLnBrk="1" hangingPunct="1"/>
            <a:r>
              <a:rPr lang="en-US" altLang="en-US" dirty="0"/>
              <a:t>We fight for safe and reasonable work conditions and fair compensation for the work we do. We also look out for the communities we serve to ensure that our departments are providing the best emergency response possible to protect our citizens.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2</a:t>
            </a:fld>
            <a:endParaRPr lang="en-US"/>
          </a:p>
        </p:txBody>
      </p:sp>
    </p:spTree>
    <p:extLst>
      <p:ext uri="{BB962C8B-B14F-4D97-AF65-F5344CB8AC3E}">
        <p14:creationId xmlns:p14="http://schemas.microsoft.com/office/powerpoint/2010/main" val="469949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Throughout its history, the IAFF is always on the frontline looking out for fire fighter safety.</a:t>
            </a:r>
          </a:p>
          <a:p>
            <a:pPr marL="171450" indent="-171450" eaLnBrk="1" hangingPunct="1">
              <a:buFont typeface="Arial" panose="020B0604020202020204" pitchFamily="34" charset="0"/>
              <a:buChar char="•"/>
            </a:pPr>
            <a:r>
              <a:rPr lang="en-US" altLang="en-US" dirty="0"/>
              <a:t>In 1970, the National Commission on Fire Prevention and Control reported growing destruction and fire fighter death caused by fires.  Until then, fire fighting had changed very little, other than the introduction of the fire engine.  The IAFF’s Health and Safety Department soon began working on improving protecting clothing for fire fighters through their program, Project FIRES (Fire Fighter Integrated Response Equipment System). </a:t>
            </a:r>
          </a:p>
          <a:p>
            <a:pPr marL="171450" indent="-171450" eaLnBrk="1" hangingPunct="1">
              <a:buFont typeface="Arial" panose="020B0604020202020204" pitchFamily="34" charset="0"/>
              <a:buChar char="•"/>
            </a:pPr>
            <a:r>
              <a:rPr lang="en-US" altLang="en-US" dirty="0"/>
              <a:t>In 1980, the IAFF’s Health and Safety Department was behind one of the first regulations for the fire service, which today is regarded as a milestone in providing regulations to the fire service. The Fire Brigades Standard, as it was known, contained requirements for the organization, training, and PPE of fire brigades, and was considered milestone legislation—created by the IAFF for fire fighters. </a:t>
            </a:r>
          </a:p>
          <a:p>
            <a:pPr marL="171450" indent="-171450" eaLnBrk="1" hangingPunct="1">
              <a:buFont typeface="Arial" panose="020B0604020202020204" pitchFamily="34" charset="0"/>
              <a:buChar char="•"/>
            </a:pPr>
            <a:r>
              <a:rPr lang="en-US" altLang="en-US" dirty="0"/>
              <a:t>In 1986, the National Fire Protection Association (NFPA) passed their standard, NFPA 1500, which provides guidelines for establishing, implementing, and managing a comprehensive occupational safety and health program. </a:t>
            </a:r>
          </a:p>
          <a:p>
            <a:pPr marL="171450" indent="-171450" eaLnBrk="1" hangingPunct="1">
              <a:buFont typeface="Arial" panose="020B0604020202020204" pitchFamily="34" charset="0"/>
              <a:buChar char="•"/>
            </a:pPr>
            <a:r>
              <a:rPr lang="en-US" altLang="en-US" dirty="0"/>
              <a:t>In 1995, the IAFF started an initiative with the IAFC to improve the overall wellness and fitness in the fire service.  </a:t>
            </a:r>
          </a:p>
          <a:p>
            <a:pPr marL="171450" indent="-171450" eaLnBrk="1" hangingPunct="1">
              <a:buFont typeface="Arial" panose="020B0604020202020204" pitchFamily="34" charset="0"/>
              <a:buChar char="•"/>
            </a:pPr>
            <a:r>
              <a:rPr lang="en-US" altLang="en-US" dirty="0"/>
              <a:t>In 2002, the IAFF began Project HEROES (Homeland Emergency Response Operational and Equipment System) and is developing state of the art protective gear for modern emergencies. In 2005, the Project HEROES prototype gear went into field testing</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20</a:t>
            </a:fld>
            <a:endParaRPr lang="en-US"/>
          </a:p>
        </p:txBody>
      </p:sp>
    </p:spTree>
    <p:extLst>
      <p:ext uri="{BB962C8B-B14F-4D97-AF65-F5344CB8AC3E}">
        <p14:creationId xmlns:p14="http://schemas.microsoft.com/office/powerpoint/2010/main" val="72999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Arial" panose="020B0604020202020204" pitchFamily="34" charset="0"/>
                <a:cs typeface="Arial" panose="020B0604020202020204" pitchFamily="34" charset="0"/>
              </a:rPr>
              <a:t>2013 </a:t>
            </a:r>
            <a:r>
              <a:rPr lang="en-US" u="sng" dirty="0">
                <a:latin typeface="Arial" panose="020B0604020202020204" pitchFamily="34" charset="0"/>
                <a:cs typeface="Arial" panose="020B0604020202020204" pitchFamily="34" charset="0"/>
              </a:rPr>
              <a:t>NIST High Rise study: </a:t>
            </a:r>
            <a:r>
              <a:rPr lang="en-US" dirty="0">
                <a:latin typeface="Arial" panose="020B0604020202020204" pitchFamily="34" charset="0"/>
                <a:cs typeface="Arial" panose="020B0604020202020204" pitchFamily="34" charset="0"/>
              </a:rPr>
              <a:t>More than 6,000 fire fighters participate in to better understand safer staffing needs for building over seven stories. According to the report, a fire fighting crew of six fire fighters is able to complete 14 “critical tasks” – including search and rescue- 23 minutes faster than three-member crews.</a:t>
            </a:r>
            <a:endParaRPr lang="en-US" altLang="en-US" b="1"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21</a:t>
            </a:fld>
            <a:endParaRPr lang="en-US"/>
          </a:p>
        </p:txBody>
      </p:sp>
    </p:spTree>
    <p:extLst>
      <p:ext uri="{BB962C8B-B14F-4D97-AF65-F5344CB8AC3E}">
        <p14:creationId xmlns:p14="http://schemas.microsoft.com/office/powerpoint/2010/main" val="4175752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defTabSz="898006">
              <a:spcBef>
                <a:spcPct val="20000"/>
              </a:spcBef>
              <a:defRPr/>
            </a:pPr>
            <a:r>
              <a:rPr lang="en-US" altLang="en-US" b="1" dirty="0"/>
              <a:t>2014</a:t>
            </a:r>
            <a:r>
              <a:rPr lang="en-US" altLang="en-US" baseline="0" dirty="0"/>
              <a:t> The FILL THE BOOT campaign has raised more than $625 million since 1954 for the MDA. </a:t>
            </a:r>
            <a:r>
              <a:rPr lang="en-US" altLang="en-US" dirty="0"/>
              <a:t>The contributions of the fire fighters goes towards MDA’s summer camps for children, professional and public</a:t>
            </a:r>
            <a:r>
              <a:rPr lang="en-US" altLang="en-US" baseline="0" dirty="0"/>
              <a:t> </a:t>
            </a:r>
            <a:r>
              <a:rPr lang="en-US" altLang="en-US" dirty="0"/>
              <a:t>health education, and other programs. </a:t>
            </a:r>
            <a:endParaRPr lang="en-US" b="1" dirty="0">
              <a:latin typeface="Arial" panose="020B0604020202020204" pitchFamily="34" charset="0"/>
              <a:cs typeface="Arial" panose="020B0604020202020204" pitchFamily="34" charset="0"/>
            </a:endParaRPr>
          </a:p>
          <a:p>
            <a:pPr>
              <a:spcBef>
                <a:spcPct val="20000"/>
              </a:spcBef>
              <a:defRPr/>
            </a:pPr>
            <a:r>
              <a:rPr lang="en-US" b="1" dirty="0">
                <a:latin typeface="Arial" panose="020B0604020202020204" pitchFamily="34" charset="0"/>
                <a:cs typeface="Arial" panose="020B0604020202020204" pitchFamily="34" charset="0"/>
              </a:rPr>
              <a:t>2015 </a:t>
            </a:r>
            <a:r>
              <a:rPr lang="en-US" u="sng" dirty="0">
                <a:latin typeface="Arial" panose="020B0604020202020204" pitchFamily="34" charset="0"/>
                <a:cs typeface="Arial" panose="020B0604020202020204" pitchFamily="34" charset="0"/>
              </a:rPr>
              <a:t>Fallen Fire Fighter Memorial:</a:t>
            </a:r>
            <a:r>
              <a:rPr lang="en-US" dirty="0">
                <a:latin typeface="Arial" panose="020B0604020202020204" pitchFamily="34" charset="0"/>
                <a:cs typeface="Arial" panose="020B0604020202020204" pitchFamily="34" charset="0"/>
              </a:rPr>
              <a:t> The reconstructed memorial includes 121 granite slabs that display more than 7,300 names dating back to 1918, including hundreds who died of illnesses such as cancer from exposure to toxins on the job.</a:t>
            </a:r>
          </a:p>
          <a:p>
            <a:pPr>
              <a:spcBef>
                <a:spcPct val="20000"/>
              </a:spcBef>
              <a:defRPr/>
            </a:pPr>
            <a:endParaRPr lang="en-US" dirty="0">
              <a:latin typeface="Arial" panose="020B0604020202020204" pitchFamily="34" charset="0"/>
              <a:cs typeface="Arial" panose="020B0604020202020204" pitchFamily="34" charset="0"/>
            </a:endParaRPr>
          </a:p>
          <a:p>
            <a:r>
              <a:rPr lang="en-US" b="1" dirty="0"/>
              <a:t>2017:</a:t>
            </a:r>
          </a:p>
          <a:p>
            <a:r>
              <a:rPr lang="en-US" dirty="0"/>
              <a:t>In</a:t>
            </a:r>
            <a:r>
              <a:rPr lang="en-US" baseline="0" dirty="0"/>
              <a:t> late spring, Vice President Biden’s office helped connect Advanced Recovery Systems to IAFF.</a:t>
            </a:r>
          </a:p>
          <a:p>
            <a:endParaRPr lang="en-US" baseline="0" dirty="0"/>
          </a:p>
          <a:p>
            <a:r>
              <a:rPr lang="en-US" baseline="0" dirty="0"/>
              <a:t>ARS acquired property in Maryland and wanted to create a state-of-the-art treatment center and interested in partnering with IAFF to focus on fire fighters.</a:t>
            </a:r>
          </a:p>
          <a:p>
            <a:endParaRPr lang="en-US" baseline="0" dirty="0"/>
          </a:p>
          <a:p>
            <a:r>
              <a:rPr lang="en-US" baseline="0" dirty="0"/>
              <a:t>General President convened an Advisory Committee to determine need and give guidance on treatment protocol</a:t>
            </a:r>
          </a:p>
          <a:p>
            <a:endParaRPr lang="en-US" baseline="0" dirty="0"/>
          </a:p>
          <a:p>
            <a:r>
              <a:rPr lang="en-US" baseline="0" dirty="0"/>
              <a:t>IAFF Center of Excellence of Excellence for Behavioral Health Treatment and Recovery opened in Spring 2017 – and we are working to build more!</a:t>
            </a:r>
          </a:p>
          <a:p>
            <a:endParaRPr lang="en-US" baseline="0" dirty="0"/>
          </a:p>
          <a:p>
            <a:r>
              <a:rPr lang="en-US" baseline="0" dirty="0"/>
              <a:t>It provides treatment for successful recovery from substance abuse, PTSD and other co-occurring behavioral health issues</a:t>
            </a:r>
          </a:p>
          <a:p>
            <a:endParaRPr lang="en-US" baseline="0" dirty="0"/>
          </a:p>
          <a:p>
            <a:r>
              <a:rPr lang="en-US" b="1" baseline="0" dirty="0"/>
              <a:t>2018: </a:t>
            </a:r>
            <a:r>
              <a:rPr lang="en-US" b="0" baseline="0" dirty="0"/>
              <a:t>On February 28, 2018, the IAFF will be celebrating the 100</a:t>
            </a:r>
            <a:r>
              <a:rPr lang="en-US" b="0" baseline="30000" dirty="0"/>
              <a:t>th</a:t>
            </a:r>
            <a:r>
              <a:rPr lang="en-US" b="0" baseline="0" dirty="0"/>
              <a:t> anniversary of its founding.</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22</a:t>
            </a:fld>
            <a:endParaRPr lang="en-US"/>
          </a:p>
        </p:txBody>
      </p:sp>
    </p:spTree>
    <p:extLst>
      <p:ext uri="{BB962C8B-B14F-4D97-AF65-F5344CB8AC3E}">
        <p14:creationId xmlns:p14="http://schemas.microsoft.com/office/powerpoint/2010/main" val="2313457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The IAFF has established a number of health programs for members including: </a:t>
            </a:r>
          </a:p>
          <a:p>
            <a:pPr marL="171450" indent="-171450" eaLnBrk="1" hangingPunct="1">
              <a:buFont typeface="Arial" panose="020B0604020202020204" pitchFamily="34" charset="0"/>
              <a:buChar char="•"/>
            </a:pPr>
            <a:r>
              <a:rPr lang="en-US" altLang="en-US" dirty="0"/>
              <a:t>Project HEROES—new and developing PPE for all types of emergencies</a:t>
            </a:r>
          </a:p>
          <a:p>
            <a:pPr marL="171450" indent="-171450" eaLnBrk="1" hangingPunct="1">
              <a:buFont typeface="Arial" panose="020B0604020202020204" pitchFamily="34" charset="0"/>
              <a:buChar char="•"/>
            </a:pPr>
            <a:r>
              <a:rPr lang="en-US" altLang="en-US" dirty="0"/>
              <a:t>The Fire Service Joint Labor Management Wellness/Fitness Initiative – to help fire fighters stay conditioned and ready to respond</a:t>
            </a:r>
          </a:p>
          <a:p>
            <a:pPr marL="171450" indent="-171450" eaLnBrk="1" hangingPunct="1">
              <a:buFont typeface="Arial" panose="020B0604020202020204" pitchFamily="34" charset="0"/>
              <a:buChar char="•"/>
            </a:pPr>
            <a:r>
              <a:rPr lang="en-US" altLang="en-US" dirty="0"/>
              <a:t>The Candidate Physical Ability Test – to ensure standardized entrance testing</a:t>
            </a:r>
          </a:p>
          <a:p>
            <a:pPr marL="171450" indent="-171450" eaLnBrk="1" hangingPunct="1">
              <a:buFont typeface="Arial" panose="020B0604020202020204" pitchFamily="34" charset="0"/>
              <a:buChar char="•"/>
            </a:pPr>
            <a:r>
              <a:rPr lang="en-US" altLang="en-US" dirty="0"/>
              <a:t>Fit to Survive-Online Nutrition Guide</a:t>
            </a:r>
          </a:p>
          <a:p>
            <a:pPr marL="171450" indent="-171450" eaLnBrk="1" hangingPunct="1">
              <a:buFont typeface="Arial" panose="020B0604020202020204" pitchFamily="34" charset="0"/>
              <a:buChar char="•"/>
            </a:pPr>
            <a:r>
              <a:rPr lang="en-US" altLang="en-US" dirty="0"/>
              <a:t>John P. Redmond Foundation—Education and research for fire fighter's occupational hazards </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23</a:t>
            </a:fld>
            <a:endParaRPr lang="en-US"/>
          </a:p>
        </p:txBody>
      </p:sp>
    </p:spTree>
    <p:extLst>
      <p:ext uri="{BB962C8B-B14F-4D97-AF65-F5344CB8AC3E}">
        <p14:creationId xmlns:p14="http://schemas.microsoft.com/office/powerpoint/2010/main" val="870411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Training and preparation are the most important actions a fire fighter can take to stay safe on the job. Without practice and planning, unexpected events on the </a:t>
            </a:r>
            <a:r>
              <a:rPr lang="en-US" altLang="en-US" dirty="0" err="1"/>
              <a:t>fireground</a:t>
            </a:r>
            <a:r>
              <a:rPr lang="en-US" altLang="en-US" dirty="0"/>
              <a:t> can easily turn tragic.</a:t>
            </a:r>
          </a:p>
          <a:p>
            <a:pPr eaLnBrk="1" hangingPunct="1"/>
            <a:endParaRPr lang="en-US" altLang="en-US" dirty="0"/>
          </a:p>
          <a:p>
            <a:pPr eaLnBrk="1" hangingPunct="1"/>
            <a:r>
              <a:rPr lang="en-US" altLang="en-US" dirty="0"/>
              <a:t>To prevent this from happening, the IAFF has fought consistently for additional money for emergency response training for the fire service in Hazardous Materials and Weapons of Mass Destruction, and in the field of health and safety through the Wellness-Fitness Initiative and Online Health and Safety programs. </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24</a:t>
            </a:fld>
            <a:endParaRPr lang="en-US"/>
          </a:p>
        </p:txBody>
      </p:sp>
    </p:spTree>
    <p:extLst>
      <p:ext uri="{BB962C8B-B14F-4D97-AF65-F5344CB8AC3E}">
        <p14:creationId xmlns:p14="http://schemas.microsoft.com/office/powerpoint/2010/main" val="1432946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When disaster strikes, the IAFF is prepared to be first on the scene looking out for their members and our communities.  </a:t>
            </a:r>
          </a:p>
          <a:p>
            <a:pPr eaLnBrk="1" hangingPunct="1"/>
            <a:endParaRPr lang="en-US" altLang="en-US" dirty="0"/>
          </a:p>
          <a:p>
            <a:pPr eaLnBrk="1" hangingPunct="1"/>
            <a:r>
              <a:rPr lang="en-US" altLang="en-US" u="sng" dirty="0"/>
              <a:t>2001</a:t>
            </a:r>
          </a:p>
          <a:p>
            <a:pPr eaLnBrk="1" hangingPunct="1"/>
            <a:r>
              <a:rPr lang="en-US" altLang="en-US" dirty="0"/>
              <a:t>IAFF members across the United States and Canada provide assistance and support immediately following the terrorist attacks of September 11, 2001.  In addition to providing Critical Incident Stress Management (CISM) teams and creating a incident command center to assist in recovery efforts, the IAFF raised $111 million for a non-profit fund earmarked for the families of Firefighters who were killed in the line of duty at the World Trade Center. </a:t>
            </a:r>
          </a:p>
          <a:p>
            <a:pPr eaLnBrk="1" hangingPunct="1"/>
            <a:endParaRPr lang="en-US" altLang="en-US" dirty="0"/>
          </a:p>
          <a:p>
            <a:pPr eaLnBrk="1" hangingPunct="1"/>
            <a:r>
              <a:rPr lang="en-US" altLang="en-US" u="sng" dirty="0"/>
              <a:t>2005</a:t>
            </a:r>
          </a:p>
          <a:p>
            <a:pPr eaLnBrk="1" hangingPunct="1"/>
            <a:r>
              <a:rPr lang="en-US" altLang="en-US" dirty="0"/>
              <a:t>In the first two months after Hurricane Katrina and Rita, the IAFF spent $1.6 million to help members and their families whose lives were hit by the storm.  The IAFF also provided Critical Incident Stress Management (CISM) teams to disaster sites, in addition to supplies, food, water, and manpower.</a:t>
            </a:r>
          </a:p>
          <a:p>
            <a:endParaRPr lang="en-US" dirty="0"/>
          </a:p>
          <a:p>
            <a:r>
              <a:rPr lang="en-US" sz="1200" b="0" i="0" u="sng" kern="1200" dirty="0">
                <a:solidFill>
                  <a:schemeClr val="tx1"/>
                </a:solidFill>
                <a:effectLst/>
                <a:latin typeface="+mn-lt"/>
                <a:ea typeface="+mn-ea"/>
                <a:cs typeface="+mn-cs"/>
              </a:rPr>
              <a:t>2014-2015</a:t>
            </a:r>
          </a:p>
          <a:p>
            <a:r>
              <a:rPr lang="en-US" sz="1200" b="0" i="0" kern="1200" dirty="0">
                <a:solidFill>
                  <a:schemeClr val="tx1"/>
                </a:solidFill>
                <a:effectLst/>
                <a:latin typeface="+mn-lt"/>
                <a:ea typeface="+mn-ea"/>
                <a:cs typeface="+mn-cs"/>
              </a:rPr>
              <a:t>In just the past two years, the Fund has distributed more than $526,000 to fire fighters and their families.</a:t>
            </a:r>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25</a:t>
            </a:fld>
            <a:endParaRPr lang="en-US"/>
          </a:p>
        </p:txBody>
      </p:sp>
    </p:spTree>
    <p:extLst>
      <p:ext uri="{BB962C8B-B14F-4D97-AF65-F5344CB8AC3E}">
        <p14:creationId xmlns:p14="http://schemas.microsoft.com/office/powerpoint/2010/main" val="1823332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The IAFF provides for the families of our fallen fire fighters:</a:t>
            </a:r>
          </a:p>
          <a:p>
            <a:pPr eaLnBrk="1" hangingPunct="1"/>
            <a:endParaRPr lang="en-US" altLang="en-US" dirty="0"/>
          </a:p>
          <a:p>
            <a:pPr marL="171450" indent="-171450" eaLnBrk="1" hangingPunct="1">
              <a:buFont typeface="Arial" panose="020B0604020202020204" pitchFamily="34" charset="0"/>
              <a:buChar char="•"/>
            </a:pPr>
            <a:r>
              <a:rPr lang="en-US" altLang="en-US" dirty="0"/>
              <a:t>Line of Duty Death Investigations are conducted in each incident.  If we don’t know what causes the harm, we cannot prevent it. </a:t>
            </a:r>
          </a:p>
          <a:p>
            <a:pPr marL="171450" indent="-171450" eaLnBrk="1" hangingPunct="1">
              <a:buFont typeface="Arial" panose="020B0604020202020204" pitchFamily="34" charset="0"/>
              <a:buChar char="•"/>
            </a:pPr>
            <a:r>
              <a:rPr lang="en-US" altLang="en-US" dirty="0"/>
              <a:t>The Fallen Fire Fighter Memorial in Colorado honors those who died in the line of duty.</a:t>
            </a:r>
            <a:r>
              <a:rPr lang="en-US" altLang="en-US" baseline="0" dirty="0"/>
              <a:t> It was reconstructed in 2015 to include the names of every fallen firefighter since the beginning of the IAFF in 1918.</a:t>
            </a:r>
            <a:endParaRPr lang="en-US" altLang="en-US" dirty="0"/>
          </a:p>
          <a:p>
            <a:pPr marL="171450" indent="-171450" eaLnBrk="1" hangingPunct="1">
              <a:buFont typeface="Arial" panose="020B0604020202020204" pitchFamily="34" charset="0"/>
              <a:buChar char="•"/>
            </a:pPr>
            <a:r>
              <a:rPr lang="en-US" altLang="en-US" dirty="0"/>
              <a:t>The </a:t>
            </a:r>
            <a:r>
              <a:rPr lang="en-US" altLang="en-US" dirty="0" err="1"/>
              <a:t>McClennan</a:t>
            </a:r>
            <a:r>
              <a:rPr lang="en-US" altLang="en-US" dirty="0"/>
              <a:t> Scholarship Fund provides money for higher education to the children of fire fighters who died in the line of duty.</a:t>
            </a:r>
          </a:p>
          <a:p>
            <a:pPr marL="171450" indent="-171450" eaLnBrk="1" hangingPunct="1">
              <a:buFont typeface="Arial" panose="020B0604020202020204" pitchFamily="34" charset="0"/>
              <a:buChar char="•"/>
            </a:pPr>
            <a:r>
              <a:rPr lang="en-US" altLang="en-US" dirty="0"/>
              <a:t>The Public Safety Officers Benefit Act, which the IAFF urged Congress to pass, provides money to families of fire fighters who died in the line of duty. </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26</a:t>
            </a:fld>
            <a:endParaRPr lang="en-US"/>
          </a:p>
        </p:txBody>
      </p:sp>
    </p:spTree>
    <p:extLst>
      <p:ext uri="{BB962C8B-B14F-4D97-AF65-F5344CB8AC3E}">
        <p14:creationId xmlns:p14="http://schemas.microsoft.com/office/powerpoint/2010/main" val="981946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300" b="1" dirty="0"/>
              <a:t>Discuss the following:</a:t>
            </a:r>
          </a:p>
          <a:p>
            <a:pPr marL="177793" indent="-177793">
              <a:buFont typeface="Arial" panose="020B0604020202020204" pitchFamily="34" charset="0"/>
              <a:buChar char="•"/>
            </a:pPr>
            <a:r>
              <a:rPr lang="en-US" sz="1300" b="1" dirty="0"/>
              <a:t>IAFF-FC Banking Center –</a:t>
            </a:r>
          </a:p>
          <a:p>
            <a:pPr marL="651908" lvl="1" indent="-177793">
              <a:buFont typeface="Arial" panose="020B0604020202020204" pitchFamily="34" charset="0"/>
              <a:buChar char="•"/>
            </a:pPr>
            <a:r>
              <a:rPr lang="en-US" sz="1300" dirty="0"/>
              <a:t>Offers high yield savings and CD products in addition to regular checking.</a:t>
            </a:r>
          </a:p>
          <a:p>
            <a:pPr marL="651908" lvl="1" indent="-177793">
              <a:buFont typeface="Arial" panose="020B0604020202020204" pitchFamily="34" charset="0"/>
              <a:buChar char="•"/>
            </a:pPr>
            <a:r>
              <a:rPr lang="en-US" sz="1300" dirty="0"/>
              <a:t>Business banking accounts are also available to local affiliates.</a:t>
            </a:r>
          </a:p>
          <a:p>
            <a:pPr marL="651908" lvl="1" indent="-177793">
              <a:buFont typeface="Arial" panose="020B0604020202020204" pitchFamily="34" charset="0"/>
              <a:buChar char="•"/>
            </a:pPr>
            <a:r>
              <a:rPr lang="en-US" sz="1300" dirty="0"/>
              <a:t>For more information visit www.iaff-fc.com</a:t>
            </a:r>
          </a:p>
          <a:p>
            <a:pPr marL="177793" indent="-177793">
              <a:buFont typeface="Arial" panose="020B0604020202020204" pitchFamily="34" charset="0"/>
              <a:buChar char="•"/>
            </a:pPr>
            <a:r>
              <a:rPr lang="en-US" sz="1300" b="1" dirty="0"/>
              <a:t>Mortgage Loan/Refinance</a:t>
            </a:r>
            <a:r>
              <a:rPr lang="en-US" sz="1300" dirty="0"/>
              <a:t> – </a:t>
            </a:r>
          </a:p>
          <a:p>
            <a:pPr marL="651908" lvl="1" indent="-177793">
              <a:buFont typeface="Arial" panose="020B0604020202020204" pitchFamily="34" charset="0"/>
              <a:buChar char="•"/>
            </a:pPr>
            <a:r>
              <a:rPr lang="en-US" sz="1300" dirty="0"/>
              <a:t>Competitive rates</a:t>
            </a:r>
          </a:p>
          <a:p>
            <a:pPr marL="651908" lvl="1" indent="-177793">
              <a:buFont typeface="Arial" panose="020B0604020202020204" pitchFamily="34" charset="0"/>
              <a:buChar char="•"/>
            </a:pPr>
            <a:r>
              <a:rPr lang="en-US" sz="1300" dirty="0"/>
              <a:t>Low-cost lender</a:t>
            </a:r>
          </a:p>
          <a:p>
            <a:pPr marL="651908" lvl="1" indent="-177793">
              <a:buFont typeface="Arial" panose="020B0604020202020204" pitchFamily="34" charset="0"/>
              <a:buChar char="•"/>
            </a:pPr>
            <a:r>
              <a:rPr lang="en-US" sz="1300" dirty="0"/>
              <a:t>Best Price Guarantee – see web site for details</a:t>
            </a:r>
          </a:p>
          <a:p>
            <a:pPr marL="651908" lvl="1" indent="-177793">
              <a:buFont typeface="Arial" panose="020B0604020202020204" pitchFamily="34" charset="0"/>
              <a:buChar char="•"/>
            </a:pPr>
            <a:r>
              <a:rPr lang="en-US" sz="1300" dirty="0"/>
              <a:t>For more information call (888)-630-9099 or visit www.iaff-fc.com </a:t>
            </a:r>
            <a:endParaRPr lang="en-US" sz="1300" b="1" dirty="0"/>
          </a:p>
          <a:p>
            <a:pPr marL="177793" indent="-177793">
              <a:buFont typeface="Arial" panose="020B0604020202020204" pitchFamily="34" charset="0"/>
              <a:buChar char="•"/>
            </a:pPr>
            <a:r>
              <a:rPr lang="en-US" sz="1300" b="1" dirty="0"/>
              <a:t>Auto and Home Insurance (U.S. and Canada)</a:t>
            </a:r>
            <a:r>
              <a:rPr lang="en-US" sz="1300" dirty="0"/>
              <a:t> – </a:t>
            </a:r>
          </a:p>
          <a:p>
            <a:pPr marL="651908" lvl="1" indent="-177793">
              <a:buFont typeface="Arial" panose="020B0604020202020204" pitchFamily="34" charset="0"/>
              <a:buChar char="•"/>
            </a:pPr>
            <a:r>
              <a:rPr lang="en-US" sz="1300" dirty="0"/>
              <a:t>US</a:t>
            </a:r>
          </a:p>
          <a:p>
            <a:pPr marL="1126022" lvl="2" indent="-177793">
              <a:buFont typeface="Arial" panose="020B0604020202020204" pitchFamily="34" charset="0"/>
              <a:buChar char="•"/>
            </a:pPr>
            <a:r>
              <a:rPr lang="en-US" sz="1300" dirty="0"/>
              <a:t>IAFF members and alumni in the U.S. can access high-quality auto, home, renters and motorcycle insurance at a discounted rate through Liberty Mutual</a:t>
            </a:r>
          </a:p>
          <a:p>
            <a:pPr marL="1126022" lvl="2" indent="-177793">
              <a:buFont typeface="Arial" panose="020B0604020202020204" pitchFamily="34" charset="0"/>
              <a:buChar char="•"/>
            </a:pPr>
            <a:r>
              <a:rPr lang="en-US" sz="1300" dirty="0"/>
              <a:t>Rates guaranteed for 12 months</a:t>
            </a:r>
          </a:p>
          <a:p>
            <a:pPr marL="1126022" lvl="2" indent="-177793">
              <a:buFont typeface="Arial" panose="020B0604020202020204" pitchFamily="34" charset="0"/>
              <a:buChar char="•"/>
            </a:pPr>
            <a:r>
              <a:rPr lang="en-US" sz="1300" dirty="0"/>
              <a:t>Around-the-clock claims service</a:t>
            </a:r>
          </a:p>
          <a:p>
            <a:pPr marL="1126022" lvl="2" indent="-177793">
              <a:buFont typeface="Arial" panose="020B0604020202020204" pitchFamily="34" charset="0"/>
              <a:buChar char="•"/>
            </a:pPr>
            <a:r>
              <a:rPr lang="en-US" sz="1300" dirty="0"/>
              <a:t>Multi policy discount for insuring auto and home</a:t>
            </a:r>
          </a:p>
          <a:p>
            <a:pPr marL="1126022" lvl="2" indent="-177793">
              <a:buFont typeface="Arial" panose="020B0604020202020204" pitchFamily="34" charset="0"/>
              <a:buChar char="•"/>
            </a:pPr>
            <a:r>
              <a:rPr lang="en-US" sz="1300" dirty="0"/>
              <a:t>For more information call (800) 835-0894</a:t>
            </a:r>
          </a:p>
          <a:p>
            <a:pPr marL="651908" lvl="1" indent="-177793">
              <a:buFont typeface="Arial" panose="020B0604020202020204" pitchFamily="34" charset="0"/>
              <a:buChar char="•"/>
            </a:pPr>
            <a:r>
              <a:rPr lang="en-US" sz="1300" dirty="0"/>
              <a:t>Canada</a:t>
            </a:r>
          </a:p>
          <a:p>
            <a:pPr marL="1126022" lvl="2" indent="-177793">
              <a:buFont typeface="Arial" panose="020B0604020202020204" pitchFamily="34" charset="0"/>
              <a:buChar char="•"/>
            </a:pPr>
            <a:r>
              <a:rPr lang="en-US" sz="1300" dirty="0"/>
              <a:t>IAFF members and alumni in Canada have access to high quality home and auto insurance through TD Insurance Meloche Monnex</a:t>
            </a:r>
          </a:p>
          <a:p>
            <a:pPr marL="1126022" lvl="2" indent="-177793">
              <a:buFont typeface="Arial" panose="020B0604020202020204" pitchFamily="34" charset="0"/>
              <a:buChar char="•"/>
            </a:pPr>
            <a:r>
              <a:rPr lang="en-US" sz="1300" dirty="0"/>
              <a:t>Group rates</a:t>
            </a:r>
          </a:p>
          <a:p>
            <a:pPr marL="1126022" lvl="2" indent="-177793">
              <a:buFont typeface="Arial" panose="020B0604020202020204" pitchFamily="34" charset="0"/>
              <a:buChar char="•"/>
            </a:pPr>
            <a:r>
              <a:rPr lang="en-US" sz="1300" dirty="0"/>
              <a:t>Home, auto and motorcycle insurance</a:t>
            </a:r>
          </a:p>
          <a:p>
            <a:pPr marL="1126022" lvl="2" indent="-177793">
              <a:buFont typeface="Arial" panose="020B0604020202020204" pitchFamily="34" charset="0"/>
              <a:buChar char="•"/>
            </a:pPr>
            <a:r>
              <a:rPr lang="en-US" sz="1300" dirty="0"/>
              <a:t>Fast, efficient service</a:t>
            </a:r>
          </a:p>
          <a:p>
            <a:pPr marL="1126022" lvl="2" indent="-177793">
              <a:buFont typeface="Arial" panose="020B0604020202020204" pitchFamily="34" charset="0"/>
              <a:buChar char="•"/>
            </a:pPr>
            <a:r>
              <a:rPr lang="en-US" sz="1300" dirty="0"/>
              <a:t>For more information call (866) 296-0666</a:t>
            </a:r>
          </a:p>
          <a:p>
            <a:pPr marL="177793" indent="-177793">
              <a:buFont typeface="Arial" panose="020B0604020202020204" pitchFamily="34" charset="0"/>
              <a:buChar char="•"/>
            </a:pPr>
            <a:r>
              <a:rPr lang="en-US" sz="1300" b="1" dirty="0"/>
              <a:t>Life Insurance Program (U.S. and Canada)</a:t>
            </a:r>
          </a:p>
          <a:p>
            <a:pPr marL="651908" lvl="1" indent="-177793">
              <a:buFont typeface="Arial" panose="020B0604020202020204" pitchFamily="34" charset="0"/>
              <a:buChar char="•"/>
            </a:pPr>
            <a:r>
              <a:rPr lang="en-US" sz="1300" dirty="0"/>
              <a:t>Group and individual term life</a:t>
            </a:r>
          </a:p>
          <a:p>
            <a:pPr marL="651908" lvl="1" indent="-177793">
              <a:buFont typeface="Arial" panose="020B0604020202020204" pitchFamily="34" charset="0"/>
              <a:buChar char="•"/>
            </a:pPr>
            <a:r>
              <a:rPr lang="en-US" sz="1300" dirty="0"/>
              <a:t>Long Term Care insurance</a:t>
            </a:r>
          </a:p>
          <a:p>
            <a:pPr marL="651908" lvl="1" indent="-177793">
              <a:buFont typeface="Arial" panose="020B0604020202020204" pitchFamily="34" charset="0"/>
              <a:buChar char="•"/>
            </a:pPr>
            <a:r>
              <a:rPr lang="en-US" sz="1300" dirty="0"/>
              <a:t>Members in both U.S. and Canada can call (866) 423-3757</a:t>
            </a:r>
          </a:p>
        </p:txBody>
      </p:sp>
      <p:sp>
        <p:nvSpPr>
          <p:cNvPr id="4" name="Slide Number Placeholder 3"/>
          <p:cNvSpPr>
            <a:spLocks noGrp="1"/>
          </p:cNvSpPr>
          <p:nvPr>
            <p:ph type="sldNum" sz="quarter" idx="10"/>
          </p:nvPr>
        </p:nvSpPr>
        <p:spPr/>
        <p:txBody>
          <a:bodyPr/>
          <a:lstStyle/>
          <a:p>
            <a:fld id="{6A8DBBD9-D94F-4998-8424-D9A9D3FC6E3F}" type="slidenum">
              <a:rPr lang="en-US" smtClean="0"/>
              <a:t>27</a:t>
            </a:fld>
            <a:endParaRPr lang="en-US"/>
          </a:p>
        </p:txBody>
      </p:sp>
    </p:spTree>
    <p:extLst>
      <p:ext uri="{BB962C8B-B14F-4D97-AF65-F5344CB8AC3E}">
        <p14:creationId xmlns:p14="http://schemas.microsoft.com/office/powerpoint/2010/main" val="1373254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No dues money goes to E-18. It Is owned and operated by the IAFF Financial Corporation.</a:t>
            </a:r>
          </a:p>
          <a:p>
            <a:endParaRPr lang="en-US" dirty="0">
              <a:solidFill>
                <a:schemeClr val="tx1"/>
              </a:solidFill>
            </a:endParaRPr>
          </a:p>
          <a:p>
            <a:r>
              <a:rPr lang="en-US" dirty="0">
                <a:solidFill>
                  <a:schemeClr val="tx1"/>
                </a:solidFill>
              </a:rPr>
              <a:t>Studio located at IAFF Headquarters. Can live feed into any media market in the nation.</a:t>
            </a:r>
          </a:p>
          <a:p>
            <a:endParaRPr lang="en-US" dirty="0">
              <a:solidFill>
                <a:schemeClr val="tx1"/>
              </a:solidFill>
            </a:endParaRPr>
          </a:p>
          <a:p>
            <a:r>
              <a:rPr lang="en-US" dirty="0">
                <a:solidFill>
                  <a:schemeClr val="tx1"/>
                </a:solidFill>
              </a:rPr>
              <a:t>Also provides digital ad buys and targeting on social media after videos are produced. </a:t>
            </a:r>
          </a:p>
        </p:txBody>
      </p:sp>
      <p:sp>
        <p:nvSpPr>
          <p:cNvPr id="4" name="Slide Number Placeholder 3"/>
          <p:cNvSpPr>
            <a:spLocks noGrp="1"/>
          </p:cNvSpPr>
          <p:nvPr>
            <p:ph type="sldNum" sz="quarter" idx="5"/>
          </p:nvPr>
        </p:nvSpPr>
        <p:spPr/>
        <p:txBody>
          <a:bodyPr/>
          <a:lstStyle/>
          <a:p>
            <a:fld id="{6A8DBBD9-D94F-4998-8424-D9A9D3FC6E3F}" type="slidenum">
              <a:rPr lang="en-US" smtClean="0"/>
              <a:t>28</a:t>
            </a:fld>
            <a:endParaRPr lang="en-US"/>
          </a:p>
        </p:txBody>
      </p:sp>
    </p:spTree>
    <p:extLst>
      <p:ext uri="{BB962C8B-B14F-4D97-AF65-F5344CB8AC3E}">
        <p14:creationId xmlns:p14="http://schemas.microsoft.com/office/powerpoint/2010/main" val="3090294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The IAFF is active in the community at all levels including:</a:t>
            </a:r>
          </a:p>
          <a:p>
            <a:pPr eaLnBrk="1" hangingPunct="1"/>
            <a:r>
              <a:rPr lang="en-US" altLang="en-US" u="sng" dirty="0"/>
              <a:t>MDA</a:t>
            </a:r>
          </a:p>
          <a:p>
            <a:pPr eaLnBrk="1" hangingPunct="1"/>
            <a:r>
              <a:rPr lang="en-US" altLang="en-US" dirty="0"/>
              <a:t>The International Association of Fire Fighters (IAFF) is the largest national sponsor of the </a:t>
            </a:r>
            <a:r>
              <a:rPr lang="en-US" altLang="en-US" dirty="0">
                <a:hlinkClick r:id="rId4"/>
              </a:rPr>
              <a:t>Muscular Dystrophy Association (MDA).</a:t>
            </a:r>
            <a:r>
              <a:rPr lang="en-US" altLang="en-US" dirty="0"/>
              <a:t> More than 320,000 members of the IAFF in the United States and Canada are pledged to saving lives, both as fire fighters and paramedics and as the strongest campaigners for the worldwide research efforts of MDA to eradicate 40 </a:t>
            </a:r>
            <a:r>
              <a:rPr lang="en-US" altLang="en-US" dirty="0">
                <a:hlinkClick r:id="rId5"/>
              </a:rPr>
              <a:t>neuromuscular diseases</a:t>
            </a:r>
            <a:r>
              <a:rPr lang="en-US" altLang="en-US" dirty="0"/>
              <a:t>. </a:t>
            </a:r>
          </a:p>
          <a:p>
            <a:pPr eaLnBrk="1" hangingPunct="1"/>
            <a:endParaRPr lang="en-US" altLang="en-US" dirty="0"/>
          </a:p>
          <a:p>
            <a:pPr eaLnBrk="1" hangingPunct="1"/>
            <a:r>
              <a:rPr lang="en-US" altLang="en-US" u="sng" dirty="0"/>
              <a:t>Burn Foundation</a:t>
            </a:r>
          </a:p>
          <a:p>
            <a:pPr eaLnBrk="1" hangingPunct="1"/>
            <a:r>
              <a:rPr lang="en-US" altLang="en-US" dirty="0"/>
              <a:t>Created in 1982 as a nonprofit, tax exempt, organization affiliated with the IAFF, the Fire Fighters Burn Foundation is now the largest non-government source for burn research grants and the sponsor of the annual IAFF National Children’s Burn Camp, held each fall in Washington, D.C.</a:t>
            </a:r>
          </a:p>
          <a:p>
            <a:pPr eaLnBrk="1" hangingPunct="1"/>
            <a:endParaRPr lang="en-US" altLang="en-US" dirty="0"/>
          </a:p>
          <a:p>
            <a:pPr eaLnBrk="1" hangingPunct="1"/>
            <a:r>
              <a:rPr lang="en-US" altLang="en-US" u="sng" dirty="0"/>
              <a:t>Fire Safety Programs</a:t>
            </a:r>
            <a:r>
              <a:rPr lang="en-US" altLang="en-US" dirty="0"/>
              <a:t>	</a:t>
            </a:r>
          </a:p>
          <a:p>
            <a:pPr eaLnBrk="1" hangingPunct="1"/>
            <a:r>
              <a:rPr lang="en-US" altLang="en-US" dirty="0"/>
              <a:t>Whether it is teaching children the basics of stop drop and roll or assisting senior centers with their evacuation plans IAFF locals are committed to providing the citizens in their community with the information they need to stay safe.</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29</a:t>
            </a:fld>
            <a:endParaRPr lang="en-US"/>
          </a:p>
        </p:txBody>
      </p:sp>
    </p:spTree>
    <p:extLst>
      <p:ext uri="{BB962C8B-B14F-4D97-AF65-F5344CB8AC3E}">
        <p14:creationId xmlns:p14="http://schemas.microsoft.com/office/powerpoint/2010/main" val="120443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lnSpc>
                <a:spcPct val="90000"/>
              </a:lnSpc>
            </a:pPr>
            <a:r>
              <a:rPr lang="en-US" altLang="en-US" dirty="0"/>
              <a:t>When you serve the public and put your life on the line you need someone behind you. The IAFF will be there. These aren’t just words. In the fire service, actions speak louder than words. We define who we are as a union by what we do.</a:t>
            </a:r>
          </a:p>
          <a:p>
            <a:pPr eaLnBrk="1" hangingPunct="1">
              <a:lnSpc>
                <a:spcPct val="90000"/>
              </a:lnSpc>
            </a:pPr>
            <a:endParaRPr lang="en-US" altLang="en-US" dirty="0"/>
          </a:p>
          <a:p>
            <a:pPr eaLnBrk="1" hangingPunct="1">
              <a:lnSpc>
                <a:spcPct val="90000"/>
              </a:lnSpc>
            </a:pPr>
            <a:r>
              <a:rPr lang="en-US" altLang="en-US" dirty="0"/>
              <a:t>As you progress in your career you’ll realize what a special group of people you work with. The IAFF, is about us: professional fire fighters taking care of our union family. </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3</a:t>
            </a:fld>
            <a:endParaRPr lang="en-US"/>
          </a:p>
        </p:txBody>
      </p:sp>
    </p:spTree>
    <p:extLst>
      <p:ext uri="{BB962C8B-B14F-4D97-AF65-F5344CB8AC3E}">
        <p14:creationId xmlns:p14="http://schemas.microsoft.com/office/powerpoint/2010/main" val="4232852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0" indent="0">
              <a:buFont typeface="Arial" pitchFamily="34" charset="0"/>
              <a:buNone/>
            </a:pPr>
            <a:r>
              <a:rPr lang="en-US" dirty="0"/>
              <a:t>Office is now in downtown Ottawa, Ontario</a:t>
            </a:r>
          </a:p>
          <a:p>
            <a:pPr marL="0" indent="0">
              <a:buFont typeface="Arial" pitchFamily="34" charset="0"/>
              <a:buNone/>
            </a:pPr>
            <a:r>
              <a:rPr lang="en-US" dirty="0"/>
              <a:t>Two blocks from Parliament Hill</a:t>
            </a:r>
          </a:p>
          <a:p>
            <a:pPr marL="0" indent="0">
              <a:buFont typeface="Arial" pitchFamily="34" charset="0"/>
              <a:buNone/>
            </a:pPr>
            <a:r>
              <a:rPr lang="en-US" dirty="0"/>
              <a:t>Open 9 a.m. to 4:30 p.m. weekdays</a:t>
            </a:r>
          </a:p>
          <a:p>
            <a:pPr marL="0" indent="0">
              <a:buFont typeface="Arial" pitchFamily="34" charset="0"/>
              <a:buNone/>
            </a:pPr>
            <a:r>
              <a:rPr lang="en-US" dirty="0"/>
              <a:t>A visible, national presence</a:t>
            </a:r>
          </a:p>
          <a:p>
            <a:pPr marL="0" indent="0">
              <a:buFont typeface="Arial" pitchFamily="34" charset="0"/>
              <a:buNone/>
            </a:pPr>
            <a:r>
              <a:rPr lang="en-US" dirty="0"/>
              <a:t>A focal point for info/issues</a:t>
            </a:r>
          </a:p>
          <a:p>
            <a:pPr marL="0" indent="0">
              <a:buFont typeface="Arial" pitchFamily="34" charset="0"/>
              <a:buNone/>
            </a:pPr>
            <a:r>
              <a:rPr lang="en-US" dirty="0"/>
              <a:t>Bilingual Staff (French &amp; English)</a:t>
            </a:r>
          </a:p>
          <a:p>
            <a:pPr marL="0" indent="0">
              <a:buFont typeface="Arial" pitchFamily="34" charset="0"/>
              <a:buNone/>
            </a:pPr>
            <a:endParaRPr lang="en-US" dirty="0"/>
          </a:p>
          <a:p>
            <a:pPr>
              <a:spcAft>
                <a:spcPts val="600"/>
              </a:spcAft>
            </a:pPr>
            <a:r>
              <a:rPr lang="en-US" sz="1800" b="1" dirty="0"/>
              <a:t>Four full-time staff:</a:t>
            </a:r>
          </a:p>
          <a:p>
            <a:pPr marL="457200" indent="-223838">
              <a:spcAft>
                <a:spcPts val="600"/>
              </a:spcAft>
              <a:buFont typeface="Arial" pitchFamily="34" charset="0"/>
              <a:buChar char="•"/>
            </a:pPr>
            <a:r>
              <a:rPr lang="en-US" sz="1800" dirty="0"/>
              <a:t>Scott Marks – AGP for Canadian Operations</a:t>
            </a:r>
          </a:p>
          <a:p>
            <a:pPr marL="457200" indent="-223838">
              <a:spcAft>
                <a:spcPts val="600"/>
              </a:spcAft>
              <a:buFont typeface="Arial" pitchFamily="34" charset="0"/>
              <a:buChar char="•"/>
            </a:pPr>
            <a:r>
              <a:rPr lang="en-US" sz="1800" dirty="0"/>
              <a:t>Greg Hewitt – Research Assistant</a:t>
            </a:r>
          </a:p>
          <a:p>
            <a:pPr marL="457200" indent="-223838">
              <a:spcAft>
                <a:spcPts val="600"/>
              </a:spcAft>
              <a:buFont typeface="Arial" pitchFamily="34" charset="0"/>
              <a:buChar char="•"/>
            </a:pPr>
            <a:r>
              <a:rPr lang="en-US" sz="1800" dirty="0"/>
              <a:t>Sandy </a:t>
            </a:r>
            <a:r>
              <a:rPr lang="en-US" sz="1800" dirty="0" err="1"/>
              <a:t>Hamamoto</a:t>
            </a:r>
            <a:r>
              <a:rPr lang="en-US" sz="1800" dirty="0"/>
              <a:t> – Gov’t Affairs Assistant</a:t>
            </a:r>
          </a:p>
          <a:p>
            <a:pPr marL="457200" indent="-223838">
              <a:spcAft>
                <a:spcPts val="600"/>
              </a:spcAft>
              <a:buFont typeface="Arial" pitchFamily="34" charset="0"/>
              <a:buChar char="•"/>
            </a:pPr>
            <a:r>
              <a:rPr lang="en-US" sz="1800" dirty="0"/>
              <a:t>Linda </a:t>
            </a:r>
            <a:r>
              <a:rPr lang="en-US" sz="1800" dirty="0" err="1"/>
              <a:t>Côté</a:t>
            </a:r>
            <a:r>
              <a:rPr lang="en-US" sz="1800" dirty="0"/>
              <a:t> – Administrative Assistant</a:t>
            </a:r>
          </a:p>
          <a:p>
            <a:pPr marL="233362" indent="0">
              <a:spcAft>
                <a:spcPts val="600"/>
              </a:spcAft>
              <a:buFont typeface="Arial" pitchFamily="34" charset="0"/>
              <a:buNone/>
            </a:pPr>
            <a:endParaRPr lang="en-US" sz="1800" dirty="0"/>
          </a:p>
          <a:p>
            <a:r>
              <a:rPr lang="en-US" b="1" dirty="0"/>
              <a:t>Advice and Support</a:t>
            </a:r>
            <a:r>
              <a:rPr lang="en-US" dirty="0"/>
              <a:t> – </a:t>
            </a:r>
          </a:p>
          <a:p>
            <a:pPr marL="379183" lvl="1" indent="-180108">
              <a:buFont typeface="Arial" panose="020B0604020202020204" pitchFamily="34" charset="0"/>
              <a:buChar char="•"/>
            </a:pPr>
            <a:r>
              <a:rPr lang="en-US" dirty="0"/>
              <a:t>Canadian Office staff provides advice and support to affiliates on </a:t>
            </a:r>
            <a:r>
              <a:rPr lang="en-US" dirty="0" err="1"/>
              <a:t>labour</a:t>
            </a:r>
            <a:r>
              <a:rPr lang="en-US" dirty="0"/>
              <a:t> issues, including collective bargaining, health and safety matters, legal issues, legislative initiatives, and other regulatory issues</a:t>
            </a:r>
          </a:p>
          <a:p>
            <a:pPr marL="379183" lvl="1" indent="-180108">
              <a:buFont typeface="Arial" panose="020B0604020202020204" pitchFamily="34" charset="0"/>
              <a:buChar char="•"/>
            </a:pPr>
            <a:r>
              <a:rPr lang="en-US" dirty="0"/>
              <a:t>Daily contact with IAFF Headquarters; Access to IAFF expertise, resources; Facilitate delivery of IAFF programs and services; Fully integrated, seamless delivery</a:t>
            </a:r>
          </a:p>
          <a:p>
            <a:pPr marL="379183" lvl="1" indent="-180108">
              <a:buFont typeface="Arial" panose="020B0604020202020204" pitchFamily="34" charset="0"/>
              <a:buChar char="•"/>
            </a:pPr>
            <a:r>
              <a:rPr lang="en-US" dirty="0"/>
              <a:t>Staff tailors materials and programs where necessary to meet the unique needs of Canada’s </a:t>
            </a:r>
            <a:r>
              <a:rPr lang="en-US" dirty="0" err="1"/>
              <a:t>labour</a:t>
            </a:r>
            <a:r>
              <a:rPr lang="en-US" dirty="0"/>
              <a:t>, legislative and legal systems.</a:t>
            </a:r>
          </a:p>
          <a:p>
            <a:pPr marL="233362" indent="0">
              <a:spcAft>
                <a:spcPts val="600"/>
              </a:spcAft>
              <a:buFont typeface="Arial" pitchFamily="34" charset="0"/>
              <a:buNone/>
            </a:pPr>
            <a:endParaRPr lang="en-US" sz="1800" b="1" dirty="0"/>
          </a:p>
          <a:p>
            <a:pPr marL="0" indent="0">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30</a:t>
            </a:fld>
            <a:endParaRPr lang="en-US"/>
          </a:p>
        </p:txBody>
      </p:sp>
    </p:spTree>
    <p:extLst>
      <p:ext uri="{BB962C8B-B14F-4D97-AF65-F5344CB8AC3E}">
        <p14:creationId xmlns:p14="http://schemas.microsoft.com/office/powerpoint/2010/main" val="775413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a:t>Programs that the Canadian Office</a:t>
            </a:r>
            <a:r>
              <a:rPr lang="en-US" baseline="0" dirty="0"/>
              <a:t> runs.</a:t>
            </a:r>
          </a:p>
          <a:p>
            <a:endParaRPr lang="en-US" baseline="0" dirty="0"/>
          </a:p>
          <a:p>
            <a:pPr lvl="0"/>
            <a:r>
              <a:rPr lang="en-US" sz="1100" b="1" dirty="0"/>
              <a:t>Canadian Legislative Program</a:t>
            </a:r>
            <a:r>
              <a:rPr lang="en-US" sz="1100" dirty="0"/>
              <a:t> – </a:t>
            </a:r>
          </a:p>
          <a:p>
            <a:pPr marL="379183" lvl="1" indent="-180108">
              <a:buFont typeface="Arial" panose="020B0604020202020204" pitchFamily="34" charset="0"/>
              <a:buChar char="•"/>
            </a:pPr>
            <a:r>
              <a:rPr lang="en-US" sz="1100" dirty="0"/>
              <a:t>The IAFF Canadian Legislative Program consists of year-round lobbying and culminates in the annual Canadian Legislative Conference </a:t>
            </a:r>
          </a:p>
          <a:p>
            <a:pPr marL="379183" lvl="1" indent="-180108">
              <a:buFont typeface="Arial" panose="020B0604020202020204" pitchFamily="34" charset="0"/>
              <a:buChar char="•"/>
            </a:pPr>
            <a:r>
              <a:rPr lang="en-US" sz="1100" dirty="0"/>
              <a:t>Fire fighters from across Canada meet in Ottawa with Members of Parliament and press for action on issues of importance such as pension reform and important health and safety protections.  </a:t>
            </a:r>
          </a:p>
          <a:p>
            <a:pPr marL="379183" lvl="1" indent="-180108">
              <a:buFont typeface="Arial" panose="020B0604020202020204" pitchFamily="34" charset="0"/>
              <a:buChar char="•"/>
            </a:pPr>
            <a:r>
              <a:rPr lang="en-US" sz="1100" dirty="0"/>
              <a:t>FIREPAC Canada, the Canadian arm of the IAFF’s successful political action fund, is administered through the Canadian Office.</a:t>
            </a:r>
          </a:p>
          <a:p>
            <a:pPr marL="628098" lvl="1" indent="-171298">
              <a:buFont typeface="Arial" panose="020B0604020202020204" pitchFamily="34" charset="0"/>
              <a:buChar char="•"/>
            </a:pPr>
            <a:endParaRPr lang="en-US" sz="1100" dirty="0"/>
          </a:p>
          <a:p>
            <a:pPr lvl="0"/>
            <a:r>
              <a:rPr lang="en-US" sz="1100" b="1" dirty="0"/>
              <a:t>Canadian </a:t>
            </a:r>
            <a:r>
              <a:rPr lang="en-US" sz="1100" b="1" dirty="0" err="1"/>
              <a:t>Labour</a:t>
            </a:r>
            <a:r>
              <a:rPr lang="en-US" sz="1100" b="1" dirty="0"/>
              <a:t> Congress</a:t>
            </a:r>
            <a:r>
              <a:rPr lang="en-US" sz="1100" dirty="0"/>
              <a:t> – </a:t>
            </a:r>
          </a:p>
          <a:p>
            <a:pPr marL="379183" lvl="1" indent="-180108">
              <a:buFont typeface="Arial" panose="020B0604020202020204" pitchFamily="34" charset="0"/>
              <a:buChar char="•"/>
            </a:pPr>
            <a:r>
              <a:rPr lang="en-US" sz="1100" dirty="0"/>
              <a:t>Provides Canadian affiliates a forum to debate and vote on the policies that govern the International.</a:t>
            </a:r>
          </a:p>
          <a:p>
            <a:pPr marL="628098" lvl="1" indent="-171298">
              <a:buFont typeface="Arial" panose="020B0604020202020204" pitchFamily="34" charset="0"/>
              <a:buChar char="•"/>
            </a:pPr>
            <a:endParaRPr lang="en-US" sz="1100" dirty="0"/>
          </a:p>
          <a:p>
            <a:pPr lvl="0"/>
            <a:r>
              <a:rPr lang="en-US" sz="1100" b="1" dirty="0"/>
              <a:t>Canadian Legal Assistance</a:t>
            </a:r>
            <a:endParaRPr lang="en-US" sz="1100" dirty="0"/>
          </a:p>
          <a:p>
            <a:pPr marL="379183" lvl="1" indent="-180108">
              <a:buFont typeface="Arial" panose="020B0604020202020204" pitchFamily="34" charset="0"/>
              <a:buChar char="•"/>
            </a:pPr>
            <a:r>
              <a:rPr lang="en-US" sz="1100" dirty="0"/>
              <a:t>Canadian Legal Counsel</a:t>
            </a:r>
          </a:p>
          <a:p>
            <a:pPr marL="379183" lvl="1" indent="-180108">
              <a:buFont typeface="Arial" panose="020B0604020202020204" pitchFamily="34" charset="0"/>
              <a:buChar char="•"/>
            </a:pPr>
            <a:r>
              <a:rPr lang="en-US" sz="1100" dirty="0"/>
              <a:t>Sean McManus</a:t>
            </a:r>
          </a:p>
          <a:p>
            <a:pPr marL="379183" lvl="1" indent="-180108">
              <a:buFont typeface="Arial" panose="020B0604020202020204" pitchFamily="34" charset="0"/>
              <a:buChar char="•"/>
            </a:pPr>
            <a:r>
              <a:rPr lang="en-US" sz="1100" dirty="0"/>
              <a:t>McManus </a:t>
            </a:r>
            <a:r>
              <a:rPr lang="en-US" sz="1100" dirty="0" err="1"/>
              <a:t>Hubler</a:t>
            </a:r>
            <a:r>
              <a:rPr lang="en-US" sz="1100" dirty="0"/>
              <a:t> Lawyers, Calgary</a:t>
            </a:r>
          </a:p>
          <a:p>
            <a:pPr marL="379183" lvl="1" indent="-180108">
              <a:buFont typeface="Arial" panose="020B0604020202020204" pitchFamily="34" charset="0"/>
              <a:buChar char="•"/>
            </a:pPr>
            <a:r>
              <a:rPr lang="en-US" sz="1100" dirty="0"/>
              <a:t>Former AGP Canadian Operations</a:t>
            </a:r>
          </a:p>
          <a:p>
            <a:pPr marL="379183" lvl="1" indent="-180108">
              <a:buFont typeface="Arial" panose="020B0604020202020204" pitchFamily="34" charset="0"/>
              <a:buChar char="•"/>
            </a:pPr>
            <a:r>
              <a:rPr lang="en-US" sz="1100" dirty="0"/>
              <a:t>Arbitrations, grievances for Canadian IAFF locals</a:t>
            </a:r>
          </a:p>
          <a:p>
            <a:pPr marL="379183" lvl="1" indent="-180108">
              <a:buFont typeface="Arial" panose="020B0604020202020204" pitchFamily="34" charset="0"/>
              <a:buChar char="•"/>
            </a:pPr>
            <a:r>
              <a:rPr lang="en-US" sz="1100" dirty="0"/>
              <a:t>Retainer: Canadian Office</a:t>
            </a:r>
          </a:p>
          <a:p>
            <a:pPr marL="379183" lvl="1" indent="-180108">
              <a:buFont typeface="Arial" panose="020B0604020202020204" pitchFamily="34" charset="0"/>
              <a:buChar char="•"/>
            </a:pPr>
            <a:r>
              <a:rPr lang="en-US" sz="1100" dirty="0"/>
              <a:t>Guardian Policy cases – Canada</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31</a:t>
            </a:fld>
            <a:endParaRPr lang="en-US"/>
          </a:p>
        </p:txBody>
      </p:sp>
    </p:spTree>
    <p:extLst>
      <p:ext uri="{BB962C8B-B14F-4D97-AF65-F5344CB8AC3E}">
        <p14:creationId xmlns:p14="http://schemas.microsoft.com/office/powerpoint/2010/main" val="645428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Instructors:  Hold up IAFF sticker.  “The IAFF is more than just this.”  </a:t>
            </a:r>
          </a:p>
          <a:p>
            <a:pPr eaLnBrk="1" hangingPunct="1"/>
            <a:endParaRPr lang="en-US" altLang="en-US" dirty="0"/>
          </a:p>
          <a:p>
            <a:pPr marL="171450" indent="-171450" eaLnBrk="1" hangingPunct="1">
              <a:buFont typeface="Arial" panose="020B0604020202020204" pitchFamily="34" charset="0"/>
              <a:buChar char="•"/>
            </a:pPr>
            <a:r>
              <a:rPr lang="en-US" altLang="en-US" dirty="0"/>
              <a:t>Resources for improving your job performance and keeping you safe</a:t>
            </a:r>
          </a:p>
          <a:p>
            <a:pPr marL="171450" indent="-171450" eaLnBrk="1" hangingPunct="1">
              <a:buFont typeface="Arial" panose="020B0604020202020204" pitchFamily="34" charset="0"/>
              <a:buChar char="•"/>
            </a:pPr>
            <a:r>
              <a:rPr lang="en-US" altLang="en-US" dirty="0"/>
              <a:t>GIS for providing the most effective response</a:t>
            </a:r>
          </a:p>
          <a:p>
            <a:pPr marL="171450" indent="-171450" eaLnBrk="1" hangingPunct="1">
              <a:buFont typeface="Arial" panose="020B0604020202020204" pitchFamily="34" charset="0"/>
              <a:buChar char="•"/>
            </a:pPr>
            <a:r>
              <a:rPr lang="en-US" altLang="en-US" dirty="0"/>
              <a:t>Municipal financial analysis gives you information about your local budget help you to get you the best pay and benefits.</a:t>
            </a:r>
          </a:p>
          <a:p>
            <a:pPr marL="171450" indent="-171450" eaLnBrk="1" hangingPunct="1">
              <a:buFont typeface="Arial" panose="020B0604020202020204" pitchFamily="34" charset="0"/>
              <a:buChar char="•"/>
            </a:pPr>
            <a:r>
              <a:rPr lang="en-US" altLang="en-US" dirty="0"/>
              <a:t>Legal assistance—job protector</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32</a:t>
            </a:fld>
            <a:endParaRPr lang="en-US"/>
          </a:p>
        </p:txBody>
      </p:sp>
    </p:spTree>
    <p:extLst>
      <p:ext uri="{BB962C8B-B14F-4D97-AF65-F5344CB8AC3E}">
        <p14:creationId xmlns:p14="http://schemas.microsoft.com/office/powerpoint/2010/main" val="934398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6A8DBBD9-D94F-4998-8424-D9A9D3FC6E3F}" type="slidenum">
              <a:rPr lang="en-US" smtClean="0"/>
              <a:t>33</a:t>
            </a:fld>
            <a:endParaRPr lang="en-US"/>
          </a:p>
        </p:txBody>
      </p:sp>
    </p:spTree>
    <p:extLst>
      <p:ext uri="{BB962C8B-B14F-4D97-AF65-F5344CB8AC3E}">
        <p14:creationId xmlns:p14="http://schemas.microsoft.com/office/powerpoint/2010/main" val="462686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6A8DBBD9-D94F-4998-8424-D9A9D3FC6E3F}" type="slidenum">
              <a:rPr lang="en-US" smtClean="0"/>
              <a:t>34</a:t>
            </a:fld>
            <a:endParaRPr lang="en-US"/>
          </a:p>
        </p:txBody>
      </p:sp>
    </p:spTree>
    <p:extLst>
      <p:ext uri="{BB962C8B-B14F-4D97-AF65-F5344CB8AC3E}">
        <p14:creationId xmlns:p14="http://schemas.microsoft.com/office/powerpoint/2010/main" val="4083137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6A8DBBD9-D94F-4998-8424-D9A9D3FC6E3F}" type="slidenum">
              <a:rPr lang="en-US" smtClean="0"/>
              <a:t>35</a:t>
            </a:fld>
            <a:endParaRPr lang="en-US"/>
          </a:p>
        </p:txBody>
      </p:sp>
    </p:spTree>
    <p:extLst>
      <p:ext uri="{BB962C8B-B14F-4D97-AF65-F5344CB8AC3E}">
        <p14:creationId xmlns:p14="http://schemas.microsoft.com/office/powerpoint/2010/main" val="2788532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6A8DBBD9-D94F-4998-8424-D9A9D3FC6E3F}" type="slidenum">
              <a:rPr lang="en-US" smtClean="0"/>
              <a:t>36</a:t>
            </a:fld>
            <a:endParaRPr lang="en-US"/>
          </a:p>
        </p:txBody>
      </p:sp>
    </p:spTree>
    <p:extLst>
      <p:ext uri="{BB962C8B-B14F-4D97-AF65-F5344CB8AC3E}">
        <p14:creationId xmlns:p14="http://schemas.microsoft.com/office/powerpoint/2010/main" val="3864282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6A8DBBD9-D94F-4998-8424-D9A9D3FC6E3F}" type="slidenum">
              <a:rPr lang="en-US" smtClean="0"/>
              <a:t>37</a:t>
            </a:fld>
            <a:endParaRPr lang="en-US"/>
          </a:p>
        </p:txBody>
      </p:sp>
    </p:spTree>
    <p:extLst>
      <p:ext uri="{BB962C8B-B14F-4D97-AF65-F5344CB8AC3E}">
        <p14:creationId xmlns:p14="http://schemas.microsoft.com/office/powerpoint/2010/main" val="686753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This slide is arguably the most important in the presentation. New members especially want to know how their dues money is spent. </a:t>
            </a:r>
          </a:p>
          <a:p>
            <a:pPr eaLnBrk="1" hangingPunct="1"/>
            <a:endParaRPr lang="en-US" altLang="en-US" dirty="0"/>
          </a:p>
          <a:p>
            <a:pPr eaLnBrk="1" hangingPunct="1"/>
            <a:r>
              <a:rPr lang="en-US" altLang="en-US" dirty="0"/>
              <a:t>Describe each organization that the money goes to and their recent accomplishments and current activities.</a:t>
            </a:r>
          </a:p>
          <a:p>
            <a:pPr eaLnBrk="1" hangingPunct="1"/>
            <a:endParaRPr lang="en-US" altLang="en-US" dirty="0"/>
          </a:p>
          <a:p>
            <a:pPr eaLnBrk="1" hangingPunct="1"/>
            <a:r>
              <a:rPr lang="en-US" altLang="en-US" dirty="0"/>
              <a:t>Stress that the vast majority of the money is directly spent on the local level and that, as members, they will vote on how these funds will be expended.</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38</a:t>
            </a:fld>
            <a:endParaRPr lang="en-US"/>
          </a:p>
        </p:txBody>
      </p:sp>
    </p:spTree>
    <p:extLst>
      <p:ext uri="{BB962C8B-B14F-4D97-AF65-F5344CB8AC3E}">
        <p14:creationId xmlns:p14="http://schemas.microsoft.com/office/powerpoint/2010/main" val="2479182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6A8DBBD9-D94F-4998-8424-D9A9D3FC6E3F}" type="slidenum">
              <a:rPr lang="en-US" smtClean="0"/>
              <a:t>39</a:t>
            </a:fld>
            <a:endParaRPr lang="en-US"/>
          </a:p>
        </p:txBody>
      </p:sp>
    </p:spTree>
    <p:extLst>
      <p:ext uri="{BB962C8B-B14F-4D97-AF65-F5344CB8AC3E}">
        <p14:creationId xmlns:p14="http://schemas.microsoft.com/office/powerpoint/2010/main" val="3717362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dirty="0"/>
              <a:t>The IAFF is a membership driven organization. </a:t>
            </a:r>
          </a:p>
          <a:p>
            <a:pPr eaLnBrk="1" hangingPunct="1"/>
            <a:endParaRPr lang="en-US" altLang="en-US" dirty="0"/>
          </a:p>
          <a:p>
            <a:pPr eaLnBrk="1" hangingPunct="1"/>
            <a:r>
              <a:rPr lang="en-US" altLang="en-US" dirty="0"/>
              <a:t>As elected leaders we do not dictate down to you. </a:t>
            </a:r>
            <a:r>
              <a:rPr lang="en-US" sz="1200" kern="1200" dirty="0">
                <a:solidFill>
                  <a:schemeClr val="tx1"/>
                </a:solidFill>
                <a:effectLst/>
                <a:latin typeface="+mn-lt"/>
                <a:ea typeface="+mn-ea"/>
                <a:cs typeface="+mn-cs"/>
              </a:rPr>
              <a:t>We serve you.</a:t>
            </a:r>
            <a:r>
              <a:rPr lang="en-US" sz="1200" kern="1200" baseline="0" dirty="0">
                <a:solidFill>
                  <a:schemeClr val="tx1"/>
                </a:solidFill>
                <a:effectLst/>
                <a:latin typeface="+mn-lt"/>
                <a:ea typeface="+mn-ea"/>
                <a:cs typeface="+mn-cs"/>
              </a:rPr>
              <a:t> </a:t>
            </a:r>
            <a:r>
              <a:rPr lang="en-US" altLang="en-US" dirty="0"/>
              <a:t>YOU tell us what to do. </a:t>
            </a:r>
          </a:p>
          <a:p>
            <a:pPr eaLnBrk="1" hangingPunct="1"/>
            <a:endParaRPr lang="en-US" altLang="en-US" dirty="0"/>
          </a:p>
          <a:p>
            <a:pPr eaLnBrk="1" hangingPunct="1"/>
            <a:r>
              <a:rPr lang="en-US" altLang="en-US" dirty="0"/>
              <a:t>This membership-driven structure is the same on every level of the organization, whether it as the state/provincial, District or at the International level. </a:t>
            </a:r>
          </a:p>
          <a:p>
            <a:pPr eaLnBrk="1" hangingPunct="1"/>
            <a:endParaRPr lang="en-US" altLang="en-US" dirty="0"/>
          </a:p>
          <a:p>
            <a:pPr eaLnBrk="1" hangingPunct="1"/>
            <a:r>
              <a:rPr lang="en-US" altLang="en-US" dirty="0"/>
              <a:t>All of the programs we will discuss today, have been created at the IAFF in response to the needs of our members. </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4</a:t>
            </a:fld>
            <a:endParaRPr lang="en-US"/>
          </a:p>
        </p:txBody>
      </p:sp>
    </p:spTree>
    <p:extLst>
      <p:ext uri="{BB962C8B-B14F-4D97-AF65-F5344CB8AC3E}">
        <p14:creationId xmlns:p14="http://schemas.microsoft.com/office/powerpoint/2010/main" val="2259395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b="1" dirty="0"/>
              <a:t>Your local depends on you to be involved.  </a:t>
            </a:r>
            <a:r>
              <a:rPr lang="en-US" altLang="en-US" dirty="0"/>
              <a:t>(Refer to the list you created at the start of the presentation: What do you think of unions?)</a:t>
            </a:r>
            <a:br>
              <a:rPr lang="en-US" altLang="en-US" dirty="0"/>
            </a:br>
            <a:endParaRPr lang="en-US" altLang="en-US" dirty="0"/>
          </a:p>
          <a:p>
            <a:pPr eaLnBrk="1" hangingPunct="1"/>
            <a:r>
              <a:rPr lang="en-US" altLang="en-US" dirty="0"/>
              <a:t>Debrief the participants on their thoughts on unions and what they think about the IAFF. Answer concerns and highlight successes/accomplishments.</a:t>
            </a:r>
          </a:p>
          <a:p>
            <a:pPr eaLnBrk="1" hangingPunct="1"/>
            <a:endParaRPr lang="en-US" altLang="en-US" dirty="0"/>
          </a:p>
          <a:p>
            <a:pPr eaLnBrk="1" hangingPunct="1">
              <a:buFontTx/>
              <a:buChar char="•"/>
            </a:pPr>
            <a:r>
              <a:rPr lang="en-US" altLang="en-US" dirty="0"/>
              <a:t>Have your thoughts on unions changed? How do you feel about them now?</a:t>
            </a:r>
          </a:p>
          <a:p>
            <a:pPr eaLnBrk="1" hangingPunct="1">
              <a:buFontTx/>
              <a:buChar char="•"/>
            </a:pPr>
            <a:endParaRPr lang="en-US" altLang="en-US" dirty="0"/>
          </a:p>
          <a:p>
            <a:r>
              <a:rPr lang="en-US" sz="1200" kern="1200" dirty="0">
                <a:solidFill>
                  <a:schemeClr val="tx1"/>
                </a:solidFill>
                <a:effectLst/>
                <a:latin typeface="+mn-lt"/>
                <a:ea typeface="+mn-ea"/>
                <a:cs typeface="+mn-cs"/>
              </a:rPr>
              <a:t>Thank the participants for their time and conclude with a description of the next union meeting time and any upcoming activities. Offer follow up appointments or a night out for new members.  Be sure to mention benefits and union discounts in your area.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if they had any more questions at this time.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for interested members to sign up. Gather a list of contact information. Provide them with your contact information and the local’s website. </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40</a:t>
            </a:fld>
            <a:endParaRPr lang="en-US"/>
          </a:p>
        </p:txBody>
      </p:sp>
    </p:spTree>
    <p:extLst>
      <p:ext uri="{BB962C8B-B14F-4D97-AF65-F5344CB8AC3E}">
        <p14:creationId xmlns:p14="http://schemas.microsoft.com/office/powerpoint/2010/main" val="36088942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41</a:t>
            </a:fld>
            <a:endParaRPr lang="en-US"/>
          </a:p>
        </p:txBody>
      </p:sp>
    </p:spTree>
    <p:extLst>
      <p:ext uri="{BB962C8B-B14F-4D97-AF65-F5344CB8AC3E}">
        <p14:creationId xmlns:p14="http://schemas.microsoft.com/office/powerpoint/2010/main" val="1512292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42</a:t>
            </a:fld>
            <a:endParaRPr lang="en-US"/>
          </a:p>
        </p:txBody>
      </p:sp>
    </p:spTree>
    <p:extLst>
      <p:ext uri="{BB962C8B-B14F-4D97-AF65-F5344CB8AC3E}">
        <p14:creationId xmlns:p14="http://schemas.microsoft.com/office/powerpoint/2010/main" val="398674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43</a:t>
            </a:fld>
            <a:endParaRPr lang="en-US"/>
          </a:p>
        </p:txBody>
      </p:sp>
    </p:spTree>
    <p:extLst>
      <p:ext uri="{BB962C8B-B14F-4D97-AF65-F5344CB8AC3E}">
        <p14:creationId xmlns:p14="http://schemas.microsoft.com/office/powerpoint/2010/main" val="37360932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44</a:t>
            </a:fld>
            <a:endParaRPr lang="en-US"/>
          </a:p>
        </p:txBody>
      </p:sp>
    </p:spTree>
    <p:extLst>
      <p:ext uri="{BB962C8B-B14F-4D97-AF65-F5344CB8AC3E}">
        <p14:creationId xmlns:p14="http://schemas.microsoft.com/office/powerpoint/2010/main" val="4100833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eaLnBrk="1" hangingPunct="1"/>
            <a:r>
              <a:rPr lang="en-US" altLang="en-US" b="1" dirty="0"/>
              <a:t>Harold A. </a:t>
            </a:r>
            <a:r>
              <a:rPr lang="en-US" altLang="en-US" b="1" dirty="0" err="1"/>
              <a:t>Schaitberger</a:t>
            </a:r>
            <a:r>
              <a:rPr lang="en-US" altLang="en-US" dirty="0"/>
              <a:t>, the 9th General President in the IAFF’s history, was first elected in 2000. He is also a vice president of the AFL-CIO, serving on the Executive Committee, and has served on the AFL-CIO Executive Council since 2000.</a:t>
            </a:r>
          </a:p>
          <a:p>
            <a:pPr eaLnBrk="1" hangingPunct="1"/>
            <a:endParaRPr lang="en-US" altLang="en-US" dirty="0"/>
          </a:p>
          <a:p>
            <a:pPr eaLnBrk="1" hangingPunct="1"/>
            <a:r>
              <a:rPr lang="en-US" altLang="en-US" dirty="0"/>
              <a:t>During his tenure as General President, </a:t>
            </a:r>
            <a:r>
              <a:rPr lang="en-US" altLang="en-US" dirty="0" err="1"/>
              <a:t>Schaitberger</a:t>
            </a:r>
            <a:r>
              <a:rPr lang="en-US" altLang="en-US" dirty="0"/>
              <a:t> has demonstrated a strong commitment to ensure the health, safety and security of IAFF members and their families.</a:t>
            </a:r>
          </a:p>
          <a:p>
            <a:pPr eaLnBrk="1" hangingPunct="1"/>
            <a:endParaRPr lang="en-US" altLang="en-US" dirty="0"/>
          </a:p>
          <a:p>
            <a:pPr eaLnBrk="1" hangingPunct="1"/>
            <a:r>
              <a:rPr lang="en-US" altLang="en-US" dirty="0"/>
              <a:t>Under his leadership, he has ensured that the IAFF is at the forefront in addressing health issues in the fire service, including cancer and behavioral health, devoting resources to preventing and treating cancer – which is scientifically proven to occur in fire fighters at higher rates than the general population – as well as push for presumptive protections. And, the IAFF is leading efforts to help members struggling with post-traumatic stress and other behavioral health issues, including opening the IAFF Center of Excellence for Behavioral Health Treatment and Recovery, specifically for fire fighters.  </a:t>
            </a:r>
          </a:p>
          <a:p>
            <a:pPr eaLnBrk="1" hangingPunct="1"/>
            <a:endParaRPr lang="en-US" dirty="0"/>
          </a:p>
          <a:p>
            <a:pPr eaLnBrk="1" hangingPunct="1"/>
            <a:r>
              <a:rPr lang="en-US" dirty="0"/>
              <a:t>Briefly address the role of the General President, include in the discussion that the GP:</a:t>
            </a:r>
          </a:p>
          <a:p>
            <a:pPr marL="370445" indent="-171400">
              <a:buFont typeface="Arial" panose="020B0604020202020204" pitchFamily="34" charset="0"/>
              <a:buChar char="•"/>
            </a:pPr>
            <a:r>
              <a:rPr lang="en-US" dirty="0"/>
              <a:t>Presides over all the meetings of the Executive Board.</a:t>
            </a:r>
          </a:p>
          <a:p>
            <a:pPr marL="379127" indent="-180082">
              <a:buFont typeface="Arial" panose="020B0604020202020204" pitchFamily="34" charset="0"/>
              <a:buChar char="•"/>
            </a:pPr>
            <a:r>
              <a:rPr lang="en-US" dirty="0"/>
              <a:t>Is ex officio of all IAFF committees.</a:t>
            </a:r>
          </a:p>
          <a:p>
            <a:pPr marL="379127" indent="-180082">
              <a:buFont typeface="Arial" panose="020B0604020202020204" pitchFamily="34" charset="0"/>
              <a:buChar char="•"/>
            </a:pPr>
            <a:r>
              <a:rPr lang="en-US" dirty="0"/>
              <a:t>Manages all of the IAFF publications, printing and releases and editor of official IAFF publications.</a:t>
            </a:r>
          </a:p>
          <a:p>
            <a:pPr marL="379127" indent="-180082">
              <a:buFont typeface="Arial" panose="020B0604020202020204" pitchFamily="34" charset="0"/>
              <a:buChar char="•"/>
            </a:pPr>
            <a:r>
              <a:rPr lang="en-US" dirty="0"/>
              <a:t>Enforces strict observance of the Constitution and By-Laws of the IAFF.</a:t>
            </a:r>
          </a:p>
          <a:p>
            <a:pPr marL="379127" indent="-180082">
              <a:buFont typeface="Arial" panose="020B0604020202020204" pitchFamily="34" charset="0"/>
              <a:buChar char="•"/>
            </a:pPr>
            <a:r>
              <a:rPr lang="en-US" dirty="0"/>
              <a:t>Interprets the laws of Constitution and By-Laws and decides on any disputes or controversies concerning their meaning or application.</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5</a:t>
            </a:fld>
            <a:endParaRPr lang="en-US"/>
          </a:p>
        </p:txBody>
      </p:sp>
    </p:spTree>
    <p:extLst>
      <p:ext uri="{BB962C8B-B14F-4D97-AF65-F5344CB8AC3E}">
        <p14:creationId xmlns:p14="http://schemas.microsoft.com/office/powerpoint/2010/main" val="1105524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b="1" dirty="0"/>
              <a:t>Edward A. Kelly </a:t>
            </a:r>
            <a:r>
              <a:rPr lang="en-US" dirty="0"/>
              <a:t>is the 11th General Secretary-Treasurer in IAFF history, elected in 2016 at the IAFF 53rd Convention.</a:t>
            </a:r>
          </a:p>
          <a:p>
            <a:endParaRPr lang="en-US" dirty="0"/>
          </a:p>
          <a:p>
            <a:r>
              <a:rPr lang="en-US" dirty="0"/>
              <a:t>The son, grandson, brother, nephew and cousin of fire fighters, Kelly joined the Boston Fire Department as a fire fighter/EMT in 1997, where he was assigned to the Technical Rescue team that assisted Worcester Local 1009 at the Cold Storage Warehouse fire in 1999. Kelly was among the hundreds of fire fighters at Ground Zero after the September 11 attacks on the World Trade Center, and also responded to the Boston Marathon bombing in 2013.</a:t>
            </a:r>
          </a:p>
          <a:p>
            <a:endParaRPr lang="en-US" dirty="0"/>
          </a:p>
          <a:p>
            <a:r>
              <a:rPr lang="en-US" dirty="0"/>
              <a:t>He served as president of Boston, MA Local 718 and went on to become president of the Professional Fire Fighters of Massachusetts in 2011, a post he held until his election as General Secretary-Treasurer.</a:t>
            </a:r>
          </a:p>
          <a:p>
            <a:endParaRPr lang="en-US" dirty="0"/>
          </a:p>
          <a:p>
            <a:r>
              <a:rPr lang="en-US" dirty="0"/>
              <a:t>Before becoming a Boston fire fighter, Kelly attended the Department of Defense Fire Academy and from 1994 to 1997 served in the U.S. Air Force, stationed at Tyndall Air Force Base in Panama City, Florida, where he worked as part of the crash and rescue crew.</a:t>
            </a:r>
          </a:p>
          <a:p>
            <a:endParaRPr lang="en-US" dirty="0"/>
          </a:p>
          <a:p>
            <a:r>
              <a:rPr lang="en-US" dirty="0"/>
              <a:t>Briefly address the role of the General Secretary-Treasurer, include in the discussion that the GST:</a:t>
            </a:r>
          </a:p>
          <a:p>
            <a:pPr marL="379127" indent="-180082">
              <a:buFont typeface="Arial" panose="020B0604020202020204" pitchFamily="34" charset="0"/>
              <a:buChar char="•"/>
            </a:pPr>
            <a:r>
              <a:rPr lang="en-US" dirty="0"/>
              <a:t> Is designated as a permanent member of the Finance Committee</a:t>
            </a:r>
          </a:p>
          <a:p>
            <a:pPr marL="379127" indent="-180082">
              <a:buFont typeface="Arial" panose="020B0604020202020204" pitchFamily="34" charset="0"/>
              <a:buChar char="•"/>
            </a:pPr>
            <a:r>
              <a:rPr lang="en-US" dirty="0"/>
              <a:t> Is the custodian of the official seal and all records, books, papers and property of the IAFF</a:t>
            </a:r>
          </a:p>
          <a:p>
            <a:pPr marL="379127" indent="-180082">
              <a:buFont typeface="Arial" panose="020B0604020202020204" pitchFamily="34" charset="0"/>
              <a:buChar char="•"/>
            </a:pPr>
            <a:r>
              <a:rPr lang="en-US" dirty="0"/>
              <a:t>Maintains accurate journal of all convention proceedings and shall maintain such records</a:t>
            </a:r>
          </a:p>
          <a:p>
            <a:pPr marL="379127" indent="-180082">
              <a:buFont typeface="Arial" panose="020B0604020202020204" pitchFamily="34" charset="0"/>
              <a:buChar char="•"/>
            </a:pPr>
            <a:r>
              <a:rPr lang="en-US" dirty="0"/>
              <a:t>Maintains all records of all members of the IAFF together with their local union or other subordinate union affiliation and their addresses.</a:t>
            </a:r>
          </a:p>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6</a:t>
            </a:fld>
            <a:endParaRPr lang="en-US"/>
          </a:p>
        </p:txBody>
      </p:sp>
    </p:spTree>
    <p:extLst>
      <p:ext uri="{BB962C8B-B14F-4D97-AF65-F5344CB8AC3E}">
        <p14:creationId xmlns:p14="http://schemas.microsoft.com/office/powerpoint/2010/main" val="1618115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0" indent="0" eaLnBrk="1" hangingPunct="1">
              <a:buNone/>
              <a:defRPr/>
            </a:pPr>
            <a:r>
              <a:rPr lang="en-US" b="1" dirty="0"/>
              <a:t>District Vice Presidents</a:t>
            </a:r>
            <a:endParaRPr lang="en-US" sz="1200" dirty="0"/>
          </a:p>
          <a:p>
            <a:pPr marL="171450" lvl="0" indent="-171450" eaLnBrk="1" hangingPunct="1">
              <a:spcBef>
                <a:spcPts val="0"/>
              </a:spcBef>
              <a:buFont typeface="Arial" panose="020B0604020202020204" pitchFamily="34" charset="0"/>
              <a:buChar char="•"/>
              <a:defRPr/>
            </a:pPr>
            <a:r>
              <a:rPr lang="en-US" dirty="0"/>
              <a:t>Sixteen District Vice Presidents (elected by their district membership)</a:t>
            </a:r>
          </a:p>
          <a:p>
            <a:pPr marL="171450" lvl="0" indent="-171450" eaLnBrk="1" hangingPunct="1">
              <a:spcBef>
                <a:spcPts val="0"/>
              </a:spcBef>
              <a:buFont typeface="Arial" panose="020B0604020202020204" pitchFamily="34" charset="0"/>
              <a:buChar char="•"/>
              <a:defRPr/>
            </a:pPr>
            <a:r>
              <a:rPr lang="en-US" dirty="0"/>
              <a:t>Serve as a part of the IAFF Executive Board</a:t>
            </a:r>
          </a:p>
          <a:p>
            <a:pPr marL="171450" lvl="0" indent="-171450" eaLnBrk="1" hangingPunct="1">
              <a:spcBef>
                <a:spcPts val="0"/>
              </a:spcBef>
              <a:buFont typeface="Arial" panose="020B0604020202020204" pitchFamily="34" charset="0"/>
              <a:buChar char="•"/>
              <a:defRPr/>
            </a:pPr>
            <a:r>
              <a:rPr lang="en-US" dirty="0"/>
              <a:t>Executive Board is responsible for all policy decisions </a:t>
            </a:r>
          </a:p>
          <a:p>
            <a:pPr marL="171450" lvl="0" indent="-171450" eaLnBrk="1" hangingPunct="1">
              <a:spcBef>
                <a:spcPts val="0"/>
              </a:spcBef>
              <a:buFont typeface="Arial" panose="020B0604020202020204" pitchFamily="34" charset="0"/>
              <a:buChar char="•"/>
              <a:defRPr/>
            </a:pPr>
            <a:r>
              <a:rPr lang="en-US" dirty="0"/>
              <a:t>Provide service to their respective districts</a:t>
            </a:r>
          </a:p>
          <a:p>
            <a:pPr>
              <a:lnSpc>
                <a:spcPct val="100000"/>
              </a:lnSpc>
            </a:pPr>
            <a:endParaRPr lang="en-US" sz="1100" dirty="0">
              <a:cs typeface="Arial" panose="020B0604020202020204" pitchFamily="34" charset="0"/>
            </a:endParaRPr>
          </a:p>
          <a:p>
            <a:pPr>
              <a:lnSpc>
                <a:spcPct val="100000"/>
              </a:lnSpc>
            </a:pPr>
            <a:r>
              <a:rPr lang="en-US" sz="1050" dirty="0">
                <a:cs typeface="Arial" panose="020B0604020202020204" pitchFamily="34" charset="0"/>
              </a:rPr>
              <a:t>For 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cs typeface="Arial" panose="020B0604020202020204" pitchFamily="34" charset="0"/>
              </a:rPr>
              <a:t>D#	DVP NAME		MEMBERS*</a:t>
            </a:r>
          </a:p>
          <a:p>
            <a:r>
              <a:rPr lang="en-US" sz="1100" b="0" i="0" u="none" strike="noStrike" kern="1200" baseline="0" dirty="0">
                <a:solidFill>
                  <a:schemeClr val="tx1"/>
                </a:solidFill>
                <a:latin typeface="+mn-lt"/>
                <a:ea typeface="+mn-ea"/>
                <a:cs typeface="+mn-cs"/>
              </a:rPr>
              <a:t> 1 	James </a:t>
            </a:r>
            <a:r>
              <a:rPr lang="en-US" sz="1100" b="0" i="0" u="none" strike="noStrike" kern="1200" baseline="0" dirty="0" err="1">
                <a:solidFill>
                  <a:schemeClr val="tx1"/>
                </a:solidFill>
                <a:latin typeface="+mn-lt"/>
                <a:ea typeface="+mn-ea"/>
                <a:cs typeface="+mn-cs"/>
              </a:rPr>
              <a:t>Slevin</a:t>
            </a:r>
            <a:r>
              <a:rPr lang="en-US" sz="1100" b="0" i="0" u="none" strike="noStrike" kern="1200" baseline="0" dirty="0">
                <a:solidFill>
                  <a:schemeClr val="tx1"/>
                </a:solidFill>
                <a:latin typeface="+mn-lt"/>
                <a:ea typeface="+mn-ea"/>
                <a:cs typeface="+mn-cs"/>
              </a:rPr>
              <a:t> 		18,630	</a:t>
            </a:r>
          </a:p>
          <a:p>
            <a:r>
              <a:rPr lang="en-US" sz="1100" b="0" i="0" u="none" strike="noStrike" kern="1200" baseline="0" dirty="0">
                <a:solidFill>
                  <a:schemeClr val="tx1"/>
                </a:solidFill>
                <a:latin typeface="+mn-lt"/>
                <a:ea typeface="+mn-ea"/>
                <a:cs typeface="+mn-cs"/>
              </a:rPr>
              <a:t>2 	Mark </a:t>
            </a:r>
            <a:r>
              <a:rPr lang="en-US" sz="1100" b="0" i="0" u="none" strike="noStrike" kern="1200" baseline="0" dirty="0" err="1">
                <a:solidFill>
                  <a:schemeClr val="tx1"/>
                </a:solidFill>
                <a:latin typeface="+mn-lt"/>
                <a:ea typeface="+mn-ea"/>
                <a:cs typeface="+mn-cs"/>
              </a:rPr>
              <a:t>Woolbright</a:t>
            </a:r>
            <a:r>
              <a:rPr lang="en-US" sz="1100" b="0" i="0" u="none" strike="noStrike" kern="1200" baseline="0" dirty="0">
                <a:solidFill>
                  <a:schemeClr val="tx1"/>
                </a:solidFill>
                <a:latin typeface="+mn-lt"/>
                <a:ea typeface="+mn-ea"/>
                <a:cs typeface="+mn-cs"/>
              </a:rPr>
              <a:t> 	12,246	</a:t>
            </a:r>
          </a:p>
          <a:p>
            <a:r>
              <a:rPr lang="en-US" sz="1100" b="0" i="0" u="none" strike="noStrike" kern="1200" baseline="0" dirty="0">
                <a:solidFill>
                  <a:schemeClr val="tx1"/>
                </a:solidFill>
                <a:latin typeface="+mn-lt"/>
                <a:ea typeface="+mn-ea"/>
                <a:cs typeface="+mn-cs"/>
              </a:rPr>
              <a:t>3 	Jay Colbert 		22,542	</a:t>
            </a:r>
          </a:p>
          <a:p>
            <a:r>
              <a:rPr lang="en-US" sz="1100" b="0" i="0" u="none" strike="noStrike" kern="1200" baseline="0" dirty="0">
                <a:solidFill>
                  <a:schemeClr val="tx1"/>
                </a:solidFill>
                <a:latin typeface="+mn-lt"/>
                <a:ea typeface="+mn-ea"/>
                <a:cs typeface="+mn-cs"/>
              </a:rPr>
              <a:t>4 	Andrew </a:t>
            </a:r>
            <a:r>
              <a:rPr lang="en-US" sz="1100" b="0" i="0" u="none" strike="noStrike" kern="1200" baseline="0" dirty="0" err="1">
                <a:solidFill>
                  <a:schemeClr val="tx1"/>
                </a:solidFill>
                <a:latin typeface="+mn-lt"/>
                <a:ea typeface="+mn-ea"/>
                <a:cs typeface="+mn-cs"/>
              </a:rPr>
              <a:t>Pantelis</a:t>
            </a:r>
            <a:r>
              <a:rPr lang="en-US" sz="1100" b="0" i="0" u="none" strike="noStrike" kern="1200" baseline="0" dirty="0">
                <a:solidFill>
                  <a:schemeClr val="tx1"/>
                </a:solidFill>
                <a:latin typeface="+mn-lt"/>
                <a:ea typeface="+mn-ea"/>
                <a:cs typeface="+mn-cs"/>
              </a:rPr>
              <a:t> 	30,975	</a:t>
            </a:r>
          </a:p>
          <a:p>
            <a:r>
              <a:rPr lang="en-US" sz="1100" b="0" i="0" u="none" strike="noStrike" kern="1200" baseline="0" dirty="0">
                <a:solidFill>
                  <a:schemeClr val="tx1"/>
                </a:solidFill>
                <a:latin typeface="+mn-lt"/>
                <a:ea typeface="+mn-ea"/>
                <a:cs typeface="+mn-cs"/>
              </a:rPr>
              <a:t>5 	Thomas </a:t>
            </a:r>
            <a:r>
              <a:rPr lang="en-US" sz="1100" b="0" i="0" u="none" strike="noStrike" kern="1200" baseline="0" dirty="0" err="1">
                <a:solidFill>
                  <a:schemeClr val="tx1"/>
                </a:solidFill>
                <a:latin typeface="+mn-lt"/>
                <a:ea typeface="+mn-ea"/>
                <a:cs typeface="+mn-cs"/>
              </a:rPr>
              <a:t>Thornberg</a:t>
            </a:r>
            <a:r>
              <a:rPr lang="en-US" sz="1100" b="0" i="0" u="none" strike="noStrike" kern="1200" baseline="0" dirty="0">
                <a:solidFill>
                  <a:schemeClr val="tx1"/>
                </a:solidFill>
                <a:latin typeface="+mn-lt"/>
                <a:ea typeface="+mn-ea"/>
                <a:cs typeface="+mn-cs"/>
              </a:rPr>
              <a:t> 	6,469 	</a:t>
            </a:r>
          </a:p>
          <a:p>
            <a:r>
              <a:rPr lang="en-US" sz="1100" b="0" i="0" u="none" strike="noStrike" kern="1200" baseline="0" dirty="0">
                <a:solidFill>
                  <a:schemeClr val="tx1"/>
                </a:solidFill>
                <a:latin typeface="+mn-lt"/>
                <a:ea typeface="+mn-ea"/>
                <a:cs typeface="+mn-cs"/>
              </a:rPr>
              <a:t>6 	Mike Carter 		10,116	</a:t>
            </a:r>
          </a:p>
          <a:p>
            <a:r>
              <a:rPr lang="en-US" sz="1100" b="0" i="0" u="none" strike="noStrike" kern="1200" baseline="0" dirty="0">
                <a:solidFill>
                  <a:schemeClr val="tx1"/>
                </a:solidFill>
                <a:latin typeface="+mn-lt"/>
                <a:ea typeface="+mn-ea"/>
                <a:cs typeface="+mn-cs"/>
              </a:rPr>
              <a:t>7 	Ricky J. Walsh 		11,734	</a:t>
            </a:r>
          </a:p>
          <a:p>
            <a:r>
              <a:rPr lang="en-US" sz="1100" b="0" i="0" u="none" strike="noStrike" kern="1200" baseline="0" dirty="0">
                <a:solidFill>
                  <a:schemeClr val="tx1"/>
                </a:solidFill>
                <a:latin typeface="+mn-lt"/>
                <a:ea typeface="+mn-ea"/>
                <a:cs typeface="+mn-cs"/>
              </a:rPr>
              <a:t>8 	Mark Sanders 		42,595	</a:t>
            </a:r>
          </a:p>
          <a:p>
            <a:r>
              <a:rPr lang="en-US" sz="1100" b="0" i="0" u="none" strike="noStrike" kern="1200" baseline="0" dirty="0">
                <a:solidFill>
                  <a:schemeClr val="tx1"/>
                </a:solidFill>
                <a:latin typeface="+mn-lt"/>
                <a:ea typeface="+mn-ea"/>
                <a:cs typeface="+mn-cs"/>
              </a:rPr>
              <a:t>9 	Ray </a:t>
            </a:r>
            <a:r>
              <a:rPr lang="en-US" sz="1100" b="0" i="0" u="none" strike="noStrike" kern="1200" baseline="0" dirty="0" err="1">
                <a:solidFill>
                  <a:schemeClr val="tx1"/>
                </a:solidFill>
                <a:latin typeface="+mn-lt"/>
                <a:ea typeface="+mn-ea"/>
                <a:cs typeface="+mn-cs"/>
              </a:rPr>
              <a:t>Rahne</a:t>
            </a:r>
            <a:r>
              <a:rPr lang="en-US" sz="1100" b="0" i="0" u="none" strike="noStrike" kern="1200" baseline="0" dirty="0">
                <a:solidFill>
                  <a:schemeClr val="tx1"/>
                </a:solidFill>
                <a:latin typeface="+mn-lt"/>
                <a:ea typeface="+mn-ea"/>
                <a:cs typeface="+mn-cs"/>
              </a:rPr>
              <a:t> 		13,606	</a:t>
            </a:r>
          </a:p>
          <a:p>
            <a:r>
              <a:rPr lang="en-US" sz="1100" b="0" i="0" u="none" strike="noStrike" kern="1200" baseline="0" dirty="0">
                <a:solidFill>
                  <a:schemeClr val="tx1"/>
                </a:solidFill>
                <a:latin typeface="+mn-lt"/>
                <a:ea typeface="+mn-ea"/>
                <a:cs typeface="+mn-cs"/>
              </a:rPr>
              <a:t>10 	Frank Lima 		47,078 	</a:t>
            </a:r>
          </a:p>
          <a:p>
            <a:r>
              <a:rPr lang="en-US" sz="1100" b="0" i="0" u="none" strike="noStrike" kern="1200" baseline="0" dirty="0">
                <a:solidFill>
                  <a:schemeClr val="tx1"/>
                </a:solidFill>
                <a:latin typeface="+mn-lt"/>
                <a:ea typeface="+mn-ea"/>
                <a:cs typeface="+mn-cs"/>
              </a:rPr>
              <a:t>11 	Roy L. "Sandy" McGhee 	27,531	</a:t>
            </a:r>
          </a:p>
          <a:p>
            <a:r>
              <a:rPr lang="en-US" sz="1100" b="0" i="0" u="none" strike="noStrike" kern="1200" baseline="0" dirty="0">
                <a:solidFill>
                  <a:schemeClr val="tx1"/>
                </a:solidFill>
                <a:latin typeface="+mn-lt"/>
                <a:ea typeface="+mn-ea"/>
                <a:cs typeface="+mn-cs"/>
              </a:rPr>
              <a:t>12 	Walter J. Dix 		35,393	</a:t>
            </a:r>
          </a:p>
          <a:p>
            <a:r>
              <a:rPr lang="en-US" sz="1100" b="0" i="0" u="none" strike="noStrike" kern="1200" baseline="0" dirty="0">
                <a:solidFill>
                  <a:schemeClr val="tx1"/>
                </a:solidFill>
                <a:latin typeface="+mn-lt"/>
                <a:ea typeface="+mn-ea"/>
                <a:cs typeface="+mn-cs"/>
              </a:rPr>
              <a:t>13 	Fred LeBlanc 		13,420	</a:t>
            </a:r>
          </a:p>
          <a:p>
            <a:r>
              <a:rPr lang="en-US" sz="1100" b="0" i="0" u="none" strike="noStrike" kern="1200" baseline="0" dirty="0">
                <a:solidFill>
                  <a:schemeClr val="tx1"/>
                </a:solidFill>
                <a:latin typeface="+mn-lt"/>
                <a:ea typeface="+mn-ea"/>
                <a:cs typeface="+mn-cs"/>
              </a:rPr>
              <a:t>14 	Danny Todd 		16,200	</a:t>
            </a:r>
          </a:p>
          <a:p>
            <a:r>
              <a:rPr lang="en-US" sz="1100" b="0" i="0" u="none" strike="noStrike" kern="1200" baseline="0" dirty="0">
                <a:solidFill>
                  <a:schemeClr val="tx1"/>
                </a:solidFill>
                <a:latin typeface="+mn-lt"/>
                <a:ea typeface="+mn-ea"/>
                <a:cs typeface="+mn-cs"/>
              </a:rPr>
              <a:t>15 	David Burry 		3,621	</a:t>
            </a:r>
          </a:p>
          <a:p>
            <a:r>
              <a:rPr lang="fr-FR" sz="1100" b="0" i="0" u="none" strike="noStrike" kern="1200" baseline="0" dirty="0">
                <a:solidFill>
                  <a:schemeClr val="tx1"/>
                </a:solidFill>
                <a:latin typeface="+mn-lt"/>
                <a:ea typeface="+mn-ea"/>
                <a:cs typeface="+mn-cs"/>
              </a:rPr>
              <a:t>16 	James B. Johnson 	3,573	</a:t>
            </a:r>
          </a:p>
          <a:p>
            <a:endParaRPr lang="en-US" sz="1100" b="0" i="0" u="none" strike="noStrike" kern="1200" baseline="0" dirty="0">
              <a:solidFill>
                <a:schemeClr val="tx1"/>
              </a:solidFill>
              <a:latin typeface="+mn-lt"/>
              <a:ea typeface="+mn-ea"/>
              <a:cs typeface="+mn-cs"/>
            </a:endParaRPr>
          </a:p>
          <a:p>
            <a:r>
              <a:rPr lang="en-US" sz="1100" b="0" i="0" u="none" strike="noStrike" kern="1200" baseline="0" dirty="0">
                <a:solidFill>
                  <a:schemeClr val="tx1"/>
                </a:solidFill>
                <a:latin typeface="+mn-lt"/>
                <a:ea typeface="+mn-ea"/>
                <a:cs typeface="+mn-cs"/>
              </a:rPr>
              <a:t> </a:t>
            </a:r>
            <a:r>
              <a:rPr lang="en-US" sz="1100" b="1" i="0" u="none" strike="noStrike" kern="1200" baseline="0" dirty="0">
                <a:solidFill>
                  <a:schemeClr val="tx1"/>
                </a:solidFill>
                <a:latin typeface="+mn-lt"/>
                <a:ea typeface="+mn-ea"/>
                <a:cs typeface="+mn-cs"/>
              </a:rPr>
              <a:t>* Member Numbers as of 3/4/19 – Subject To Change </a:t>
            </a:r>
            <a:endParaRPr lang="en-US" sz="1050" dirty="0">
              <a:cs typeface="Arial" panose="020B0604020202020204" pitchFamily="34" charset="0"/>
            </a:endParaRPr>
          </a:p>
          <a:p>
            <a:pPr>
              <a:lnSpc>
                <a:spcPct val="100000"/>
              </a:lnSpc>
            </a:pPr>
            <a:endParaRPr lang="en-US" sz="1100" b="1" dirty="0">
              <a:cs typeface="Arial" panose="020B0604020202020204" pitchFamily="34" charset="0"/>
            </a:endParaRPr>
          </a:p>
          <a:p>
            <a:r>
              <a:rPr lang="en-US" sz="1100" b="1" dirty="0">
                <a:cs typeface="Arial" panose="020B0604020202020204" pitchFamily="34" charset="0"/>
              </a:rPr>
              <a:t>IAFF Trustees</a:t>
            </a:r>
          </a:p>
          <a:p>
            <a:pPr marL="474254" lvl="1"/>
            <a:r>
              <a:rPr lang="en-US" sz="1100" i="0" dirty="0">
                <a:cs typeface="Arial" panose="020B0604020202020204" pitchFamily="34" charset="0"/>
              </a:rPr>
              <a:t>Alex Forrest</a:t>
            </a:r>
          </a:p>
          <a:p>
            <a:pPr marL="474254" lvl="1" defTabSz="948507">
              <a:defRPr/>
            </a:pPr>
            <a:r>
              <a:rPr lang="en-US" sz="1100" i="0" dirty="0">
                <a:cs typeface="Arial" panose="020B0604020202020204" pitchFamily="34" charset="0"/>
              </a:rPr>
              <a:t>Mark S. Ouellette</a:t>
            </a:r>
          </a:p>
          <a:p>
            <a:pPr marL="474254" lvl="1" defTabSz="948507">
              <a:defRPr/>
            </a:pPr>
            <a:r>
              <a:rPr lang="en-US" sz="1100" i="0" dirty="0">
                <a:cs typeface="Arial" panose="020B0604020202020204" pitchFamily="34" charset="0"/>
              </a:rPr>
              <a:t>Anthony Mejia</a:t>
            </a:r>
          </a:p>
          <a:p>
            <a:pPr marL="228534" indent="-228534">
              <a:buAutoNum type="arabicPlain" startAt="16"/>
            </a:pPr>
            <a:endParaRPr lang="en-US" sz="1100" dirty="0">
              <a:cs typeface="Arial" panose="020B0604020202020204" pitchFamily="34" charset="0"/>
            </a:endParaRPr>
          </a:p>
          <a:p>
            <a:pPr>
              <a:lnSpc>
                <a:spcPct val="100000"/>
              </a:lnSpc>
            </a:pPr>
            <a:endParaRPr lang="en-US" sz="1100" dirty="0">
              <a:cs typeface="Arial" panose="020B0604020202020204" pitchFamily="34" charset="0"/>
            </a:endParaRPr>
          </a:p>
          <a:p>
            <a:endParaRPr lang="en-US" sz="1300" dirty="0"/>
          </a:p>
        </p:txBody>
      </p:sp>
      <p:sp>
        <p:nvSpPr>
          <p:cNvPr id="4" name="Slide Number Placeholder 3"/>
          <p:cNvSpPr>
            <a:spLocks noGrp="1"/>
          </p:cNvSpPr>
          <p:nvPr>
            <p:ph type="sldNum" sz="quarter" idx="10"/>
          </p:nvPr>
        </p:nvSpPr>
        <p:spPr/>
        <p:txBody>
          <a:bodyPr/>
          <a:lstStyle/>
          <a:p>
            <a:fld id="{6A8DBBD9-D94F-4998-8424-D9A9D3FC6E3F}" type="slidenum">
              <a:rPr lang="en-US" smtClean="0"/>
              <a:t>7</a:t>
            </a:fld>
            <a:endParaRPr lang="en-US"/>
          </a:p>
        </p:txBody>
      </p:sp>
    </p:spTree>
    <p:extLst>
      <p:ext uri="{BB962C8B-B14F-4D97-AF65-F5344CB8AC3E}">
        <p14:creationId xmlns:p14="http://schemas.microsoft.com/office/powerpoint/2010/main" val="1710679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8</a:t>
            </a:fld>
            <a:endParaRPr lang="en-US"/>
          </a:p>
        </p:txBody>
      </p:sp>
    </p:spTree>
    <p:extLst>
      <p:ext uri="{BB962C8B-B14F-4D97-AF65-F5344CB8AC3E}">
        <p14:creationId xmlns:p14="http://schemas.microsoft.com/office/powerpoint/2010/main" val="325150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A8DBBD9-D94F-4998-8424-D9A9D3FC6E3F}" type="slidenum">
              <a:rPr lang="en-US" smtClean="0"/>
              <a:t>9</a:t>
            </a:fld>
            <a:endParaRPr lang="en-US"/>
          </a:p>
        </p:txBody>
      </p:sp>
    </p:spTree>
    <p:extLst>
      <p:ext uri="{BB962C8B-B14F-4D97-AF65-F5344CB8AC3E}">
        <p14:creationId xmlns:p14="http://schemas.microsoft.com/office/powerpoint/2010/main" val="3437507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231" y="2153663"/>
            <a:ext cx="11261558" cy="2270710"/>
          </a:xfrm>
          <a:prstGeom prst="rect">
            <a:avLst/>
          </a:prstGeom>
        </p:spPr>
        <p:txBody>
          <a:bodyPr anchor="b"/>
          <a:lstStyle>
            <a:lvl1pPr algn="ctr">
              <a:defRPr sz="4000">
                <a:solidFill>
                  <a:schemeClr val="tx1"/>
                </a:solidFill>
                <a:latin typeface="Arial" panose="020B0604020202020204" pitchFamily="34" charset="0"/>
                <a:cs typeface="Arial" panose="020B0604020202020204" pitchFamily="34" charset="0"/>
              </a:defRPr>
            </a:lvl1pPr>
          </a:lstStyle>
          <a:p>
            <a:r>
              <a:rPr lang="en-US" dirty="0"/>
              <a:t>Click to edit Master title style </a:t>
            </a:r>
          </a:p>
        </p:txBody>
      </p:sp>
      <p:sp>
        <p:nvSpPr>
          <p:cNvPr id="3" name="Subtitle 2"/>
          <p:cNvSpPr>
            <a:spLocks noGrp="1"/>
          </p:cNvSpPr>
          <p:nvPr>
            <p:ph type="subTitle" idx="1"/>
          </p:nvPr>
        </p:nvSpPr>
        <p:spPr>
          <a:xfrm>
            <a:off x="1524000" y="4516448"/>
            <a:ext cx="9144000" cy="1655762"/>
          </a:xfrm>
        </p:spPr>
        <p:txBody>
          <a:bodyPr/>
          <a:lstStyle>
            <a:lvl1pPr marL="0" indent="0" algn="ctr">
              <a:buNone/>
              <a:defRPr sz="2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Footer Placeholder 3"/>
          <p:cNvSpPr>
            <a:spLocks noGrp="1"/>
          </p:cNvSpPr>
          <p:nvPr>
            <p:ph type="ftr" sz="quarter" idx="10"/>
          </p:nvPr>
        </p:nvSpPr>
        <p:spPr/>
        <p:txBody>
          <a:bodyPr/>
          <a:lstStyle/>
          <a:p>
            <a:r>
              <a:rPr lang="en-US"/>
              <a:t>Suncoast Firefighters - IAFF Local 2546</a:t>
            </a:r>
            <a:endParaRPr lang="en-US" dirty="0"/>
          </a:p>
        </p:txBody>
      </p:sp>
    </p:spTree>
    <p:extLst>
      <p:ext uri="{BB962C8B-B14F-4D97-AF65-F5344CB8AC3E}">
        <p14:creationId xmlns:p14="http://schemas.microsoft.com/office/powerpoint/2010/main" val="1828207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Suncoast Firefighters - IAFF Local 2546</a:t>
            </a:r>
            <a:endParaRPr lang="en-US" dirty="0"/>
          </a:p>
        </p:txBody>
      </p:sp>
    </p:spTree>
    <p:extLst>
      <p:ext uri="{BB962C8B-B14F-4D97-AF65-F5344CB8AC3E}">
        <p14:creationId xmlns:p14="http://schemas.microsoft.com/office/powerpoint/2010/main" val="215467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Custom Slide - Opening Slide 1">
    <p:spTree>
      <p:nvGrpSpPr>
        <p:cNvPr id="1" name=""/>
        <p:cNvGrpSpPr/>
        <p:nvPr/>
      </p:nvGrpSpPr>
      <p:grpSpPr>
        <a:xfrm>
          <a:off x="0" y="0"/>
          <a:ext cx="0" cy="0"/>
          <a:chOff x="0" y="0"/>
          <a:chExt cx="0" cy="0"/>
        </a:xfrm>
      </p:grpSpPr>
      <p:sp>
        <p:nvSpPr>
          <p:cNvPr id="2" name="Title 1"/>
          <p:cNvSpPr>
            <a:spLocks noGrp="1"/>
          </p:cNvSpPr>
          <p:nvPr>
            <p:ph type="ctrTitle"/>
          </p:nvPr>
        </p:nvSpPr>
        <p:spPr>
          <a:xfrm>
            <a:off x="550817" y="2245770"/>
            <a:ext cx="11090366" cy="2387600"/>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0817" y="4725445"/>
            <a:ext cx="11090366" cy="1655762"/>
          </a:xfrm>
          <a:prstGeom prst="rect">
            <a:avLst/>
          </a:prstGeo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36676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Slide - Opening Slide Blank">
    <p:spTree>
      <p:nvGrpSpPr>
        <p:cNvPr id="1" name=""/>
        <p:cNvGrpSpPr/>
        <p:nvPr/>
      </p:nvGrpSpPr>
      <p:grpSpPr>
        <a:xfrm>
          <a:off x="0" y="0"/>
          <a:ext cx="0" cy="0"/>
          <a:chOff x="0" y="0"/>
          <a:chExt cx="0" cy="0"/>
        </a:xfrm>
      </p:grpSpPr>
      <p:sp>
        <p:nvSpPr>
          <p:cNvPr id="2" name="Title 1"/>
          <p:cNvSpPr>
            <a:spLocks noGrp="1"/>
          </p:cNvSpPr>
          <p:nvPr>
            <p:ph type="title"/>
          </p:nvPr>
        </p:nvSpPr>
        <p:spPr>
          <a:xfrm>
            <a:off x="554737" y="2249424"/>
            <a:ext cx="11091672" cy="2386584"/>
          </a:xfrm>
          <a:prstGeom prst="rect">
            <a:avLst/>
          </a:prstGeom>
        </p:spPr>
        <p:txBody>
          <a:bodyPr anchor="b" anchorCtr="0">
            <a:normAutofit/>
          </a:bodyPr>
          <a:lstStyle>
            <a:lvl1pPr algn="ct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550817" y="4725445"/>
            <a:ext cx="11090366" cy="1655762"/>
          </a:xfrm>
          <a:prstGeom prst="rect">
            <a:avLst/>
          </a:prstGeo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45148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259" y="1097280"/>
            <a:ext cx="11261562" cy="4669666"/>
          </a:xfrm>
        </p:spPr>
        <p:txBody>
          <a:bodyPr/>
          <a:lstStyle>
            <a:lvl1pPr marL="0" indent="0">
              <a:lnSpc>
                <a:spcPct val="100000"/>
              </a:lnSpc>
              <a:buNone/>
              <a:defRPr sz="3200" b="0">
                <a:effectLst/>
                <a:latin typeface="Arial" panose="020B0604020202020204" pitchFamily="34" charset="0"/>
                <a:cs typeface="Arial" panose="020B0604020202020204" pitchFamily="34" charset="0"/>
              </a:defRPr>
            </a:lvl1pPr>
            <a:lvl2pPr marL="685800" marR="0" indent="-342900" algn="l" defTabSz="685800" rtl="0" eaLnBrk="0" fontAlgn="base" latinLnBrk="0" hangingPunct="0">
              <a:lnSpc>
                <a:spcPct val="100000"/>
              </a:lnSpc>
              <a:spcBef>
                <a:spcPts val="375"/>
              </a:spcBef>
              <a:spcAft>
                <a:spcPct val="0"/>
              </a:spcAft>
              <a:buClrTx/>
              <a:buSzTx/>
              <a:buFont typeface="Arial" panose="020B0604020202020204" pitchFamily="34" charset="0"/>
              <a:buChar char="•"/>
              <a:tabLst/>
              <a:defRPr sz="2800" baseline="0">
                <a:effectLst/>
                <a:latin typeface="Arial" panose="020B0604020202020204" pitchFamily="34" charset="0"/>
                <a:cs typeface="Arial" panose="020B0604020202020204" pitchFamily="34" charset="0"/>
              </a:defRPr>
            </a:lvl2pPr>
            <a:lvl3pPr marL="1257300" indent="-458788">
              <a:defRPr sz="2400">
                <a:effectLst/>
                <a:latin typeface="Arial" panose="020B0604020202020204" pitchFamily="34" charset="0"/>
                <a:cs typeface="Arial" panose="020B0604020202020204" pitchFamily="34" charset="0"/>
              </a:defRPr>
            </a:lvl3pPr>
            <a:lvl4pPr marL="1257300" indent="0">
              <a:buNone/>
              <a:defRPr sz="2000">
                <a:effectLst/>
                <a:latin typeface="Arial" panose="020B0604020202020204" pitchFamily="34" charset="0"/>
                <a:cs typeface="Arial" panose="020B0604020202020204" pitchFamily="34" charset="0"/>
              </a:defRPr>
            </a:lvl4pPr>
            <a:lvl5pPr>
              <a:defRPr sz="1600">
                <a:effectLst/>
                <a:latin typeface="Arial" panose="020B0604020202020204" pitchFamily="34" charset="0"/>
                <a:cs typeface="Arial" panose="020B0604020202020204" pitchFamily="34" charset="0"/>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9" name="Title Placeholder 1"/>
          <p:cNvSpPr>
            <a:spLocks noGrp="1"/>
          </p:cNvSpPr>
          <p:nvPr>
            <p:ph type="title" hasCustomPrompt="1"/>
          </p:nvPr>
        </p:nvSpPr>
        <p:spPr bwMode="auto">
          <a:xfrm>
            <a:off x="0" y="45720"/>
            <a:ext cx="12192000"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altLang="en-US" dirty="0"/>
              <a:t>Click to Edit Master Title Style</a:t>
            </a:r>
          </a:p>
        </p:txBody>
      </p:sp>
      <p:sp>
        <p:nvSpPr>
          <p:cNvPr id="2" name="Footer Placeholder 1"/>
          <p:cNvSpPr>
            <a:spLocks noGrp="1"/>
          </p:cNvSpPr>
          <p:nvPr>
            <p:ph type="ftr" sz="quarter" idx="10"/>
          </p:nvPr>
        </p:nvSpPr>
        <p:spPr/>
        <p:txBody>
          <a:bodyPr/>
          <a:lstStyle/>
          <a:p>
            <a:r>
              <a:rPr lang="en-US"/>
              <a:t>Suncoast Firefighters - IAFF Local 2546</a:t>
            </a:r>
            <a:endParaRPr lang="en-US" dirty="0"/>
          </a:p>
        </p:txBody>
      </p:sp>
    </p:spTree>
    <p:extLst>
      <p:ext uri="{BB962C8B-B14F-4D97-AF65-F5344CB8AC3E}">
        <p14:creationId xmlns:p14="http://schemas.microsoft.com/office/powerpoint/2010/main" val="517529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llet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632" y="1097280"/>
            <a:ext cx="11261562" cy="4946904"/>
          </a:xfrm>
        </p:spPr>
        <p:txBody>
          <a:bodyPr/>
          <a:lstStyle>
            <a:lvl1pPr>
              <a:lnSpc>
                <a:spcPct val="100000"/>
              </a:lnSpc>
              <a:defRPr lang="en-US" altLang="en-US" sz="3200" b="0" kern="1200" dirty="0" smtClean="0">
                <a:solidFill>
                  <a:schemeClr val="tx1"/>
                </a:solidFill>
                <a:effectLst/>
                <a:latin typeface="Arial" panose="020B0604020202020204" pitchFamily="34" charset="0"/>
                <a:ea typeface="+mn-ea"/>
                <a:cs typeface="Arial" panose="020B0604020202020204" pitchFamily="34" charset="0"/>
              </a:defRPr>
            </a:lvl1pPr>
            <a:lvl2pPr marL="800100" indent="-342900">
              <a:lnSpc>
                <a:spcPct val="100000"/>
              </a:lnSpc>
              <a:defRPr sz="2800">
                <a:effectLst/>
                <a:latin typeface="Arial" panose="020B0604020202020204" pitchFamily="34" charset="0"/>
                <a:cs typeface="Arial" panose="020B0604020202020204" pitchFamily="34" charset="0"/>
              </a:defRPr>
            </a:lvl2pPr>
            <a:lvl3pPr>
              <a:lnSpc>
                <a:spcPct val="100000"/>
              </a:lnSpc>
              <a:defRPr sz="2400">
                <a:effectLst/>
                <a:latin typeface="Arial" panose="020B0604020202020204" pitchFamily="34" charset="0"/>
                <a:cs typeface="Arial" panose="020B0604020202020204" pitchFamily="34" charset="0"/>
              </a:defRPr>
            </a:lvl3pPr>
            <a:lvl4pPr marL="1712913" indent="-334963">
              <a:lnSpc>
                <a:spcPct val="100000"/>
              </a:lnSpc>
              <a:defRPr sz="2000">
                <a:effectLst/>
                <a:latin typeface="Arial" panose="020B0604020202020204" pitchFamily="34" charset="0"/>
                <a:cs typeface="Arial" panose="020B0604020202020204" pitchFamily="34" charset="0"/>
              </a:defRPr>
            </a:lvl4pPr>
            <a:lvl5pPr marL="1371600" indent="0">
              <a:buNone/>
              <a:defRPr sz="1600">
                <a:effectLst/>
                <a:latin typeface="Arial" panose="020B0604020202020204" pitchFamily="34" charset="0"/>
                <a:cs typeface="Arial" panose="020B0604020202020204" pitchFamily="34" charset="0"/>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p:txBody>
      </p:sp>
      <p:sp>
        <p:nvSpPr>
          <p:cNvPr id="9" name="Title Placeholder 1"/>
          <p:cNvSpPr>
            <a:spLocks noGrp="1"/>
          </p:cNvSpPr>
          <p:nvPr>
            <p:ph type="title" hasCustomPrompt="1"/>
          </p:nvPr>
        </p:nvSpPr>
        <p:spPr bwMode="auto">
          <a:xfrm>
            <a:off x="0" y="45720"/>
            <a:ext cx="12192000"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altLang="en-US" dirty="0"/>
              <a:t>Click to Edit Master Title Style</a:t>
            </a:r>
          </a:p>
        </p:txBody>
      </p:sp>
      <p:sp>
        <p:nvSpPr>
          <p:cNvPr id="2" name="Footer Placeholder 1"/>
          <p:cNvSpPr>
            <a:spLocks noGrp="1"/>
          </p:cNvSpPr>
          <p:nvPr>
            <p:ph type="ftr" sz="quarter" idx="10"/>
          </p:nvPr>
        </p:nvSpPr>
        <p:spPr/>
        <p:txBody>
          <a:bodyPr/>
          <a:lstStyle/>
          <a:p>
            <a:r>
              <a:rPr lang="en-US"/>
              <a:t>Suncoast Firefighters - IAFF Local 2546</a:t>
            </a:r>
            <a:endParaRPr lang="en-US" dirty="0"/>
          </a:p>
        </p:txBody>
      </p:sp>
    </p:spTree>
    <p:extLst>
      <p:ext uri="{BB962C8B-B14F-4D97-AF65-F5344CB8AC3E}">
        <p14:creationId xmlns:p14="http://schemas.microsoft.com/office/powerpoint/2010/main" val="391883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4632" y="1097280"/>
            <a:ext cx="5538537" cy="4949742"/>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sz="20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84899" y="1097280"/>
            <a:ext cx="5642811" cy="4865521"/>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sz="20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itle Placeholder 1"/>
          <p:cNvSpPr>
            <a:spLocks noGrp="1"/>
          </p:cNvSpPr>
          <p:nvPr>
            <p:ph type="title" hasCustomPrompt="1"/>
          </p:nvPr>
        </p:nvSpPr>
        <p:spPr bwMode="auto">
          <a:xfrm>
            <a:off x="0" y="45720"/>
            <a:ext cx="12192000"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 name="Footer Placeholder 1"/>
          <p:cNvSpPr>
            <a:spLocks noGrp="1"/>
          </p:cNvSpPr>
          <p:nvPr>
            <p:ph type="ftr" sz="quarter" idx="10"/>
          </p:nvPr>
        </p:nvSpPr>
        <p:spPr/>
        <p:txBody>
          <a:bodyPr/>
          <a:lstStyle/>
          <a:p>
            <a:r>
              <a:rPr lang="en-US"/>
              <a:t>Suncoast Firefighters - IAFF Local 2546</a:t>
            </a:r>
            <a:endParaRPr lang="en-US" dirty="0"/>
          </a:p>
        </p:txBody>
      </p:sp>
    </p:spTree>
    <p:extLst>
      <p:ext uri="{BB962C8B-B14F-4D97-AF65-F5344CB8AC3E}">
        <p14:creationId xmlns:p14="http://schemas.microsoft.com/office/powerpoint/2010/main" val="132048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700210" y="1097280"/>
            <a:ext cx="3958389" cy="4743078"/>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78827" y="1097280"/>
            <a:ext cx="6776215" cy="4751351"/>
          </a:xfrm>
        </p:spPr>
        <p:txBody>
          <a:bodyPr/>
          <a:lstStyle>
            <a:lvl1pPr marL="347663" indent="-347663">
              <a:lnSpc>
                <a:spcPct val="100000"/>
              </a:lnSpc>
              <a:buFont typeface="Arial" panose="020B0604020202020204" pitchFamily="34" charset="0"/>
              <a:buChar char="•"/>
              <a:defRPr sz="3200">
                <a:latin typeface="Arial" panose="020B0604020202020204" pitchFamily="34" charset="0"/>
                <a:cs typeface="Arial" panose="020B0604020202020204" pitchFamily="34" charset="0"/>
              </a:defRPr>
            </a:lvl1pPr>
            <a:lvl2pPr marL="798513" indent="-334963">
              <a:buFont typeface="Arial" panose="020B0604020202020204" pitchFamily="34" charset="0"/>
              <a:buChar char="•"/>
              <a:defRPr sz="2800"/>
            </a:lvl2pPr>
            <a:lvl3pPr marL="1262063" indent="-347663">
              <a:buFont typeface="Arial" panose="020B0604020202020204" pitchFamily="34" charset="0"/>
              <a:buChar char="•"/>
              <a:defRPr sz="2400"/>
            </a:lvl3pPr>
            <a:lvl4pPr marL="1597025" indent="-334963">
              <a:buFont typeface="Arial" panose="020B0604020202020204" pitchFamily="34" charset="0"/>
              <a:buChar char="•"/>
              <a:defRPr sz="200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Placeholder 1"/>
          <p:cNvSpPr>
            <a:spLocks noGrp="1"/>
          </p:cNvSpPr>
          <p:nvPr>
            <p:ph type="title" hasCustomPrompt="1"/>
          </p:nvPr>
        </p:nvSpPr>
        <p:spPr bwMode="auto">
          <a:xfrm>
            <a:off x="0" y="45720"/>
            <a:ext cx="12192000"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 name="Footer Placeholder 1"/>
          <p:cNvSpPr>
            <a:spLocks noGrp="1"/>
          </p:cNvSpPr>
          <p:nvPr>
            <p:ph type="ftr" sz="quarter" idx="10"/>
          </p:nvPr>
        </p:nvSpPr>
        <p:spPr/>
        <p:txBody>
          <a:bodyPr/>
          <a:lstStyle/>
          <a:p>
            <a:r>
              <a:rPr lang="en-US"/>
              <a:t>Suncoast Firefighters - IAFF Local 2546</a:t>
            </a:r>
            <a:endParaRPr lang="en-US" dirty="0"/>
          </a:p>
        </p:txBody>
      </p:sp>
    </p:spTree>
    <p:extLst>
      <p:ext uri="{BB962C8B-B14F-4D97-AF65-F5344CB8AC3E}">
        <p14:creationId xmlns:p14="http://schemas.microsoft.com/office/powerpoint/2010/main" val="3619458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Two Pictur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700210" y="1207084"/>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478827" y="1097280"/>
            <a:ext cx="6776215" cy="5037302"/>
          </a:xfrm>
        </p:spPr>
        <p:txBody>
          <a:bodyPr/>
          <a:lstStyle>
            <a:lvl1pPr marL="0" marR="0" indent="0" algn="l" defTabSz="685800" rtl="0" eaLnBrk="0" fontAlgn="base" latinLnBrk="0" hangingPunct="0">
              <a:lnSpc>
                <a:spcPct val="100000"/>
              </a:lnSpc>
              <a:spcBef>
                <a:spcPts val="750"/>
              </a:spcBef>
              <a:spcAft>
                <a:spcPct val="0"/>
              </a:spcAft>
              <a:buClrTx/>
              <a:buSzTx/>
              <a:buFont typeface="Arial" panose="020B0604020202020204" pitchFamily="34" charset="0"/>
              <a:buNone/>
              <a:tabLst/>
              <a:defRPr sz="3200" b="0">
                <a:latin typeface="Arial" panose="020B0604020202020204" pitchFamily="34" charset="0"/>
                <a:cs typeface="Arial" panose="020B0604020202020204" pitchFamily="34" charset="0"/>
              </a:defRPr>
            </a:lvl1pPr>
            <a:lvl2pPr marL="685800" marR="0" indent="-342900" algn="l" defTabSz="685800" rtl="0" eaLnBrk="0" fontAlgn="base" latinLnBrk="0" hangingPunct="0">
              <a:lnSpc>
                <a:spcPct val="100000"/>
              </a:lnSpc>
              <a:spcBef>
                <a:spcPts val="375"/>
              </a:spcBef>
              <a:spcAft>
                <a:spcPct val="0"/>
              </a:spcAft>
              <a:buClrTx/>
              <a:buSzTx/>
              <a:buFont typeface="Arial" panose="020B0604020202020204" pitchFamily="34" charset="0"/>
              <a:buChar char="•"/>
              <a:tabLst/>
              <a:defRPr sz="1050"/>
            </a:lvl2pPr>
            <a:lvl3pPr marL="1257300" marR="0" indent="-342900" algn="l" defTabSz="685800" rtl="0" eaLnBrk="0" fontAlgn="base" latinLnBrk="0" hangingPunct="0">
              <a:lnSpc>
                <a:spcPct val="100000"/>
              </a:lnSpc>
              <a:spcBef>
                <a:spcPts val="375"/>
              </a:spcBef>
              <a:spcAft>
                <a:spcPct val="0"/>
              </a:spcAft>
              <a:buClrTx/>
              <a:buSzTx/>
              <a:buFont typeface="Arial" panose="020B0604020202020204" pitchFamily="34" charset="0"/>
              <a:buChar char="•"/>
              <a:tabLst/>
              <a:defRPr sz="900"/>
            </a:lvl3pPr>
            <a:lvl4pPr marL="1600200" marR="0" indent="-342900" algn="l" defTabSz="685800" rtl="0" eaLnBrk="0" fontAlgn="base" latinLnBrk="0" hangingPunct="0">
              <a:lnSpc>
                <a:spcPct val="100000"/>
              </a:lnSpc>
              <a:spcBef>
                <a:spcPts val="375"/>
              </a:spcBef>
              <a:spcAft>
                <a:spcPct val="0"/>
              </a:spcAft>
              <a:buClrTx/>
              <a:buSzTx/>
              <a:buFont typeface="Arial" panose="020B0604020202020204" pitchFamily="34" charset="0"/>
              <a:buChar char="•"/>
              <a:tabLst/>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0" fontAlgn="base" latinLnBrk="0" hangingPunct="0">
              <a:lnSpc>
                <a:spcPct val="100000"/>
              </a:lnSpc>
              <a:spcBef>
                <a:spcPts val="750"/>
              </a:spcBef>
              <a:spcAft>
                <a:spcPct val="0"/>
              </a:spcAft>
              <a:buClrTx/>
              <a:buSzTx/>
              <a:buFont typeface="Arial" panose="020B0604020202020204" pitchFamily="34" charset="0"/>
              <a:buNone/>
              <a:tabLst/>
              <a:defRPr/>
            </a:pPr>
            <a:r>
              <a:rPr lang="en-US" altLang="en-US"/>
              <a:t>Click to edit Master text styles</a:t>
            </a:r>
          </a:p>
          <a:p>
            <a:pPr marL="0" marR="0" lvl="1" indent="0" algn="l" defTabSz="685800" rtl="0" eaLnBrk="0" fontAlgn="base" latinLnBrk="0" hangingPunct="0">
              <a:lnSpc>
                <a:spcPct val="100000"/>
              </a:lnSpc>
              <a:spcBef>
                <a:spcPts val="750"/>
              </a:spcBef>
              <a:spcAft>
                <a:spcPct val="0"/>
              </a:spcAft>
              <a:buClrTx/>
              <a:buSzTx/>
              <a:buFont typeface="Arial" panose="020B0604020202020204" pitchFamily="34" charset="0"/>
              <a:buNone/>
              <a:tabLst/>
              <a:defRPr/>
            </a:pPr>
            <a:r>
              <a:rPr lang="en-US" altLang="en-US"/>
              <a:t>Second level</a:t>
            </a:r>
          </a:p>
          <a:p>
            <a:pPr marL="0" marR="0" lvl="2" indent="0" algn="l" defTabSz="685800" rtl="0" eaLnBrk="0" fontAlgn="base" latinLnBrk="0" hangingPunct="0">
              <a:lnSpc>
                <a:spcPct val="100000"/>
              </a:lnSpc>
              <a:spcBef>
                <a:spcPts val="750"/>
              </a:spcBef>
              <a:spcAft>
                <a:spcPct val="0"/>
              </a:spcAft>
              <a:buClrTx/>
              <a:buSzTx/>
              <a:buFont typeface="Arial" panose="020B0604020202020204" pitchFamily="34" charset="0"/>
              <a:buNone/>
              <a:tabLst/>
              <a:defRPr/>
            </a:pPr>
            <a:r>
              <a:rPr lang="en-US" altLang="en-US"/>
              <a:t>Third level</a:t>
            </a:r>
          </a:p>
          <a:p>
            <a:pPr marL="0" marR="0" lvl="3" indent="0" algn="l" defTabSz="685800" rtl="0" eaLnBrk="0" fontAlgn="base" latinLnBrk="0" hangingPunct="0">
              <a:lnSpc>
                <a:spcPct val="100000"/>
              </a:lnSpc>
              <a:spcBef>
                <a:spcPts val="750"/>
              </a:spcBef>
              <a:spcAft>
                <a:spcPct val="0"/>
              </a:spcAft>
              <a:buClrTx/>
              <a:buSzTx/>
              <a:buFont typeface="Arial" panose="020B0604020202020204" pitchFamily="34" charset="0"/>
              <a:buNone/>
              <a:tabLst/>
              <a:defRPr/>
            </a:pPr>
            <a:r>
              <a:rPr lang="en-US" altLang="en-US"/>
              <a:t>Fourth level</a:t>
            </a:r>
          </a:p>
        </p:txBody>
      </p:sp>
      <p:sp>
        <p:nvSpPr>
          <p:cNvPr id="9" name="Picture Placeholder 2"/>
          <p:cNvSpPr>
            <a:spLocks noGrp="1"/>
          </p:cNvSpPr>
          <p:nvPr>
            <p:ph type="pic" idx="13"/>
          </p:nvPr>
        </p:nvSpPr>
        <p:spPr>
          <a:xfrm>
            <a:off x="7700210" y="3554643"/>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16" name="Title Placeholder 1"/>
          <p:cNvSpPr>
            <a:spLocks noGrp="1"/>
          </p:cNvSpPr>
          <p:nvPr>
            <p:ph type="title" hasCustomPrompt="1"/>
          </p:nvPr>
        </p:nvSpPr>
        <p:spPr bwMode="auto">
          <a:xfrm>
            <a:off x="0" y="45720"/>
            <a:ext cx="12192000"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 name="Footer Placeholder 1"/>
          <p:cNvSpPr>
            <a:spLocks noGrp="1"/>
          </p:cNvSpPr>
          <p:nvPr>
            <p:ph type="ftr" sz="quarter" idx="14"/>
          </p:nvPr>
        </p:nvSpPr>
        <p:spPr/>
        <p:txBody>
          <a:bodyPr/>
          <a:lstStyle/>
          <a:p>
            <a:r>
              <a:rPr lang="en-US"/>
              <a:t>Suncoast Firefighters - IAFF Local 2546</a:t>
            </a:r>
            <a:endParaRPr lang="en-US" dirty="0"/>
          </a:p>
        </p:txBody>
      </p:sp>
    </p:spTree>
    <p:extLst>
      <p:ext uri="{BB962C8B-B14F-4D97-AF65-F5344CB8AC3E}">
        <p14:creationId xmlns:p14="http://schemas.microsoft.com/office/powerpoint/2010/main" val="3500667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Pictures with Conten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78827" y="1208317"/>
            <a:ext cx="3958389" cy="2152692"/>
          </a:xfrm>
        </p:spPr>
        <p:txBody>
          <a:bodyPr rtlCol="0">
            <a:normAutofit/>
          </a:bodyPr>
          <a:lstStyle>
            <a:lvl1pPr marL="0" indent="0">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4871308" y="1097280"/>
            <a:ext cx="6776215" cy="4808788"/>
          </a:xfrm>
        </p:spPr>
        <p:txBody>
          <a:bodyPr/>
          <a:lstStyle>
            <a:lvl1pPr marL="0" indent="0">
              <a:lnSpc>
                <a:spcPct val="100000"/>
              </a:lnSpc>
              <a:buNone/>
              <a:defRPr sz="3200" b="0" baseline="0">
                <a:latin typeface="Arial" panose="020B0604020202020204" pitchFamily="34" charset="0"/>
                <a:cs typeface="Arial" panose="020B0604020202020204" pitchFamily="34" charset="0"/>
              </a:defRPr>
            </a:lvl1pPr>
            <a:lvl2pPr marL="566738" indent="-334963">
              <a:buFont typeface="Arial" panose="020B0604020202020204" pitchFamily="34" charset="0"/>
              <a:buChar char="•"/>
              <a:defRPr sz="2800"/>
            </a:lvl2pPr>
            <a:lvl3pPr marL="1030288" indent="-347663">
              <a:buFont typeface="Arial" panose="020B0604020202020204" pitchFamily="34" charset="0"/>
              <a:buChar char="•"/>
              <a:defRPr sz="2400"/>
            </a:lvl3pPr>
            <a:lvl4pPr marL="1481138" indent="-334963">
              <a:buFont typeface="Arial" panose="020B0604020202020204" pitchFamily="34" charset="0"/>
              <a:buChar char="•"/>
              <a:defRPr sz="200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2"/>
          <p:cNvSpPr>
            <a:spLocks noGrp="1"/>
          </p:cNvSpPr>
          <p:nvPr>
            <p:ph type="pic" idx="13"/>
          </p:nvPr>
        </p:nvSpPr>
        <p:spPr>
          <a:xfrm>
            <a:off x="478827" y="3571918"/>
            <a:ext cx="3958389" cy="2152692"/>
          </a:xfrm>
        </p:spPr>
        <p:txBody>
          <a:bodyPr rtlCol="0">
            <a:normAutofit/>
          </a:bodyPr>
          <a:lstStyle>
            <a:lvl1pPr marL="0" indent="0">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17" name="Title Placeholder 1"/>
          <p:cNvSpPr>
            <a:spLocks noGrp="1"/>
          </p:cNvSpPr>
          <p:nvPr>
            <p:ph type="title" hasCustomPrompt="1"/>
          </p:nvPr>
        </p:nvSpPr>
        <p:spPr bwMode="auto">
          <a:xfrm>
            <a:off x="0" y="45720"/>
            <a:ext cx="12192000"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 name="Footer Placeholder 1"/>
          <p:cNvSpPr>
            <a:spLocks noGrp="1"/>
          </p:cNvSpPr>
          <p:nvPr>
            <p:ph type="ftr" sz="quarter" idx="14"/>
          </p:nvPr>
        </p:nvSpPr>
        <p:spPr/>
        <p:txBody>
          <a:bodyPr/>
          <a:lstStyle/>
          <a:p>
            <a:r>
              <a:rPr lang="en-US"/>
              <a:t>Suncoast Firefighters - IAFF Local 2546</a:t>
            </a:r>
            <a:endParaRPr lang="en-US" dirty="0"/>
          </a:p>
        </p:txBody>
      </p:sp>
    </p:spTree>
    <p:extLst>
      <p:ext uri="{BB962C8B-B14F-4D97-AF65-F5344CB8AC3E}">
        <p14:creationId xmlns:p14="http://schemas.microsoft.com/office/powerpoint/2010/main" val="60961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edia with Conten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bwMode="auto">
          <a:xfrm>
            <a:off x="0" y="45720"/>
            <a:ext cx="12192000"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5" name="Content Placeholder 2"/>
          <p:cNvSpPr>
            <a:spLocks noGrp="1"/>
          </p:cNvSpPr>
          <p:nvPr>
            <p:ph idx="1" hasCustomPrompt="1"/>
          </p:nvPr>
        </p:nvSpPr>
        <p:spPr>
          <a:xfrm>
            <a:off x="481258" y="1097280"/>
            <a:ext cx="6764493" cy="4669666"/>
          </a:xfrm>
        </p:spPr>
        <p:txBody>
          <a:bodyPr/>
          <a:lstStyle>
            <a:lvl1pPr marL="0" indent="0">
              <a:lnSpc>
                <a:spcPct val="100000"/>
              </a:lnSpc>
              <a:buNone/>
              <a:defRPr sz="1800" baseline="0">
                <a:effectLst/>
                <a:latin typeface="Arial" panose="020B0604020202020204" pitchFamily="34" charset="0"/>
                <a:cs typeface="Arial" panose="020B0604020202020204" pitchFamily="34" charset="0"/>
              </a:defRPr>
            </a:lvl1pPr>
            <a:lvl2pPr>
              <a:defRPr sz="2800">
                <a:effectLst/>
                <a:latin typeface="Arial" panose="020B0604020202020204" pitchFamily="34" charset="0"/>
                <a:cs typeface="Arial" panose="020B0604020202020204" pitchFamily="34" charset="0"/>
              </a:defRPr>
            </a:lvl2pPr>
            <a:lvl3pPr>
              <a:defRPr sz="2400">
                <a:effectLst/>
                <a:latin typeface="Arial" panose="020B0604020202020204" pitchFamily="34" charset="0"/>
                <a:cs typeface="Arial" panose="020B0604020202020204" pitchFamily="34" charset="0"/>
              </a:defRPr>
            </a:lvl3pPr>
            <a:lvl4pPr>
              <a:defRPr sz="2000">
                <a:effectLst/>
                <a:latin typeface="Arial" panose="020B0604020202020204" pitchFamily="34" charset="0"/>
                <a:cs typeface="Arial" panose="020B0604020202020204" pitchFamily="34" charset="0"/>
              </a:defRPr>
            </a:lvl4pPr>
            <a:lvl5pPr>
              <a:defRPr sz="1600">
                <a:effectLst/>
                <a:latin typeface="Arial" panose="020B0604020202020204" pitchFamily="34" charset="0"/>
                <a:cs typeface="Arial" panose="020B0604020202020204" pitchFamily="34" charset="0"/>
              </a:defRPr>
            </a:lvl5pPr>
          </a:lstStyle>
          <a:p>
            <a:pPr lvl="0"/>
            <a:r>
              <a:rPr lang="en-US" altLang="en-US" dirty="0"/>
              <a:t>Click an icon to insert your media item</a:t>
            </a:r>
          </a:p>
        </p:txBody>
      </p:sp>
      <p:sp>
        <p:nvSpPr>
          <p:cNvPr id="5" name="Text Placeholder 4"/>
          <p:cNvSpPr>
            <a:spLocks noGrp="1"/>
          </p:cNvSpPr>
          <p:nvPr>
            <p:ph type="body" sz="quarter" idx="12"/>
          </p:nvPr>
        </p:nvSpPr>
        <p:spPr>
          <a:xfrm>
            <a:off x="7488820" y="1097279"/>
            <a:ext cx="4398379" cy="485210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Footer Placeholder 1"/>
          <p:cNvSpPr>
            <a:spLocks noGrp="1"/>
          </p:cNvSpPr>
          <p:nvPr>
            <p:ph type="ftr" sz="quarter" idx="13"/>
          </p:nvPr>
        </p:nvSpPr>
        <p:spPr/>
        <p:txBody>
          <a:bodyPr/>
          <a:lstStyle/>
          <a:p>
            <a:r>
              <a:rPr lang="en-US"/>
              <a:t>Suncoast Firefighters - IAFF Local 2546</a:t>
            </a:r>
            <a:endParaRPr lang="en-US" dirty="0"/>
          </a:p>
        </p:txBody>
      </p:sp>
    </p:spTree>
    <p:extLst>
      <p:ext uri="{BB962C8B-B14F-4D97-AF65-F5344CB8AC3E}">
        <p14:creationId xmlns:p14="http://schemas.microsoft.com/office/powerpoint/2010/main" val="2714333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Media Placeholder 5"/>
          <p:cNvSpPr>
            <a:spLocks noGrp="1"/>
          </p:cNvSpPr>
          <p:nvPr>
            <p:ph type="media" sz="quarter" idx="12"/>
          </p:nvPr>
        </p:nvSpPr>
        <p:spPr>
          <a:xfrm>
            <a:off x="484632" y="1097280"/>
            <a:ext cx="5596127" cy="4671392"/>
          </a:xfrm>
        </p:spPr>
        <p:txBody>
          <a:bodyPr/>
          <a:lstStyle/>
          <a:p>
            <a:r>
              <a:rPr lang="en-US"/>
              <a:t>Click icon to add media</a:t>
            </a:r>
          </a:p>
        </p:txBody>
      </p:sp>
      <p:sp>
        <p:nvSpPr>
          <p:cNvPr id="8" name="Media Placeholder 7"/>
          <p:cNvSpPr>
            <a:spLocks noGrp="1"/>
          </p:cNvSpPr>
          <p:nvPr>
            <p:ph type="media" sz="quarter" idx="13"/>
          </p:nvPr>
        </p:nvSpPr>
        <p:spPr>
          <a:xfrm>
            <a:off x="6510527" y="1097280"/>
            <a:ext cx="5302531" cy="4671392"/>
          </a:xfrm>
        </p:spPr>
        <p:txBody>
          <a:bodyPr/>
          <a:lstStyle/>
          <a:p>
            <a:r>
              <a:rPr lang="en-US"/>
              <a:t>Click icon to add media</a:t>
            </a:r>
          </a:p>
        </p:txBody>
      </p:sp>
      <p:sp>
        <p:nvSpPr>
          <p:cNvPr id="3" name="Footer Placeholder 2"/>
          <p:cNvSpPr>
            <a:spLocks noGrp="1"/>
          </p:cNvSpPr>
          <p:nvPr>
            <p:ph type="ftr" sz="quarter" idx="14"/>
          </p:nvPr>
        </p:nvSpPr>
        <p:spPr/>
        <p:txBody>
          <a:bodyPr/>
          <a:lstStyle/>
          <a:p>
            <a:r>
              <a:rPr lang="en-US"/>
              <a:t>Suncoast Firefighters - IAFF Local 2546</a:t>
            </a:r>
            <a:endParaRPr lang="en-US" dirty="0"/>
          </a:p>
        </p:txBody>
      </p:sp>
    </p:spTree>
    <p:extLst>
      <p:ext uri="{BB962C8B-B14F-4D97-AF65-F5344CB8AC3E}">
        <p14:creationId xmlns:p14="http://schemas.microsoft.com/office/powerpoint/2010/main" val="4281073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485273" y="1097280"/>
            <a:ext cx="11273589" cy="492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 </a:t>
            </a:r>
          </a:p>
          <a:p>
            <a:pPr lvl="2"/>
            <a:r>
              <a:rPr lang="en-US" altLang="en-US" dirty="0"/>
              <a:t>Third level </a:t>
            </a:r>
          </a:p>
          <a:p>
            <a:pPr lvl="3"/>
            <a:r>
              <a:rPr lang="en-US" altLang="en-US" dirty="0"/>
              <a:t>Fourth level </a:t>
            </a:r>
          </a:p>
          <a:p>
            <a:pPr marL="342900" marR="0" lvl="0" indent="-342900" algn="l" defTabSz="685800" rtl="0" eaLnBrk="0" fontAlgn="base" latinLnBrk="0" hangingPunct="0">
              <a:lnSpc>
                <a:spcPct val="90000"/>
              </a:lnSpc>
              <a:spcBef>
                <a:spcPts val="750"/>
              </a:spcBef>
              <a:spcAft>
                <a:spcPct val="0"/>
              </a:spcAft>
              <a:buClrTx/>
              <a:buSzTx/>
              <a:buFont typeface="Arial" panose="020B0604020202020204" pitchFamily="34" charset="0"/>
              <a:buChar char="•"/>
              <a:tabLst/>
              <a:defRPr/>
            </a:pPr>
            <a:r>
              <a:rPr lang="en-US" altLang="en-US" dirty="0"/>
              <a:t>Click to edit Master text </a:t>
            </a:r>
            <a:r>
              <a:rPr lang="en-US" altLang="en-US"/>
              <a:t>styles </a:t>
            </a:r>
            <a:endParaRPr lang="en-US" altLang="en-US" dirty="0"/>
          </a:p>
          <a:p>
            <a:pPr lvl="0"/>
            <a:endParaRPr lang="en-US" altLang="en-US" dirty="0"/>
          </a:p>
          <a:p>
            <a:pPr lvl="3"/>
            <a:endParaRPr lang="en-US" altLang="en-US" dirty="0"/>
          </a:p>
          <a:p>
            <a:pPr lvl="3"/>
            <a:endParaRPr lang="en-US" altLang="en-US" dirty="0"/>
          </a:p>
        </p:txBody>
      </p:sp>
      <p:sp>
        <p:nvSpPr>
          <p:cNvPr id="12" name="Title Placeholder 1"/>
          <p:cNvSpPr>
            <a:spLocks noGrp="1"/>
          </p:cNvSpPr>
          <p:nvPr>
            <p:ph type="title"/>
          </p:nvPr>
        </p:nvSpPr>
        <p:spPr bwMode="auto">
          <a:xfrm>
            <a:off x="0" y="48127"/>
            <a:ext cx="12192000" cy="76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7" name="Date Placeholder 3"/>
          <p:cNvSpPr txBox="1">
            <a:spLocks/>
          </p:cNvSpPr>
          <p:nvPr/>
        </p:nvSpPr>
        <p:spPr>
          <a:xfrm>
            <a:off x="146683" y="6309360"/>
            <a:ext cx="754465" cy="338328"/>
          </a:xfrm>
          <a:prstGeom prst="rect">
            <a:avLst/>
          </a:prstGeom>
        </p:spPr>
        <p:txBody>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fld id="{9EDCE50D-B1AF-4B98-A62C-0CB4BC927C9E}" type="slidenum">
              <a:rPr lang="en-US" sz="1600" b="1" baseline="0" smtClean="0">
                <a:solidFill>
                  <a:srgbClr val="7B5229"/>
                </a:solidFill>
              </a:rPr>
              <a:t>‹#›</a:t>
            </a:fld>
            <a:endParaRPr lang="en-US" sz="1600" b="1" dirty="0">
              <a:solidFill>
                <a:srgbClr val="7B5229"/>
              </a:solidFill>
            </a:endParaRPr>
          </a:p>
        </p:txBody>
      </p:sp>
      <p:sp>
        <p:nvSpPr>
          <p:cNvPr id="2" name="TextBox 1"/>
          <p:cNvSpPr txBox="1"/>
          <p:nvPr/>
        </p:nvSpPr>
        <p:spPr>
          <a:xfrm>
            <a:off x="3069771" y="6518366"/>
            <a:ext cx="184731" cy="369332"/>
          </a:xfrm>
          <a:prstGeom prst="rect">
            <a:avLst/>
          </a:prstGeom>
          <a:noFill/>
        </p:spPr>
        <p:txBody>
          <a:bodyPr wrap="none" rtlCol="0">
            <a:spAutoFit/>
          </a:bodyPr>
          <a:lstStyle/>
          <a:p>
            <a:endParaRPr lang="en-US" dirty="0"/>
          </a:p>
        </p:txBody>
      </p:sp>
      <p:sp>
        <p:nvSpPr>
          <p:cNvPr id="6" name="Footer Placeholder 2"/>
          <p:cNvSpPr>
            <a:spLocks noGrp="1"/>
          </p:cNvSpPr>
          <p:nvPr>
            <p:ph type="ftr" sz="quarter" idx="3"/>
          </p:nvPr>
        </p:nvSpPr>
        <p:spPr>
          <a:xfrm>
            <a:off x="1005840" y="6311168"/>
            <a:ext cx="6400800" cy="338328"/>
          </a:xfrm>
          <a:prstGeom prst="rect">
            <a:avLst/>
          </a:prstGeom>
        </p:spPr>
        <p:txBody>
          <a:bodyPr vert="horz" lIns="91440" tIns="45720" rIns="91440" bIns="45720" rtlCol="0" anchor="t" anchorCtr="0"/>
          <a:lstStyle>
            <a:lvl1pPr algn="l">
              <a:defRPr sz="1600" b="1">
                <a:solidFill>
                  <a:srgbClr val="7B5229"/>
                </a:solidFill>
                <a:latin typeface="Arial" panose="020B0604020202020204" pitchFamily="34" charset="0"/>
                <a:cs typeface="Arial" panose="020B0604020202020204" pitchFamily="34" charset="0"/>
              </a:defRPr>
            </a:lvl1pPr>
          </a:lstStyle>
          <a:p>
            <a:r>
              <a:rPr lang="en-US"/>
              <a:t>Suncoast Firefighters - IAFF Local 2546</a:t>
            </a:r>
            <a:endParaRPr lang="en-US" dirty="0"/>
          </a:p>
        </p:txBody>
      </p:sp>
    </p:spTree>
    <p:extLst>
      <p:ext uri="{BB962C8B-B14F-4D97-AF65-F5344CB8AC3E}">
        <p14:creationId xmlns:p14="http://schemas.microsoft.com/office/powerpoint/2010/main" val="379762488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hf sldNum="0" hdr="0" dt="0"/>
  <p:txStyles>
    <p:titleStyle>
      <a:lvl1pPr algn="ctr" defTabSz="685800" rtl="0" eaLnBrk="1" fontAlgn="base" hangingPunct="1">
        <a:lnSpc>
          <a:spcPct val="90000"/>
        </a:lnSpc>
        <a:spcBef>
          <a:spcPct val="0"/>
        </a:spcBef>
        <a:spcAft>
          <a:spcPct val="0"/>
        </a:spcAft>
        <a:defRPr sz="4000" b="1" kern="1200">
          <a:solidFill>
            <a:srgbClr val="FFC82E"/>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342900" marR="0" indent="-342900" algn="l" defTabSz="685800" rtl="0" eaLnBrk="1" fontAlgn="base" latinLnBrk="0" hangingPunct="1">
        <a:lnSpc>
          <a:spcPct val="100000"/>
        </a:lnSpc>
        <a:spcBef>
          <a:spcPts val="750"/>
        </a:spcBef>
        <a:spcAft>
          <a:spcPct val="0"/>
        </a:spcAft>
        <a:buClrTx/>
        <a:buSzTx/>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800100" indent="-342900" algn="l" defTabSz="685800" rtl="0" eaLnBrk="1" fontAlgn="base" hangingPunct="1">
        <a:lnSpc>
          <a:spcPct val="100000"/>
        </a:lnSpc>
        <a:spcBef>
          <a:spcPts val="375"/>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257300" indent="-342900" algn="l" defTabSz="685800" rtl="0" eaLnBrk="1" fontAlgn="base" hangingPunct="1">
        <a:lnSpc>
          <a:spcPct val="100000"/>
        </a:lnSpc>
        <a:spcBef>
          <a:spcPts val="375"/>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55763" indent="-336550" algn="l" defTabSz="685800" rtl="0" eaLnBrk="1" fontAlgn="base" hangingPunct="1">
        <a:lnSpc>
          <a:spcPct val="100000"/>
        </a:lnSpc>
        <a:spcBef>
          <a:spcPts val="375"/>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740145"/>
      </p:ext>
    </p:extLst>
  </p:cSld>
  <p:clrMap bg1="lt1" tx1="dk1" bg2="lt2" tx2="dk2" accent1="accent1" accent2="accent2" accent3="accent3" accent4="accent4" accent5="accent5" accent6="accent6" hlink="hlink" folHlink="folHlink"/>
  <p:sldLayoutIdLst>
    <p:sldLayoutId id="2147483755" r:id="rId1"/>
    <p:sldLayoutId id="2147483756" r:id="rId2"/>
  </p:sldLayoutIdLst>
  <p:hf sldNum="0" hdr="0" dt="0"/>
  <p:txStyles>
    <p:title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577463"/>
            <a:ext cx="12191999" cy="960120"/>
          </a:xfrm>
        </p:spPr>
        <p:txBody>
          <a:bodyPr>
            <a:normAutofit/>
          </a:bodyPr>
          <a:lstStyle/>
          <a:p>
            <a:r>
              <a:rPr lang="en-US" altLang="en-US" sz="4600" dirty="0"/>
              <a:t>Welcome to Your Union</a:t>
            </a:r>
            <a:endParaRPr lang="en-US" sz="46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5603" y="1249853"/>
            <a:ext cx="2636747" cy="2711084"/>
          </a:xfrm>
          <a:prstGeom prst="rect">
            <a:avLst/>
          </a:prstGeom>
        </p:spPr>
      </p:pic>
      <p:sp>
        <p:nvSpPr>
          <p:cNvPr id="3" name="TextBox 2">
            <a:extLst>
              <a:ext uri="{FF2B5EF4-FFF2-40B4-BE49-F238E27FC236}">
                <a16:creationId xmlns:a16="http://schemas.microsoft.com/office/drawing/2014/main" id="{AD13D953-B8EB-4492-B837-FA7A232342BD}"/>
              </a:ext>
            </a:extLst>
          </p:cNvPr>
          <p:cNvSpPr txBox="1"/>
          <p:nvPr/>
        </p:nvSpPr>
        <p:spPr>
          <a:xfrm>
            <a:off x="3557392" y="2492679"/>
            <a:ext cx="1464183" cy="707886"/>
          </a:xfrm>
          <a:prstGeom prst="rect">
            <a:avLst/>
          </a:prstGeom>
          <a:noFill/>
        </p:spPr>
        <p:txBody>
          <a:bodyPr wrap="none" rtlCol="0">
            <a:spAutoFit/>
          </a:bodyPr>
          <a:lstStyle/>
          <a:p>
            <a:pPr algn="ctr"/>
            <a:r>
              <a:rPr lang="en-US" sz="2000" b="1" dirty="0"/>
              <a:t>YOUR LOGO</a:t>
            </a:r>
          </a:p>
          <a:p>
            <a:pPr algn="ctr"/>
            <a:r>
              <a:rPr lang="en-US" sz="2000" b="1" dirty="0"/>
              <a:t>HERE</a:t>
            </a:r>
          </a:p>
        </p:txBody>
      </p:sp>
    </p:spTree>
    <p:extLst>
      <p:ext uri="{BB962C8B-B14F-4D97-AF65-F5344CB8AC3E}">
        <p14:creationId xmlns:p14="http://schemas.microsoft.com/office/powerpoint/2010/main" val="3050534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81259" y="1737360"/>
            <a:ext cx="11085901" cy="4029586"/>
          </a:xfrm>
        </p:spPr>
        <p:txBody>
          <a:bodyPr/>
          <a:lstStyle/>
          <a:p>
            <a:pPr algn="ctr"/>
            <a:r>
              <a:rPr lang="en-US" altLang="en-US" sz="3600" b="1" dirty="0"/>
              <a:t>The IAFF works to secure fair</a:t>
            </a:r>
          </a:p>
          <a:p>
            <a:pPr algn="ctr"/>
            <a:r>
              <a:rPr lang="en-US" altLang="en-US" sz="3600" b="1" dirty="0"/>
              <a:t>compensation for professional fire</a:t>
            </a:r>
          </a:p>
          <a:p>
            <a:pPr algn="ctr"/>
            <a:r>
              <a:rPr lang="en-US" altLang="en-US" sz="3600" b="1" dirty="0"/>
              <a:t>fighters and improved response</a:t>
            </a:r>
          </a:p>
          <a:p>
            <a:pPr algn="ctr"/>
            <a:r>
              <a:rPr lang="en-US" altLang="en-US" sz="3600" b="1" dirty="0"/>
              <a:t>for the citizens they serve.</a:t>
            </a:r>
          </a:p>
          <a:p>
            <a:endParaRPr lang="en-US" sz="3600" dirty="0"/>
          </a:p>
        </p:txBody>
      </p:sp>
      <p:sp>
        <p:nvSpPr>
          <p:cNvPr id="6" name="Title 5"/>
          <p:cNvSpPr>
            <a:spLocks noGrp="1"/>
          </p:cNvSpPr>
          <p:nvPr>
            <p:ph type="title"/>
          </p:nvPr>
        </p:nvSpPr>
        <p:spPr/>
        <p:txBody>
          <a:bodyPr/>
          <a:lstStyle/>
          <a:p>
            <a:r>
              <a:rPr lang="en-US" dirty="0"/>
              <a:t>Advancing Our Profession</a:t>
            </a:r>
          </a:p>
        </p:txBody>
      </p:sp>
    </p:spTree>
    <p:extLst>
      <p:ext uri="{BB962C8B-B14F-4D97-AF65-F5344CB8AC3E}">
        <p14:creationId xmlns:p14="http://schemas.microsoft.com/office/powerpoint/2010/main" val="2975332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7406640" y="1868280"/>
            <a:ext cx="4289004" cy="2825640"/>
          </a:xfrm>
        </p:spPr>
      </p:pic>
      <p:sp>
        <p:nvSpPr>
          <p:cNvPr id="10" name="Content Placeholder 9"/>
          <p:cNvSpPr>
            <a:spLocks noGrp="1"/>
          </p:cNvSpPr>
          <p:nvPr>
            <p:ph type="body" sz="half" idx="2"/>
          </p:nvPr>
        </p:nvSpPr>
        <p:spPr>
          <a:xfrm>
            <a:off x="478827" y="1097280"/>
            <a:ext cx="6592533" cy="4751351"/>
          </a:xfrm>
        </p:spPr>
        <p:txBody>
          <a:bodyPr/>
          <a:lstStyle/>
          <a:p>
            <a:pPr marL="0" indent="0">
              <a:buNone/>
            </a:pPr>
            <a:r>
              <a:rPr lang="en-US" altLang="en-US" sz="2800" dirty="0"/>
              <a:t>Many decisions that affect the fire service are made by elected officials who often do not have a background in emergency response.</a:t>
            </a:r>
          </a:p>
          <a:p>
            <a:pPr marL="0" indent="0">
              <a:buNone/>
            </a:pPr>
            <a:endParaRPr lang="en-US" altLang="en-US" sz="2800" dirty="0"/>
          </a:p>
          <a:p>
            <a:pPr marL="0" indent="0">
              <a:buNone/>
            </a:pPr>
            <a:r>
              <a:rPr lang="en-US" altLang="en-US" sz="2800" dirty="0"/>
              <a:t>The IAFF serves as the voice of first line fire fighters when these decisions are made.</a:t>
            </a:r>
          </a:p>
          <a:p>
            <a:endParaRPr lang="en-US" sz="2800" dirty="0"/>
          </a:p>
        </p:txBody>
      </p:sp>
      <p:sp>
        <p:nvSpPr>
          <p:cNvPr id="8" name="Title 7"/>
          <p:cNvSpPr>
            <a:spLocks noGrp="1"/>
          </p:cNvSpPr>
          <p:nvPr>
            <p:ph type="title"/>
          </p:nvPr>
        </p:nvSpPr>
        <p:spPr/>
        <p:txBody>
          <a:bodyPr/>
          <a:lstStyle/>
          <a:p>
            <a:r>
              <a:rPr lang="en-US" dirty="0"/>
              <a:t>Voice at the Table</a:t>
            </a:r>
          </a:p>
        </p:txBody>
      </p:sp>
    </p:spTree>
    <p:extLst>
      <p:ext uri="{BB962C8B-B14F-4D97-AF65-F5344CB8AC3E}">
        <p14:creationId xmlns:p14="http://schemas.microsoft.com/office/powerpoint/2010/main" val="461345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1739" r="1739"/>
          <a:stretch>
            <a:fillRect/>
          </a:stretch>
        </p:blipFill>
        <p:spPr>
          <a:xfrm>
            <a:off x="1753403" y="3453388"/>
            <a:ext cx="4479757" cy="2436228"/>
          </a:xfrm>
        </p:spPr>
      </p:pic>
      <p:sp>
        <p:nvSpPr>
          <p:cNvPr id="11" name="Content Placeholder 10"/>
          <p:cNvSpPr>
            <a:spLocks noGrp="1"/>
          </p:cNvSpPr>
          <p:nvPr>
            <p:ph type="body" sz="half" idx="2"/>
          </p:nvPr>
        </p:nvSpPr>
        <p:spPr>
          <a:xfrm>
            <a:off x="478827" y="1097280"/>
            <a:ext cx="7293573" cy="2356108"/>
          </a:xfrm>
        </p:spPr>
        <p:txBody>
          <a:bodyPr/>
          <a:lstStyle/>
          <a:p>
            <a:r>
              <a:rPr lang="en-US" altLang="en-US" sz="2800" dirty="0"/>
              <a:t>The IAFF educates politicians about issues important to fire fighters and emergency medical personnel, such as safe staffing, first responder training, and collective bargaining.</a:t>
            </a:r>
          </a:p>
          <a:p>
            <a:endParaRPr lang="en-US" sz="2800" dirty="0"/>
          </a:p>
        </p:txBody>
      </p:sp>
      <p:pic>
        <p:nvPicPr>
          <p:cNvPr id="8" name="Picture Placeholder 7"/>
          <p:cNvPicPr>
            <a:picLocks noGrp="1" noChangeAspect="1"/>
          </p:cNvPicPr>
          <p:nvPr>
            <p:ph type="pic" idx="13"/>
          </p:nvPr>
        </p:nvPicPr>
        <p:blipFill>
          <a:blip r:embed="rId4">
            <a:extLst>
              <a:ext uri="{28A0092B-C50C-407E-A947-70E740481C1C}">
                <a14:useLocalDpi xmlns:a14="http://schemas.microsoft.com/office/drawing/2010/main" val="0"/>
              </a:ext>
            </a:extLst>
          </a:blip>
          <a:stretch>
            <a:fillRect/>
          </a:stretch>
        </p:blipFill>
        <p:spPr>
          <a:xfrm>
            <a:off x="8201412" y="1216910"/>
            <a:ext cx="3350508" cy="4472956"/>
          </a:xfrm>
        </p:spPr>
      </p:pic>
      <p:sp>
        <p:nvSpPr>
          <p:cNvPr id="10" name="Title 9"/>
          <p:cNvSpPr>
            <a:spLocks noGrp="1"/>
          </p:cNvSpPr>
          <p:nvPr>
            <p:ph type="title"/>
          </p:nvPr>
        </p:nvSpPr>
        <p:spPr/>
        <p:txBody>
          <a:bodyPr/>
          <a:lstStyle/>
          <a:p>
            <a:r>
              <a:rPr lang="en-US" dirty="0"/>
              <a:t>Active in Politics</a:t>
            </a:r>
          </a:p>
        </p:txBody>
      </p:sp>
    </p:spTree>
    <p:extLst>
      <p:ext uri="{BB962C8B-B14F-4D97-AF65-F5344CB8AC3E}">
        <p14:creationId xmlns:p14="http://schemas.microsoft.com/office/powerpoint/2010/main" val="1243450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7907125" y="1188932"/>
            <a:ext cx="3351998" cy="2518396"/>
          </a:xfrm>
        </p:spPr>
      </p:pic>
      <p:sp>
        <p:nvSpPr>
          <p:cNvPr id="11" name="Content Placeholder 10"/>
          <p:cNvSpPr>
            <a:spLocks noGrp="1"/>
          </p:cNvSpPr>
          <p:nvPr>
            <p:ph type="body" sz="half" idx="2"/>
          </p:nvPr>
        </p:nvSpPr>
        <p:spPr>
          <a:xfrm>
            <a:off x="478827" y="1097280"/>
            <a:ext cx="6927813" cy="5037302"/>
          </a:xfrm>
        </p:spPr>
        <p:txBody>
          <a:bodyPr/>
          <a:lstStyle/>
          <a:p>
            <a:r>
              <a:rPr lang="en-US" altLang="en-US" dirty="0"/>
              <a:t>IAFF members work to elect candidates from any party who support fire fighter and emergency medical provider issues, regardless of party affiliation. </a:t>
            </a:r>
          </a:p>
          <a:p>
            <a:endParaRPr lang="en-US" dirty="0"/>
          </a:p>
        </p:txBody>
      </p:sp>
      <p:pic>
        <p:nvPicPr>
          <p:cNvPr id="7" name="Picture Placeholder 6"/>
          <p:cNvPicPr>
            <a:picLocks noGrp="1" noChangeAspect="1"/>
          </p:cNvPicPr>
          <p:nvPr>
            <p:ph type="pic" idx="13"/>
          </p:nvPr>
        </p:nvPicPr>
        <p:blipFill>
          <a:blip r:embed="rId4" cstate="print">
            <a:extLst>
              <a:ext uri="{28A0092B-C50C-407E-A947-70E740481C1C}">
                <a14:useLocalDpi xmlns:a14="http://schemas.microsoft.com/office/drawing/2010/main" val="0"/>
              </a:ext>
            </a:extLst>
          </a:blip>
          <a:stretch>
            <a:fillRect/>
          </a:stretch>
        </p:blipFill>
        <p:spPr>
          <a:xfrm>
            <a:off x="7907125" y="3855677"/>
            <a:ext cx="3330312" cy="2087711"/>
          </a:xfrm>
        </p:spPr>
      </p:pic>
      <p:sp>
        <p:nvSpPr>
          <p:cNvPr id="10" name="Title 9"/>
          <p:cNvSpPr>
            <a:spLocks noGrp="1"/>
          </p:cNvSpPr>
          <p:nvPr>
            <p:ph type="title"/>
          </p:nvPr>
        </p:nvSpPr>
        <p:spPr/>
        <p:txBody>
          <a:bodyPr/>
          <a:lstStyle/>
          <a:p>
            <a:r>
              <a:rPr lang="en-US" dirty="0"/>
              <a:t>Standing By Those Who Stand With Us</a:t>
            </a:r>
          </a:p>
        </p:txBody>
      </p:sp>
    </p:spTree>
    <p:extLst>
      <p:ext uri="{BB962C8B-B14F-4D97-AF65-F5344CB8AC3E}">
        <p14:creationId xmlns:p14="http://schemas.microsoft.com/office/powerpoint/2010/main" val="2671514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dirty="0"/>
              <a:t>FIREPAC is the IAFF’s political action committee (PAC). This fund, supported through voluntary contributions, promotes the political interests of all professional fire fighters and paramedics.</a:t>
            </a:r>
          </a:p>
          <a:p>
            <a:pPr marL="0" indent="0">
              <a:buNone/>
            </a:pPr>
            <a:endParaRPr lang="en-US" altLang="en-US" dirty="0"/>
          </a:p>
          <a:p>
            <a:r>
              <a:rPr lang="en-US" altLang="en-US" dirty="0"/>
              <a:t>While not every FIREPAC supported candidate gets elected, each one stands strongly in support of issues important to fire fighters and emergency medical personnel. </a:t>
            </a:r>
          </a:p>
          <a:p>
            <a:pPr marL="0" indent="0">
              <a:buNone/>
            </a:pPr>
            <a:endParaRPr lang="en-US" altLang="en-US" dirty="0"/>
          </a:p>
          <a:p>
            <a:pPr marL="0" indent="0">
              <a:buNone/>
            </a:pPr>
            <a:endParaRPr lang="en-US" altLang="en-US" dirty="0"/>
          </a:p>
        </p:txBody>
      </p:sp>
      <p:sp>
        <p:nvSpPr>
          <p:cNvPr id="8" name="Title 7"/>
          <p:cNvSpPr>
            <a:spLocks noGrp="1"/>
          </p:cNvSpPr>
          <p:nvPr>
            <p:ph type="title"/>
          </p:nvPr>
        </p:nvSpPr>
        <p:spPr/>
        <p:txBody>
          <a:bodyPr/>
          <a:lstStyle/>
          <a:p>
            <a:r>
              <a:rPr lang="en-US" dirty="0"/>
              <a:t>FIREPAC</a:t>
            </a:r>
          </a:p>
        </p:txBody>
      </p:sp>
    </p:spTree>
    <p:extLst>
      <p:ext uri="{BB962C8B-B14F-4D97-AF65-F5344CB8AC3E}">
        <p14:creationId xmlns:p14="http://schemas.microsoft.com/office/powerpoint/2010/main" val="2694204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81259" y="1097280"/>
            <a:ext cx="11253541" cy="4800600"/>
          </a:xfrm>
        </p:spPr>
        <p:txBody>
          <a:bodyPr/>
          <a:lstStyle/>
          <a:p>
            <a:r>
              <a:rPr lang="en-US" altLang="en-US" sz="2800" b="1" dirty="0"/>
              <a:t>The IAFF protects the First Amendment rights of fire fighters to speak out on issues affecting fire fighters and the public.</a:t>
            </a:r>
          </a:p>
          <a:p>
            <a:endParaRPr lang="en-US" altLang="en-US" sz="800" b="1" dirty="0"/>
          </a:p>
          <a:p>
            <a:r>
              <a:rPr lang="en-US" sz="2800" b="1" dirty="0"/>
              <a:t>Example Cases:</a:t>
            </a:r>
          </a:p>
          <a:p>
            <a:pPr marL="342900" indent="-342900">
              <a:buFont typeface="Arial" panose="020B0604020202020204" pitchFamily="34" charset="0"/>
              <a:buChar char="•"/>
            </a:pPr>
            <a:r>
              <a:rPr lang="en-US" sz="2600" dirty="0"/>
              <a:t>A Texas president of the local fire fighters union was discharged after he informed the press that recent budget cuts and staffing reductions may have played a part in an deadly incident. </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600" dirty="0" err="1"/>
              <a:t>Ιn</a:t>
            </a:r>
            <a:r>
              <a:rPr lang="en-US" sz="2600" dirty="0"/>
              <a:t> Missouri, a fire fighter was discharged after publicly announcing the local union’s endorsement of a local fire district board candidate at a political meeting. </a:t>
            </a:r>
          </a:p>
          <a:p>
            <a:endParaRPr lang="en-US" sz="2800" dirty="0"/>
          </a:p>
        </p:txBody>
      </p:sp>
      <p:sp>
        <p:nvSpPr>
          <p:cNvPr id="7" name="Title 6"/>
          <p:cNvSpPr>
            <a:spLocks noGrp="1"/>
          </p:cNvSpPr>
          <p:nvPr>
            <p:ph type="title"/>
          </p:nvPr>
        </p:nvSpPr>
        <p:spPr/>
        <p:txBody>
          <a:bodyPr/>
          <a:lstStyle/>
          <a:p>
            <a:r>
              <a:rPr lang="en-US" dirty="0"/>
              <a:t>Protecting Our Rights</a:t>
            </a:r>
          </a:p>
        </p:txBody>
      </p:sp>
    </p:spTree>
    <p:extLst>
      <p:ext uri="{BB962C8B-B14F-4D97-AF65-F5344CB8AC3E}">
        <p14:creationId xmlns:p14="http://schemas.microsoft.com/office/powerpoint/2010/main" val="565872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151820" y="1203960"/>
            <a:ext cx="9401882" cy="4968240"/>
          </a:xfrm>
        </p:spPr>
        <p:txBody>
          <a:bodyPr/>
          <a:lstStyle/>
          <a:p>
            <a:pPr marL="1143000" indent="-1143000">
              <a:spcBef>
                <a:spcPts val="1200"/>
              </a:spcBef>
              <a:buFontTx/>
              <a:buAutoNum type="arabicPlain" startAt="1918"/>
            </a:pPr>
            <a:r>
              <a:rPr lang="en-US" altLang="en-US" sz="2800" dirty="0"/>
              <a:t>Average fire fighter earns 29¢ an hour and works 84 hours per week.</a:t>
            </a:r>
          </a:p>
          <a:p>
            <a:pPr marL="1143000" indent="-1143000">
              <a:spcBef>
                <a:spcPts val="1200"/>
              </a:spcBef>
              <a:buFontTx/>
              <a:buAutoNum type="arabicPlain" startAt="1943"/>
            </a:pPr>
            <a:r>
              <a:rPr lang="en-US" altLang="en-US" sz="2800" dirty="0"/>
              <a:t>Fire fighter compensation improves to 50¢ per hour and a 70 hour work week. </a:t>
            </a:r>
          </a:p>
          <a:p>
            <a:pPr marL="1143000" indent="-1143000">
              <a:spcBef>
                <a:spcPts val="1200"/>
              </a:spcBef>
              <a:buFontTx/>
              <a:buAutoNum type="arabicPlain" startAt="1968"/>
            </a:pPr>
            <a:r>
              <a:rPr lang="en-US" altLang="en-US" sz="2800" dirty="0"/>
              <a:t>Average firefighter earns over $2.00 an hour, 56 hour work week.</a:t>
            </a:r>
          </a:p>
          <a:p>
            <a:pPr marL="1143000" indent="-1143000">
              <a:spcBef>
                <a:spcPts val="1200"/>
              </a:spcBef>
              <a:buFontTx/>
              <a:buAutoNum type="arabicPlain" startAt="1992"/>
            </a:pPr>
            <a:r>
              <a:rPr lang="en-US" altLang="en-US" sz="2800" dirty="0"/>
              <a:t>Fire fighters earn over $13.00 per hour and work 50 hours per week.</a:t>
            </a:r>
          </a:p>
          <a:p>
            <a:pPr marL="1143000" indent="-1143000">
              <a:spcBef>
                <a:spcPts val="1200"/>
              </a:spcBef>
              <a:buFontTx/>
              <a:buAutoNum type="arabicPlain" startAt="2002"/>
            </a:pPr>
            <a:r>
              <a:rPr lang="en-US" altLang="en-US" sz="2800" dirty="0"/>
              <a:t>Fire fighters hourly wage is $17.40 with a 50 hour work week.</a:t>
            </a:r>
            <a:endParaRPr lang="en-US" altLang="en-US" sz="2800" dirty="0">
              <a:solidFill>
                <a:srgbClr val="060660"/>
              </a:solidFill>
              <a:latin typeface="Trebuchet MS" pitchFamily="34" charset="0"/>
            </a:endParaRPr>
          </a:p>
          <a:p>
            <a:endParaRPr lang="en-US" sz="2800" dirty="0"/>
          </a:p>
        </p:txBody>
      </p:sp>
      <p:sp>
        <p:nvSpPr>
          <p:cNvPr id="6" name="Title 5"/>
          <p:cNvSpPr>
            <a:spLocks noGrp="1"/>
          </p:cNvSpPr>
          <p:nvPr>
            <p:ph type="title"/>
          </p:nvPr>
        </p:nvSpPr>
        <p:spPr/>
        <p:txBody>
          <a:bodyPr/>
          <a:lstStyle/>
          <a:p>
            <a:r>
              <a:rPr lang="en-US" dirty="0"/>
              <a:t>Working for Fair Compensation</a:t>
            </a:r>
          </a:p>
        </p:txBody>
      </p:sp>
    </p:spTree>
    <p:extLst>
      <p:ext uri="{BB962C8B-B14F-4D97-AF65-F5344CB8AC3E}">
        <p14:creationId xmlns:p14="http://schemas.microsoft.com/office/powerpoint/2010/main" val="97045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81259" y="1097280"/>
            <a:ext cx="10491541" cy="4669666"/>
          </a:xfrm>
        </p:spPr>
        <p:txBody>
          <a:bodyPr/>
          <a:lstStyle/>
          <a:p>
            <a:pPr marL="342900" indent="-342900">
              <a:spcBef>
                <a:spcPts val="2400"/>
              </a:spcBef>
              <a:buFont typeface="Arial" panose="020B0604020202020204" pitchFamily="34" charset="0"/>
              <a:buChar char="•"/>
            </a:pPr>
            <a:r>
              <a:rPr lang="en-US" altLang="en-US" b="1" u="sng" dirty="0"/>
              <a:t>Membership-Driven Organization</a:t>
            </a:r>
            <a:r>
              <a:rPr lang="en-US" altLang="en-US" b="1" dirty="0"/>
              <a:t>:</a:t>
            </a:r>
            <a:r>
              <a:rPr lang="en-US" altLang="en-US" dirty="0"/>
              <a:t> Actions taken by the IAFF must be approved by the membership or their representatives.</a:t>
            </a:r>
          </a:p>
          <a:p>
            <a:pPr marL="342900" indent="-342900">
              <a:spcBef>
                <a:spcPts val="2400"/>
              </a:spcBef>
              <a:buFont typeface="Arial" panose="020B0604020202020204" pitchFamily="34" charset="0"/>
              <a:buChar char="•"/>
            </a:pPr>
            <a:r>
              <a:rPr lang="en-US" altLang="en-US" b="1" u="sng" dirty="0"/>
              <a:t>Elected Leadership</a:t>
            </a:r>
            <a:r>
              <a:rPr lang="en-US" altLang="en-US" b="1" dirty="0"/>
              <a:t>:</a:t>
            </a:r>
            <a:r>
              <a:rPr lang="en-US" altLang="en-US" dirty="0"/>
              <a:t> IAFF officers are elected, not appointed.</a:t>
            </a:r>
          </a:p>
          <a:p>
            <a:pPr marL="342900" indent="-342900">
              <a:spcBef>
                <a:spcPts val="2400"/>
              </a:spcBef>
              <a:buFont typeface="Arial" panose="020B0604020202020204" pitchFamily="34" charset="0"/>
              <a:buChar char="•"/>
            </a:pPr>
            <a:r>
              <a:rPr lang="en-US" altLang="en-US" b="1" u="sng" dirty="0"/>
              <a:t>Local Autonomy:</a:t>
            </a:r>
            <a:r>
              <a:rPr lang="en-US" altLang="en-US" dirty="0"/>
              <a:t>  Leaders are responsible to their members, not to the elected officers above them.</a:t>
            </a:r>
          </a:p>
          <a:p>
            <a:endParaRPr lang="en-US" dirty="0"/>
          </a:p>
        </p:txBody>
      </p:sp>
      <p:sp>
        <p:nvSpPr>
          <p:cNvPr id="6" name="Title 5"/>
          <p:cNvSpPr>
            <a:spLocks noGrp="1"/>
          </p:cNvSpPr>
          <p:nvPr>
            <p:ph type="title"/>
          </p:nvPr>
        </p:nvSpPr>
        <p:spPr/>
        <p:txBody>
          <a:bodyPr/>
          <a:lstStyle/>
          <a:p>
            <a:r>
              <a:rPr lang="en-US" dirty="0"/>
              <a:t>Democracy in Action</a:t>
            </a:r>
          </a:p>
        </p:txBody>
      </p:sp>
    </p:spTree>
    <p:extLst>
      <p:ext uri="{BB962C8B-B14F-4D97-AF65-F5344CB8AC3E}">
        <p14:creationId xmlns:p14="http://schemas.microsoft.com/office/powerpoint/2010/main" val="1938142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406640" y="2931140"/>
            <a:ext cx="2669905" cy="2917491"/>
          </a:xfrm>
          <a:prstGeom prst="rect">
            <a:avLst/>
          </a:prstGeom>
        </p:spPr>
      </p:pic>
      <p:pic>
        <p:nvPicPr>
          <p:cNvPr id="4" name="Picture 3"/>
          <p:cNvPicPr>
            <a:picLocks noChangeAspect="1"/>
          </p:cNvPicPr>
          <p:nvPr/>
        </p:nvPicPr>
        <p:blipFill>
          <a:blip r:embed="rId4"/>
          <a:stretch>
            <a:fillRect/>
          </a:stretch>
        </p:blipFill>
        <p:spPr>
          <a:xfrm>
            <a:off x="8915731" y="1280224"/>
            <a:ext cx="2697357" cy="2046503"/>
          </a:xfrm>
          <a:prstGeom prst="rect">
            <a:avLst/>
          </a:prstGeom>
        </p:spPr>
      </p:pic>
      <p:sp>
        <p:nvSpPr>
          <p:cNvPr id="3" name="Text Placeholder 2"/>
          <p:cNvSpPr>
            <a:spLocks noGrp="1"/>
          </p:cNvSpPr>
          <p:nvPr>
            <p:ph type="body" sz="half" idx="2"/>
          </p:nvPr>
        </p:nvSpPr>
        <p:spPr/>
        <p:txBody>
          <a:bodyPr/>
          <a:lstStyle/>
          <a:p>
            <a:pPr marL="0" indent="0">
              <a:buNone/>
            </a:pPr>
            <a:r>
              <a:rPr lang="en-US" altLang="en-US" dirty="0"/>
              <a:t>In 1886, some skilled trades united to form the American Federation of Labor (AFL).  </a:t>
            </a:r>
          </a:p>
          <a:p>
            <a:pPr marL="0" indent="0">
              <a:buNone/>
            </a:pPr>
            <a:endParaRPr lang="en-US" altLang="en-US" dirty="0"/>
          </a:p>
          <a:p>
            <a:pPr marL="0" indent="0">
              <a:buNone/>
            </a:pPr>
            <a:r>
              <a:rPr lang="en-US" altLang="en-US" dirty="0"/>
              <a:t>A turning point came in the 1911, with the Triangle Shirtwaist Fire, one of the worst tragedies in American labor history.</a:t>
            </a:r>
          </a:p>
          <a:p>
            <a:pPr marL="0" indent="0">
              <a:buNone/>
            </a:pPr>
            <a:endParaRPr lang="en-US" dirty="0"/>
          </a:p>
        </p:txBody>
      </p:sp>
      <p:sp>
        <p:nvSpPr>
          <p:cNvPr id="10" name="Title 9"/>
          <p:cNvSpPr>
            <a:spLocks noGrp="1"/>
          </p:cNvSpPr>
          <p:nvPr>
            <p:ph type="title"/>
          </p:nvPr>
        </p:nvSpPr>
        <p:spPr/>
        <p:txBody>
          <a:bodyPr/>
          <a:lstStyle/>
          <a:p>
            <a:r>
              <a:rPr lang="en-US" dirty="0"/>
              <a:t>Our Legacy</a:t>
            </a:r>
          </a:p>
        </p:txBody>
      </p:sp>
    </p:spTree>
    <p:extLst>
      <p:ext uri="{BB962C8B-B14F-4D97-AF65-F5344CB8AC3E}">
        <p14:creationId xmlns:p14="http://schemas.microsoft.com/office/powerpoint/2010/main" val="388250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631" y="1218899"/>
            <a:ext cx="6751385" cy="1165220"/>
          </a:xfrm>
          <a:prstGeom prst="rect">
            <a:avLst/>
          </a:prstGeom>
        </p:spPr>
      </p:pic>
      <p:pic>
        <p:nvPicPr>
          <p:cNvPr id="7" name="Content Placeholder 4">
            <a:extLst>
              <a:ext uri="{FF2B5EF4-FFF2-40B4-BE49-F238E27FC236}">
                <a16:creationId xmlns:a16="http://schemas.microsoft.com/office/drawing/2014/main" id="{126AC48A-B552-49D2-8E38-D4AC90B1258F}"/>
              </a:ext>
            </a:extLst>
          </p:cNvPr>
          <p:cNvPicPr>
            <a:picLocks noChangeAspect="1"/>
          </p:cNvPicPr>
          <p:nvPr/>
        </p:nvPicPr>
        <p:blipFill>
          <a:blip r:embed="rId4"/>
          <a:stretch>
            <a:fillRect/>
          </a:stretch>
        </p:blipFill>
        <p:spPr bwMode="auto">
          <a:xfrm>
            <a:off x="8288606" y="1371601"/>
            <a:ext cx="3291096" cy="423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0"/>
          <p:cNvSpPr>
            <a:spLocks noGrp="1"/>
          </p:cNvSpPr>
          <p:nvPr>
            <p:ph idx="1"/>
          </p:nvPr>
        </p:nvSpPr>
        <p:spPr>
          <a:xfrm>
            <a:off x="481259" y="2514600"/>
            <a:ext cx="7672141" cy="3533796"/>
          </a:xfrm>
        </p:spPr>
        <p:txBody>
          <a:bodyPr/>
          <a:lstStyle/>
          <a:p>
            <a:pPr marL="112713" lvl="1" indent="1588">
              <a:buNone/>
            </a:pPr>
            <a:r>
              <a:rPr lang="en-US" dirty="0"/>
              <a:t>Founded in 1918, the IAFF was formed to give fire fighters a democratic voice in their workplace.</a:t>
            </a:r>
          </a:p>
          <a:p>
            <a:pPr marL="112713" lvl="1" indent="1588">
              <a:buNone/>
            </a:pPr>
            <a:endParaRPr lang="en-US" sz="1000" dirty="0"/>
          </a:p>
          <a:p>
            <a:pPr marL="112713" lvl="1" indent="1588">
              <a:buNone/>
            </a:pPr>
            <a:r>
              <a:rPr lang="en-US" dirty="0"/>
              <a:t>At a time when workers had little rights – long hours, low pay, no safety – the IAFF became the fire fighter’s voice and remains so today, taking on issues facing all of our members.</a:t>
            </a:r>
          </a:p>
          <a:p>
            <a:endParaRPr lang="en-US" sz="2800" dirty="0"/>
          </a:p>
        </p:txBody>
      </p:sp>
      <p:sp>
        <p:nvSpPr>
          <p:cNvPr id="10" name="Title 9"/>
          <p:cNvSpPr>
            <a:spLocks noGrp="1"/>
          </p:cNvSpPr>
          <p:nvPr>
            <p:ph type="title"/>
          </p:nvPr>
        </p:nvSpPr>
        <p:spPr/>
        <p:txBody>
          <a:bodyPr/>
          <a:lstStyle/>
          <a:p>
            <a:r>
              <a:rPr lang="en-US" dirty="0"/>
              <a:t>Our History</a:t>
            </a:r>
          </a:p>
        </p:txBody>
      </p:sp>
    </p:spTree>
    <p:extLst>
      <p:ext uri="{BB962C8B-B14F-4D97-AF65-F5344CB8AC3E}">
        <p14:creationId xmlns:p14="http://schemas.microsoft.com/office/powerpoint/2010/main" val="66478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78827" y="1097280"/>
            <a:ext cx="11103573" cy="5037302"/>
          </a:xfrm>
        </p:spPr>
        <p:txBody>
          <a:bodyPr/>
          <a:lstStyle/>
          <a:p>
            <a:pPr>
              <a:defRPr/>
            </a:pPr>
            <a:r>
              <a:rPr lang="en-US" b="1" dirty="0"/>
              <a:t>The goals of the IAFF are to:</a:t>
            </a:r>
          </a:p>
          <a:p>
            <a:pPr>
              <a:spcBef>
                <a:spcPts val="0"/>
              </a:spcBef>
              <a:defRPr/>
            </a:pPr>
            <a:r>
              <a:rPr lang="en-US" dirty="0"/>
              <a:t>Organize the profession, promote a safer</a:t>
            </a:r>
          </a:p>
          <a:p>
            <a:pPr>
              <a:spcBef>
                <a:spcPts val="0"/>
              </a:spcBef>
              <a:defRPr/>
            </a:pPr>
            <a:r>
              <a:rPr lang="en-US" dirty="0"/>
              <a:t>working environment, create reasonable working conditions and secure just compensation.</a:t>
            </a:r>
          </a:p>
          <a:p>
            <a:pPr>
              <a:defRPr/>
            </a:pPr>
            <a:endParaRPr lang="en-US" sz="1000" dirty="0"/>
          </a:p>
          <a:p>
            <a:pPr>
              <a:defRPr/>
            </a:pPr>
            <a:r>
              <a:rPr lang="en-US" b="1" dirty="0"/>
              <a:t>The IAFF was formed to:</a:t>
            </a:r>
          </a:p>
          <a:p>
            <a:pPr>
              <a:spcBef>
                <a:spcPts val="0"/>
              </a:spcBef>
              <a:defRPr/>
            </a:pPr>
            <a:r>
              <a:rPr lang="en-US" dirty="0"/>
              <a:t>Address the working conditions of fire fighters in the early 20</a:t>
            </a:r>
            <a:r>
              <a:rPr lang="en-US" baseline="30000" dirty="0"/>
              <a:t>th</a:t>
            </a:r>
            <a:r>
              <a:rPr lang="en-US" dirty="0"/>
              <a:t> century – today the IAFF addresses major issues including wages, benefits, worker rights, working conditions, safety and health, training and political action.</a:t>
            </a:r>
          </a:p>
          <a:p>
            <a:pPr marL="0" indent="0">
              <a:buNone/>
            </a:pPr>
            <a:endParaRPr lang="en-US" dirty="0"/>
          </a:p>
        </p:txBody>
      </p:sp>
      <p:sp>
        <p:nvSpPr>
          <p:cNvPr id="9" name="Title 8"/>
          <p:cNvSpPr>
            <a:spLocks noGrp="1"/>
          </p:cNvSpPr>
          <p:nvPr>
            <p:ph type="title"/>
          </p:nvPr>
        </p:nvSpPr>
        <p:spPr/>
        <p:txBody>
          <a:bodyPr/>
          <a:lstStyle/>
          <a:p>
            <a:r>
              <a:rPr lang="en-US" dirty="0"/>
              <a:t>Our Mission</a:t>
            </a:r>
          </a:p>
        </p:txBody>
      </p:sp>
    </p:spTree>
    <p:extLst>
      <p:ext uri="{BB962C8B-B14F-4D97-AF65-F5344CB8AC3E}">
        <p14:creationId xmlns:p14="http://schemas.microsoft.com/office/powerpoint/2010/main" val="3800070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81259" y="1097280"/>
            <a:ext cx="10903022" cy="5044440"/>
          </a:xfrm>
        </p:spPr>
        <p:txBody>
          <a:bodyPr/>
          <a:lstStyle/>
          <a:p>
            <a:pPr marL="914400" indent="-914400">
              <a:spcBef>
                <a:spcPct val="20000"/>
              </a:spcBef>
            </a:pPr>
            <a:r>
              <a:rPr lang="en-US" altLang="en-US" sz="2800" b="1" dirty="0"/>
              <a:t>1970 </a:t>
            </a:r>
            <a:r>
              <a:rPr lang="en-US" altLang="en-US" sz="2800" b="1" u="sng" dirty="0"/>
              <a:t>National Commission on Fire Prevention and Control</a:t>
            </a:r>
            <a:r>
              <a:rPr lang="en-US" altLang="en-US" sz="2800" b="1" dirty="0"/>
              <a:t> </a:t>
            </a:r>
          </a:p>
          <a:p>
            <a:pPr marL="914400" indent="-914400">
              <a:spcBef>
                <a:spcPct val="20000"/>
              </a:spcBef>
            </a:pPr>
            <a:r>
              <a:rPr lang="en-US" altLang="en-US" sz="2800" b="1" dirty="0"/>
              <a:t>1971 </a:t>
            </a:r>
            <a:r>
              <a:rPr lang="en-US" altLang="en-US" sz="2800" b="1" u="sng" dirty="0"/>
              <a:t>Project FIRES:</a:t>
            </a:r>
            <a:r>
              <a:rPr lang="en-US" altLang="en-US" sz="2800" b="1" dirty="0"/>
              <a:t>  </a:t>
            </a:r>
            <a:r>
              <a:rPr lang="en-US" altLang="en-US" sz="2800" dirty="0"/>
              <a:t>NASA and IAFF begin technology exchange program to build better protective gear</a:t>
            </a:r>
            <a:endParaRPr lang="en-US" altLang="en-US" sz="2800" u="sng" dirty="0"/>
          </a:p>
          <a:p>
            <a:pPr marL="914400" indent="-914400">
              <a:spcBef>
                <a:spcPct val="20000"/>
              </a:spcBef>
            </a:pPr>
            <a:r>
              <a:rPr lang="en-US" altLang="en-US" sz="2800" b="1" dirty="0"/>
              <a:t>1980 </a:t>
            </a:r>
            <a:r>
              <a:rPr lang="en-US" altLang="en-US" sz="2800" b="1" u="sng" dirty="0"/>
              <a:t>OSHA 29 CFR 1910.156 Fire Brigades</a:t>
            </a:r>
            <a:r>
              <a:rPr lang="en-US" altLang="en-US" sz="2800" b="1" dirty="0"/>
              <a:t>: </a:t>
            </a:r>
            <a:r>
              <a:rPr lang="en-US" altLang="en-US" sz="2800" dirty="0"/>
              <a:t>First industry   standards issued requirement for organization, training, and PPE. </a:t>
            </a:r>
          </a:p>
          <a:p>
            <a:pPr marL="914400" indent="-914400">
              <a:spcBef>
                <a:spcPct val="20000"/>
              </a:spcBef>
            </a:pPr>
            <a:r>
              <a:rPr lang="en-US" altLang="en-US" sz="2800" b="1" dirty="0"/>
              <a:t>1986 </a:t>
            </a:r>
            <a:r>
              <a:rPr lang="en-US" altLang="en-US" sz="2800" b="1" u="sng" dirty="0"/>
              <a:t>NFPA 1500</a:t>
            </a:r>
            <a:r>
              <a:rPr lang="en-US" altLang="en-US" sz="2800" b="1" dirty="0"/>
              <a:t> </a:t>
            </a:r>
            <a:r>
              <a:rPr lang="en-US" altLang="en-US" sz="2800" dirty="0"/>
              <a:t>enacted: Occupational Health and Safety Standards</a:t>
            </a:r>
          </a:p>
          <a:p>
            <a:pPr marL="914400" indent="-914400">
              <a:spcBef>
                <a:spcPct val="20000"/>
              </a:spcBef>
            </a:pPr>
            <a:r>
              <a:rPr lang="en-US" altLang="en-US" sz="2800" b="1" dirty="0"/>
              <a:t>1995 </a:t>
            </a:r>
            <a:r>
              <a:rPr lang="en-US" altLang="en-US" sz="2800" b="1" u="sng" dirty="0"/>
              <a:t>IAFF/IAFC Wellness Fitness Initiative</a:t>
            </a:r>
          </a:p>
          <a:p>
            <a:pPr marL="914400" indent="-914400">
              <a:spcBef>
                <a:spcPct val="20000"/>
              </a:spcBef>
            </a:pPr>
            <a:r>
              <a:rPr lang="en-US" altLang="en-US" sz="2800" b="1" dirty="0"/>
              <a:t>2002 </a:t>
            </a:r>
            <a:r>
              <a:rPr lang="en-US" altLang="en-US" sz="2800" b="1" u="sng" dirty="0"/>
              <a:t>Project HEROES</a:t>
            </a:r>
            <a:r>
              <a:rPr lang="en-US" altLang="en-US" sz="2800" b="1" dirty="0"/>
              <a:t>: </a:t>
            </a:r>
            <a:r>
              <a:rPr lang="en-US" altLang="en-US" sz="2800" dirty="0"/>
              <a:t>more effective bunker protection </a:t>
            </a:r>
            <a:r>
              <a:rPr lang="en-US" altLang="en-US" sz="2800" u="sng" dirty="0"/>
              <a:t> </a:t>
            </a:r>
            <a:endParaRPr lang="en-US" altLang="en-US" sz="2800" dirty="0"/>
          </a:p>
          <a:p>
            <a:endParaRPr lang="en-US" sz="2800" dirty="0"/>
          </a:p>
        </p:txBody>
      </p:sp>
      <p:sp>
        <p:nvSpPr>
          <p:cNvPr id="6" name="Title 5"/>
          <p:cNvSpPr>
            <a:spLocks noGrp="1"/>
          </p:cNvSpPr>
          <p:nvPr>
            <p:ph type="title"/>
          </p:nvPr>
        </p:nvSpPr>
        <p:spPr/>
        <p:txBody>
          <a:bodyPr/>
          <a:lstStyle/>
          <a:p>
            <a:r>
              <a:rPr lang="en-US" dirty="0"/>
              <a:t>IAFF On the Frontline</a:t>
            </a:r>
          </a:p>
        </p:txBody>
      </p:sp>
    </p:spTree>
    <p:extLst>
      <p:ext uri="{BB962C8B-B14F-4D97-AF65-F5344CB8AC3E}">
        <p14:creationId xmlns:p14="http://schemas.microsoft.com/office/powerpoint/2010/main" val="3816380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58185" y="1097279"/>
            <a:ext cx="10886738" cy="5212079"/>
          </a:xfrm>
        </p:spPr>
        <p:txBody>
          <a:bodyPr/>
          <a:lstStyle/>
          <a:p>
            <a:pPr marL="1033463" lvl="1" indent="-919163">
              <a:lnSpc>
                <a:spcPct val="90000"/>
              </a:lnSpc>
              <a:buNone/>
            </a:pPr>
            <a:r>
              <a:rPr lang="en-US" sz="2600" b="1" dirty="0"/>
              <a:t>2006  </a:t>
            </a:r>
            <a:r>
              <a:rPr lang="en-US" sz="2600" b="1" u="sng" dirty="0"/>
              <a:t>Peer Fitness Trainer Certification</a:t>
            </a:r>
            <a:r>
              <a:rPr lang="en-US" sz="2600" dirty="0"/>
              <a:t>: Improve fire fighter wellness and fitness.</a:t>
            </a:r>
          </a:p>
          <a:p>
            <a:pPr marL="114300" lvl="1" indent="0">
              <a:lnSpc>
                <a:spcPct val="90000"/>
              </a:lnSpc>
              <a:buNone/>
            </a:pPr>
            <a:endParaRPr lang="en-US" sz="800" dirty="0"/>
          </a:p>
          <a:p>
            <a:pPr marL="1033463" lvl="1" indent="-919163">
              <a:lnSpc>
                <a:spcPct val="90000"/>
              </a:lnSpc>
              <a:buNone/>
            </a:pPr>
            <a:r>
              <a:rPr lang="en-US" sz="2600" b="1" dirty="0"/>
              <a:t>2007  </a:t>
            </a:r>
            <a:r>
              <a:rPr lang="en-US" sz="2600" b="1" u="sng" dirty="0"/>
              <a:t>WFI</a:t>
            </a:r>
            <a:r>
              <a:rPr lang="en-US" sz="2600" dirty="0"/>
              <a:t>: Medically validated in conjunction with  NFPA 1582 and the two mirror each other.</a:t>
            </a:r>
          </a:p>
          <a:p>
            <a:pPr marL="114300" lvl="1" indent="0">
              <a:lnSpc>
                <a:spcPct val="90000"/>
              </a:lnSpc>
              <a:buNone/>
            </a:pPr>
            <a:endParaRPr lang="en-US" sz="800" dirty="0"/>
          </a:p>
          <a:p>
            <a:pPr marL="1033463" lvl="1" indent="-919163">
              <a:lnSpc>
                <a:spcPct val="90000"/>
              </a:lnSpc>
              <a:buNone/>
            </a:pPr>
            <a:r>
              <a:rPr lang="en-US" sz="2600" b="1" dirty="0"/>
              <a:t>2008-12  </a:t>
            </a:r>
            <a:r>
              <a:rPr lang="en-US" sz="2600" dirty="0"/>
              <a:t>Continued growth in contributions.</a:t>
            </a:r>
          </a:p>
          <a:p>
            <a:pPr marL="114300" lvl="1" indent="0">
              <a:lnSpc>
                <a:spcPct val="90000"/>
              </a:lnSpc>
              <a:buNone/>
            </a:pPr>
            <a:endParaRPr lang="en-US" sz="800" b="1" dirty="0"/>
          </a:p>
          <a:p>
            <a:pPr marL="1033463" lvl="1" indent="-919163">
              <a:lnSpc>
                <a:spcPct val="90000"/>
              </a:lnSpc>
              <a:buNone/>
            </a:pPr>
            <a:r>
              <a:rPr lang="en-US" sz="2600" b="1" dirty="0"/>
              <a:t>2010  </a:t>
            </a:r>
            <a:r>
              <a:rPr lang="en-US" sz="2600" b="1" u="sng" dirty="0"/>
              <a:t>Fire Ground Survival Program</a:t>
            </a:r>
            <a:r>
              <a:rPr lang="en-US" sz="2600" dirty="0"/>
              <a:t>: Comprehensive survival skills and MAYDAY prevention program.</a:t>
            </a:r>
          </a:p>
          <a:p>
            <a:pPr marL="114300" lvl="1" indent="0">
              <a:lnSpc>
                <a:spcPct val="90000"/>
              </a:lnSpc>
              <a:buNone/>
            </a:pPr>
            <a:endParaRPr lang="en-US" sz="800" dirty="0"/>
          </a:p>
          <a:p>
            <a:pPr marL="1033463" lvl="1" indent="-919163">
              <a:lnSpc>
                <a:spcPct val="90000"/>
              </a:lnSpc>
              <a:buNone/>
            </a:pPr>
            <a:r>
              <a:rPr lang="en-US" sz="2600" b="1" dirty="0"/>
              <a:t>2011  </a:t>
            </a:r>
            <a:r>
              <a:rPr lang="en-US" sz="2600" b="1" u="sng" dirty="0"/>
              <a:t>SCBA New Technology</a:t>
            </a:r>
            <a:r>
              <a:rPr lang="en-US" sz="2600" dirty="0"/>
              <a:t>		</a:t>
            </a:r>
            <a:r>
              <a:rPr lang="en-US" sz="2600" b="1" u="sng" dirty="0"/>
              <a:t>SAFER</a:t>
            </a:r>
            <a:r>
              <a:rPr lang="en-US" sz="2600" dirty="0"/>
              <a:t>: $810 million in funding. </a:t>
            </a:r>
          </a:p>
          <a:p>
            <a:pPr marL="114300" lvl="1" indent="0">
              <a:lnSpc>
                <a:spcPct val="90000"/>
              </a:lnSpc>
              <a:buNone/>
            </a:pPr>
            <a:endParaRPr lang="en-US" sz="800" dirty="0"/>
          </a:p>
          <a:p>
            <a:pPr marL="1033463" lvl="1" indent="-919163">
              <a:lnSpc>
                <a:spcPct val="90000"/>
              </a:lnSpc>
              <a:buNone/>
            </a:pPr>
            <a:r>
              <a:rPr lang="en-US" sz="2600" b="1" dirty="0"/>
              <a:t>2013  </a:t>
            </a:r>
            <a:r>
              <a:rPr lang="en-US" sz="2600" b="1" u="sng" dirty="0"/>
              <a:t>NIST High Rise study</a:t>
            </a:r>
            <a:r>
              <a:rPr lang="en-US" sz="2600" dirty="0"/>
              <a:t>: More than 6,000 fire fighters participate in order to better understand safer staffing needs for buildings over 7 stories.</a:t>
            </a:r>
          </a:p>
          <a:p>
            <a:endParaRPr lang="en-US" dirty="0"/>
          </a:p>
        </p:txBody>
      </p:sp>
      <p:sp>
        <p:nvSpPr>
          <p:cNvPr id="8" name="Title 7"/>
          <p:cNvSpPr>
            <a:spLocks noGrp="1"/>
          </p:cNvSpPr>
          <p:nvPr>
            <p:ph type="title"/>
          </p:nvPr>
        </p:nvSpPr>
        <p:spPr/>
        <p:txBody>
          <a:bodyPr/>
          <a:lstStyle/>
          <a:p>
            <a:r>
              <a:rPr lang="en-US" dirty="0"/>
              <a:t>IAFF On the Frontline</a:t>
            </a:r>
          </a:p>
        </p:txBody>
      </p:sp>
    </p:spTree>
    <p:extLst>
      <p:ext uri="{BB962C8B-B14F-4D97-AF65-F5344CB8AC3E}">
        <p14:creationId xmlns:p14="http://schemas.microsoft.com/office/powerpoint/2010/main" val="1273607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1536" y="1391182"/>
            <a:ext cx="8676409" cy="1061829"/>
          </a:xfrm>
          <a:prstGeom prst="rect">
            <a:avLst/>
          </a:prstGeom>
        </p:spPr>
        <p:txBody>
          <a:bodyPr wrap="square">
            <a:spAutoFit/>
          </a:bodyPr>
          <a:lstStyle/>
          <a:p>
            <a:pPr marL="1202381" indent="-1202381">
              <a:spcBef>
                <a:spcPts val="1800"/>
              </a:spcBef>
              <a:defRPr/>
            </a:pPr>
            <a:r>
              <a:rPr lang="en-US" sz="2400" b="1" dirty="0">
                <a:latin typeface="Arial" panose="020B0604020202020204" pitchFamily="34" charset="0"/>
                <a:cs typeface="Arial" panose="020B0604020202020204" pitchFamily="34" charset="0"/>
              </a:rPr>
              <a:t> </a:t>
            </a:r>
            <a:endParaRPr lang="en-US" u="sng" dirty="0">
              <a:cs typeface="Arial" charset="0"/>
            </a:endParaRPr>
          </a:p>
          <a:p>
            <a:pPr marL="1202381" indent="-1202381">
              <a:spcBef>
                <a:spcPts val="1800"/>
              </a:spcBef>
              <a:defRPr/>
            </a:pPr>
            <a:endParaRPr lang="en-US" sz="2400" b="1" dirty="0">
              <a:latin typeface="Arial" panose="020B0604020202020204" pitchFamily="34" charset="0"/>
              <a:cs typeface="Arial" panose="020B0604020202020204" pitchFamily="34" charset="0"/>
            </a:endParaRPr>
          </a:p>
        </p:txBody>
      </p:sp>
      <p:sp>
        <p:nvSpPr>
          <p:cNvPr id="10" name="Content Placeholder 9"/>
          <p:cNvSpPr>
            <a:spLocks noGrp="1"/>
          </p:cNvSpPr>
          <p:nvPr>
            <p:ph idx="1"/>
          </p:nvPr>
        </p:nvSpPr>
        <p:spPr>
          <a:xfrm>
            <a:off x="481259" y="1097279"/>
            <a:ext cx="10975635" cy="5077609"/>
          </a:xfrm>
        </p:spPr>
        <p:txBody>
          <a:bodyPr/>
          <a:lstStyle/>
          <a:p>
            <a:pPr marL="1085850" lvl="1" indent="-971550">
              <a:lnSpc>
                <a:spcPct val="90000"/>
              </a:lnSpc>
              <a:buNone/>
            </a:pPr>
            <a:r>
              <a:rPr lang="en-US" b="1" dirty="0"/>
              <a:t>2014  </a:t>
            </a:r>
            <a:r>
              <a:rPr lang="en-US" b="1" u="sng" dirty="0"/>
              <a:t>The IAFF and MDA</a:t>
            </a:r>
            <a:r>
              <a:rPr lang="en-US" dirty="0"/>
              <a:t>:</a:t>
            </a:r>
            <a:r>
              <a:rPr lang="en-US" b="1" dirty="0"/>
              <a:t> </a:t>
            </a:r>
            <a:r>
              <a:rPr lang="en-US" dirty="0"/>
              <a:t>Celebrate a 60 year partnership raising money and awareness for the Muscular Dystrophy Association.</a:t>
            </a:r>
          </a:p>
          <a:p>
            <a:pPr marL="114300" lvl="1" indent="0">
              <a:lnSpc>
                <a:spcPct val="90000"/>
              </a:lnSpc>
              <a:buNone/>
            </a:pPr>
            <a:endParaRPr lang="en-US" sz="1200" dirty="0"/>
          </a:p>
          <a:p>
            <a:pPr marL="1139825" lvl="1" indent="-1025525">
              <a:lnSpc>
                <a:spcPct val="90000"/>
              </a:lnSpc>
              <a:buNone/>
            </a:pPr>
            <a:r>
              <a:rPr lang="en-US" b="1" dirty="0"/>
              <a:t>2015  </a:t>
            </a:r>
            <a:r>
              <a:rPr lang="en-US" b="1" u="sng" dirty="0"/>
              <a:t>Fallen Fire Fighter Memorial</a:t>
            </a:r>
            <a:r>
              <a:rPr lang="en-US" dirty="0"/>
              <a:t>: The reconstructed memorial includes 121 granite slabs that display more than 7,300 names dating back to 1918.</a:t>
            </a:r>
          </a:p>
          <a:p>
            <a:pPr marL="114300" lvl="1" indent="0">
              <a:lnSpc>
                <a:spcPct val="90000"/>
              </a:lnSpc>
              <a:buNone/>
            </a:pPr>
            <a:endParaRPr lang="en-US" sz="1200" dirty="0"/>
          </a:p>
          <a:p>
            <a:pPr marL="1139825" lvl="1" indent="-1025525">
              <a:lnSpc>
                <a:spcPct val="90000"/>
              </a:lnSpc>
              <a:buNone/>
            </a:pPr>
            <a:r>
              <a:rPr lang="en-US" b="1" dirty="0"/>
              <a:t>2017  </a:t>
            </a:r>
            <a:r>
              <a:rPr lang="en-US" b="1" u="sng" dirty="0"/>
              <a:t>IAFF Center of Excellence for Behavioral Health Treatment and Recovery</a:t>
            </a:r>
            <a:r>
              <a:rPr lang="en-US" dirty="0"/>
              <a:t>:  The first of the IAFF’s treatment centers opens.</a:t>
            </a:r>
          </a:p>
          <a:p>
            <a:pPr marL="114300" lvl="1" indent="0">
              <a:lnSpc>
                <a:spcPct val="90000"/>
              </a:lnSpc>
              <a:buNone/>
            </a:pPr>
            <a:endParaRPr lang="en-US" sz="1200" dirty="0"/>
          </a:p>
          <a:p>
            <a:pPr marL="1139825" lvl="1" indent="-1025525">
              <a:lnSpc>
                <a:spcPct val="90000"/>
              </a:lnSpc>
              <a:buNone/>
            </a:pPr>
            <a:r>
              <a:rPr lang="en-US" b="1" dirty="0"/>
              <a:t>2018  </a:t>
            </a:r>
            <a:r>
              <a:rPr lang="en-US" b="1" u="sng" dirty="0"/>
              <a:t>IAFF’s 100th Anniversary!</a:t>
            </a:r>
          </a:p>
          <a:p>
            <a:endParaRPr lang="en-US" dirty="0"/>
          </a:p>
        </p:txBody>
      </p:sp>
      <p:sp>
        <p:nvSpPr>
          <p:cNvPr id="9" name="Title 8"/>
          <p:cNvSpPr>
            <a:spLocks noGrp="1"/>
          </p:cNvSpPr>
          <p:nvPr>
            <p:ph type="title"/>
          </p:nvPr>
        </p:nvSpPr>
        <p:spPr/>
        <p:txBody>
          <a:bodyPr/>
          <a:lstStyle/>
          <a:p>
            <a:r>
              <a:rPr lang="en-US" dirty="0"/>
              <a:t>IAFF On the Frontline</a:t>
            </a:r>
          </a:p>
        </p:txBody>
      </p:sp>
    </p:spTree>
    <p:extLst>
      <p:ext uri="{BB962C8B-B14F-4D97-AF65-F5344CB8AC3E}">
        <p14:creationId xmlns:p14="http://schemas.microsoft.com/office/powerpoint/2010/main" val="2846595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t="10099" b="10099"/>
          <a:stretch>
            <a:fillRect/>
          </a:stretch>
        </p:blipFill>
        <p:spPr>
          <a:xfrm>
            <a:off x="7513320" y="1447709"/>
            <a:ext cx="3672839" cy="4400922"/>
          </a:xfrm>
        </p:spPr>
      </p:pic>
      <p:sp>
        <p:nvSpPr>
          <p:cNvPr id="3" name="Text Placeholder 2"/>
          <p:cNvSpPr>
            <a:spLocks noGrp="1"/>
          </p:cNvSpPr>
          <p:nvPr>
            <p:ph type="body" sz="half" idx="2"/>
          </p:nvPr>
        </p:nvSpPr>
        <p:spPr>
          <a:xfrm>
            <a:off x="1005840" y="1752600"/>
            <a:ext cx="5166360" cy="4096031"/>
          </a:xfrm>
        </p:spPr>
        <p:txBody>
          <a:bodyPr/>
          <a:lstStyle/>
          <a:p>
            <a:pPr marL="0" indent="0" algn="ctr">
              <a:buNone/>
            </a:pPr>
            <a:r>
              <a:rPr lang="en-US" altLang="en-US" b="1" dirty="0"/>
              <a:t>Nothing matters more to our members and their families than the health and safety of fire fighters and paramedics.</a:t>
            </a:r>
          </a:p>
          <a:p>
            <a:pPr marL="0" indent="0" algn="ctr">
              <a:buNone/>
            </a:pPr>
            <a:endParaRPr lang="en-US" dirty="0"/>
          </a:p>
        </p:txBody>
      </p:sp>
      <p:sp>
        <p:nvSpPr>
          <p:cNvPr id="6" name="Title 5"/>
          <p:cNvSpPr>
            <a:spLocks noGrp="1"/>
          </p:cNvSpPr>
          <p:nvPr>
            <p:ph type="title"/>
          </p:nvPr>
        </p:nvSpPr>
        <p:spPr/>
        <p:txBody>
          <a:bodyPr/>
          <a:lstStyle/>
          <a:p>
            <a:r>
              <a:rPr lang="en-US" dirty="0"/>
              <a:t>Safety</a:t>
            </a:r>
          </a:p>
        </p:txBody>
      </p:sp>
    </p:spTree>
    <p:extLst>
      <p:ext uri="{BB962C8B-B14F-4D97-AF65-F5344CB8AC3E}">
        <p14:creationId xmlns:p14="http://schemas.microsoft.com/office/powerpoint/2010/main" val="860796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
          </p:nvPr>
        </p:nvPicPr>
        <p:blipFill>
          <a:blip r:embed="rId3">
            <a:extLst>
              <a:ext uri="{28A0092B-C50C-407E-A947-70E740481C1C}">
                <a14:useLocalDpi xmlns:a14="http://schemas.microsoft.com/office/drawing/2010/main" val="0"/>
              </a:ext>
            </a:extLst>
          </a:blip>
          <a:srcRect t="5906" b="5906"/>
          <a:stretch>
            <a:fillRect/>
          </a:stretch>
        </p:blipFill>
        <p:spPr>
          <a:xfrm>
            <a:off x="7730691" y="1249680"/>
            <a:ext cx="3668830" cy="4396118"/>
          </a:xfrm>
        </p:spPr>
      </p:pic>
      <p:sp>
        <p:nvSpPr>
          <p:cNvPr id="7" name="Content Placeholder 6"/>
          <p:cNvSpPr>
            <a:spLocks noGrp="1"/>
          </p:cNvSpPr>
          <p:nvPr>
            <p:ph type="body" sz="half" idx="2"/>
          </p:nvPr>
        </p:nvSpPr>
        <p:spPr/>
        <p:txBody>
          <a:bodyPr/>
          <a:lstStyle/>
          <a:p>
            <a:pPr marL="342900" indent="-342900">
              <a:buFont typeface="Arial" panose="020B0604020202020204" pitchFamily="34" charset="0"/>
              <a:buChar char="•"/>
            </a:pPr>
            <a:r>
              <a:rPr lang="en-US" altLang="en-US" dirty="0"/>
              <a:t>Hazardous Materials and Weapons of Mass Destruction Training</a:t>
            </a:r>
          </a:p>
          <a:p>
            <a:pPr marL="342900" indent="-342900">
              <a:buFont typeface="Arial" panose="020B0604020202020204" pitchFamily="34" charset="0"/>
              <a:buChar char="•"/>
            </a:pPr>
            <a:r>
              <a:rPr lang="en-US" altLang="en-US" dirty="0"/>
              <a:t>Wellness-Fitness Initiative</a:t>
            </a:r>
          </a:p>
          <a:p>
            <a:pPr marL="342900" indent="-342900">
              <a:buFont typeface="Arial" panose="020B0604020202020204" pitchFamily="34" charset="0"/>
              <a:buChar char="•"/>
            </a:pPr>
            <a:r>
              <a:rPr lang="en-US" altLang="en-US" dirty="0"/>
              <a:t>Safety Alerts</a:t>
            </a:r>
          </a:p>
          <a:p>
            <a:pPr marL="342900" indent="-342900">
              <a:buFont typeface="Arial" panose="020B0604020202020204" pitchFamily="34" charset="0"/>
              <a:buChar char="•"/>
            </a:pPr>
            <a:r>
              <a:rPr lang="en-US" altLang="en-US" dirty="0"/>
              <a:t>Health and Safety Fact Sheets</a:t>
            </a:r>
          </a:p>
          <a:p>
            <a:pPr marL="342900" indent="-342900">
              <a:buFont typeface="Arial" panose="020B0604020202020204" pitchFamily="34" charset="0"/>
              <a:buChar char="•"/>
            </a:pPr>
            <a:r>
              <a:rPr lang="en-US" altLang="en-US" dirty="0"/>
              <a:t>Health and Safety Online Job Aids</a:t>
            </a:r>
          </a:p>
          <a:p>
            <a:endParaRPr lang="en-US" dirty="0"/>
          </a:p>
        </p:txBody>
      </p:sp>
      <p:sp>
        <p:nvSpPr>
          <p:cNvPr id="6" name="Title 5"/>
          <p:cNvSpPr>
            <a:spLocks noGrp="1"/>
          </p:cNvSpPr>
          <p:nvPr>
            <p:ph type="title"/>
          </p:nvPr>
        </p:nvSpPr>
        <p:spPr/>
        <p:txBody>
          <a:bodyPr/>
          <a:lstStyle/>
          <a:p>
            <a:r>
              <a:rPr lang="en-US" dirty="0"/>
              <a:t>Stay Prepared</a:t>
            </a:r>
          </a:p>
        </p:txBody>
      </p:sp>
    </p:spTree>
    <p:extLst>
      <p:ext uri="{BB962C8B-B14F-4D97-AF65-F5344CB8AC3E}">
        <p14:creationId xmlns:p14="http://schemas.microsoft.com/office/powerpoint/2010/main" val="1395527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idx="1"/>
          </p:nvPr>
        </p:nvPicPr>
        <p:blipFill>
          <a:blip r:embed="rId3">
            <a:extLst>
              <a:ext uri="{28A0092B-C50C-407E-A947-70E740481C1C}">
                <a14:useLocalDpi xmlns:a14="http://schemas.microsoft.com/office/drawing/2010/main" val="0"/>
              </a:ext>
            </a:extLst>
          </a:blip>
          <a:srcRect t="9435" b="9435"/>
          <a:stretch>
            <a:fillRect/>
          </a:stretch>
        </p:blipFill>
        <p:spPr/>
      </p:pic>
      <p:sp>
        <p:nvSpPr>
          <p:cNvPr id="5" name="Text Placeholder 4"/>
          <p:cNvSpPr>
            <a:spLocks noGrp="1"/>
          </p:cNvSpPr>
          <p:nvPr>
            <p:ph type="body" sz="half" idx="2"/>
          </p:nvPr>
        </p:nvSpPr>
        <p:spPr/>
        <p:txBody>
          <a:bodyPr/>
          <a:lstStyle/>
          <a:p>
            <a:r>
              <a:rPr lang="en-US" altLang="en-US" b="1" dirty="0"/>
              <a:t>Resources</a:t>
            </a:r>
          </a:p>
          <a:p>
            <a:pPr marL="342900" indent="-342900">
              <a:buFont typeface="Arial" panose="020B0604020202020204" pitchFamily="34" charset="0"/>
              <a:buChar char="•"/>
            </a:pPr>
            <a:r>
              <a:rPr lang="en-US" altLang="en-US" dirty="0"/>
              <a:t>Incident Response Team</a:t>
            </a:r>
          </a:p>
          <a:p>
            <a:pPr marL="342900" indent="-342900">
              <a:buFont typeface="Arial" panose="020B0604020202020204" pitchFamily="34" charset="0"/>
              <a:buChar char="•"/>
            </a:pPr>
            <a:r>
              <a:rPr lang="en-US" altLang="en-US" dirty="0"/>
              <a:t>Behavioral Health Support</a:t>
            </a:r>
          </a:p>
          <a:p>
            <a:pPr lvl="1">
              <a:buNone/>
            </a:pPr>
            <a:endParaRPr lang="en-US" altLang="en-US" sz="3200" dirty="0"/>
          </a:p>
          <a:p>
            <a:r>
              <a:rPr lang="en-US" altLang="en-US" b="1" dirty="0"/>
              <a:t>Funding</a:t>
            </a:r>
          </a:p>
          <a:p>
            <a:pPr marL="342900" indent="-342900">
              <a:buFont typeface="Arial" panose="020B0604020202020204" pitchFamily="34" charset="0"/>
              <a:buChar char="•"/>
            </a:pPr>
            <a:r>
              <a:rPr lang="en-US" altLang="en-US" dirty="0"/>
              <a:t>Disaster Relief Fund</a:t>
            </a:r>
          </a:p>
          <a:p>
            <a:pPr marL="342900" indent="-342900">
              <a:buFont typeface="Arial" panose="020B0604020202020204" pitchFamily="34" charset="0"/>
              <a:buChar char="•"/>
            </a:pPr>
            <a:r>
              <a:rPr lang="en-US" altLang="en-US" dirty="0"/>
              <a:t>Hurricane Relief Fund</a:t>
            </a:r>
          </a:p>
          <a:p>
            <a:endParaRPr lang="en-US" dirty="0"/>
          </a:p>
        </p:txBody>
      </p:sp>
      <p:pic>
        <p:nvPicPr>
          <p:cNvPr id="14" name="Picture Placeholder 13"/>
          <p:cNvPicPr>
            <a:picLocks noGrp="1" noChangeAspect="1"/>
          </p:cNvPicPr>
          <p:nvPr>
            <p:ph type="pic" idx="13"/>
          </p:nvPr>
        </p:nvPicPr>
        <p:blipFill>
          <a:blip r:embed="rId4">
            <a:extLst>
              <a:ext uri="{28A0092B-C50C-407E-A947-70E740481C1C}">
                <a14:useLocalDpi xmlns:a14="http://schemas.microsoft.com/office/drawing/2010/main" val="0"/>
              </a:ext>
            </a:extLst>
          </a:blip>
          <a:srcRect t="13091" b="13091"/>
          <a:stretch>
            <a:fillRect/>
          </a:stretch>
        </p:blipFill>
        <p:spPr/>
      </p:pic>
      <p:sp>
        <p:nvSpPr>
          <p:cNvPr id="3" name="Title 2"/>
          <p:cNvSpPr>
            <a:spLocks noGrp="1"/>
          </p:cNvSpPr>
          <p:nvPr>
            <p:ph type="title"/>
          </p:nvPr>
        </p:nvSpPr>
        <p:spPr/>
        <p:txBody>
          <a:bodyPr/>
          <a:lstStyle/>
          <a:p>
            <a:r>
              <a:rPr lang="en-US" dirty="0"/>
              <a:t>Disaster Response</a:t>
            </a:r>
          </a:p>
        </p:txBody>
      </p:sp>
    </p:spTree>
    <p:extLst>
      <p:ext uri="{BB962C8B-B14F-4D97-AF65-F5344CB8AC3E}">
        <p14:creationId xmlns:p14="http://schemas.microsoft.com/office/powerpoint/2010/main" val="1125592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9233" b="9233"/>
          <a:stretch>
            <a:fillRect/>
          </a:stretch>
        </p:blipFill>
        <p:spPr/>
      </p:pic>
      <p:sp>
        <p:nvSpPr>
          <p:cNvPr id="10" name="Content Placeholder 9"/>
          <p:cNvSpPr>
            <a:spLocks noGrp="1"/>
          </p:cNvSpPr>
          <p:nvPr>
            <p:ph type="body" sz="half" idx="2"/>
          </p:nvPr>
        </p:nvSpPr>
        <p:spPr/>
        <p:txBody>
          <a:bodyPr/>
          <a:lstStyle/>
          <a:p>
            <a:pPr marL="457200" indent="-457200">
              <a:spcBef>
                <a:spcPts val="2400"/>
              </a:spcBef>
              <a:buFont typeface="Arial" panose="020B0604020202020204" pitchFamily="34" charset="0"/>
              <a:buChar char="•"/>
            </a:pPr>
            <a:r>
              <a:rPr lang="en-US" altLang="en-US" b="1" dirty="0"/>
              <a:t>Line of Duty Death (LODD) Investigation</a:t>
            </a:r>
          </a:p>
          <a:p>
            <a:pPr marL="457200" indent="-457200">
              <a:spcBef>
                <a:spcPts val="2400"/>
              </a:spcBef>
              <a:buFont typeface="Arial" panose="020B0604020202020204" pitchFamily="34" charset="0"/>
              <a:buChar char="•"/>
            </a:pPr>
            <a:r>
              <a:rPr lang="en-US" altLang="en-US" b="1" dirty="0"/>
              <a:t>Fallen Fire Fighter Memorial</a:t>
            </a:r>
          </a:p>
          <a:p>
            <a:pPr marL="457200" indent="-457200">
              <a:spcBef>
                <a:spcPts val="2400"/>
              </a:spcBef>
              <a:buFont typeface="Arial" panose="020B0604020202020204" pitchFamily="34" charset="0"/>
              <a:buChar char="•"/>
            </a:pPr>
            <a:r>
              <a:rPr lang="en-US" altLang="en-US" b="1" dirty="0"/>
              <a:t>Public Safety Officer Benefits</a:t>
            </a:r>
          </a:p>
          <a:p>
            <a:pPr lvl="1" indent="0">
              <a:spcBef>
                <a:spcPts val="2400"/>
              </a:spcBef>
              <a:buNone/>
            </a:pPr>
            <a:r>
              <a:rPr lang="en-US" altLang="en-US" sz="2800" b="1" dirty="0"/>
              <a:t>$359,000 for families of those who die in the line of duty</a:t>
            </a:r>
            <a:endParaRPr lang="en-US" altLang="en-US" sz="1400" b="1" dirty="0"/>
          </a:p>
          <a:p>
            <a:pPr marL="457200" indent="-457200">
              <a:spcBef>
                <a:spcPts val="2400"/>
              </a:spcBef>
              <a:buFont typeface="Arial" panose="020B0604020202020204" pitchFamily="34" charset="0"/>
              <a:buChar char="•"/>
            </a:pPr>
            <a:r>
              <a:rPr lang="en-US" altLang="en-US" b="1" dirty="0" err="1"/>
              <a:t>McClennan</a:t>
            </a:r>
            <a:r>
              <a:rPr lang="en-US" altLang="en-US" b="1" dirty="0"/>
              <a:t> Scholarship</a:t>
            </a:r>
          </a:p>
          <a:p>
            <a:endParaRPr lang="en-US" b="1" dirty="0"/>
          </a:p>
        </p:txBody>
      </p:sp>
      <p:pic>
        <p:nvPicPr>
          <p:cNvPr id="7" name="Picture Placeholder 6"/>
          <p:cNvPicPr>
            <a:picLocks noGrp="1" noChangeAspect="1"/>
          </p:cNvPicPr>
          <p:nvPr>
            <p:ph type="pic" idx="13"/>
          </p:nvPr>
        </p:nvPicPr>
        <p:blipFill>
          <a:blip r:embed="rId4">
            <a:extLst>
              <a:ext uri="{28A0092B-C50C-407E-A947-70E740481C1C}">
                <a14:useLocalDpi xmlns:a14="http://schemas.microsoft.com/office/drawing/2010/main" val="0"/>
              </a:ext>
            </a:extLst>
          </a:blip>
          <a:srcRect t="9178" b="9178"/>
          <a:stretch>
            <a:fillRect/>
          </a:stretch>
        </p:blipFill>
        <p:spPr/>
      </p:pic>
      <p:sp>
        <p:nvSpPr>
          <p:cNvPr id="8" name="Title 7"/>
          <p:cNvSpPr>
            <a:spLocks noGrp="1"/>
          </p:cNvSpPr>
          <p:nvPr>
            <p:ph type="title"/>
          </p:nvPr>
        </p:nvSpPr>
        <p:spPr/>
        <p:txBody>
          <a:bodyPr/>
          <a:lstStyle/>
          <a:p>
            <a:r>
              <a:rPr lang="en-US" dirty="0"/>
              <a:t>Last Alarm</a:t>
            </a:r>
          </a:p>
        </p:txBody>
      </p:sp>
    </p:spTree>
    <p:extLst>
      <p:ext uri="{BB962C8B-B14F-4D97-AF65-F5344CB8AC3E}">
        <p14:creationId xmlns:p14="http://schemas.microsoft.com/office/powerpoint/2010/main" val="1652613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4632" y="960119"/>
            <a:ext cx="11261562" cy="5349239"/>
          </a:xfrm>
        </p:spPr>
        <p:txBody>
          <a:bodyPr/>
          <a:lstStyle/>
          <a:p>
            <a:pPr marL="0" indent="0">
              <a:spcBef>
                <a:spcPts val="600"/>
              </a:spcBef>
              <a:buNone/>
            </a:pPr>
            <a:r>
              <a:rPr lang="en-US" sz="2600" b="1" dirty="0"/>
              <a:t>The IAFF-FC provides financial services to members and contribute additional resources back to the IAFF</a:t>
            </a:r>
          </a:p>
          <a:p>
            <a:pPr marL="0" indent="0">
              <a:spcBef>
                <a:spcPts val="600"/>
              </a:spcBef>
              <a:buNone/>
            </a:pPr>
            <a:r>
              <a:rPr lang="en-US" sz="2600" b="1" dirty="0"/>
              <a:t>Programs</a:t>
            </a:r>
          </a:p>
          <a:p>
            <a:pPr lvl="1">
              <a:spcBef>
                <a:spcPts val="600"/>
              </a:spcBef>
              <a:buFont typeface="Arial" panose="020B0604020202020204" pitchFamily="34" charset="0"/>
              <a:buChar char="̶"/>
            </a:pPr>
            <a:r>
              <a:rPr lang="en-US" sz="2200" dirty="0"/>
              <a:t>Canadian Programs</a:t>
            </a:r>
          </a:p>
          <a:p>
            <a:pPr marL="1254125" lvl="2" indent="-339725">
              <a:spcBef>
                <a:spcPts val="600"/>
              </a:spcBef>
            </a:pPr>
            <a:r>
              <a:rPr lang="en-US" sz="1800" dirty="0"/>
              <a:t>Home and Auto</a:t>
            </a:r>
          </a:p>
          <a:p>
            <a:pPr marL="1254125" lvl="2" indent="-339725">
              <a:spcBef>
                <a:spcPts val="600"/>
              </a:spcBef>
            </a:pPr>
            <a:r>
              <a:rPr lang="en-US" sz="1800" dirty="0"/>
              <a:t>Workplace Assault &amp; Hazard Insurance and Pension Protection plan</a:t>
            </a:r>
          </a:p>
          <a:p>
            <a:pPr lvl="1" indent="-457200">
              <a:spcBef>
                <a:spcPts val="600"/>
              </a:spcBef>
              <a:buFont typeface="Arial" panose="020B0604020202020204" pitchFamily="34" charset="0"/>
              <a:buChar char="̶"/>
            </a:pPr>
            <a:r>
              <a:rPr lang="en-US" sz="2200" dirty="0"/>
              <a:t>Supplemental Lifetime Income Program </a:t>
            </a:r>
          </a:p>
          <a:p>
            <a:pPr lvl="1">
              <a:spcBef>
                <a:spcPts val="600"/>
              </a:spcBef>
              <a:buFont typeface="Arial" panose="020B0604020202020204" pitchFamily="34" charset="0"/>
              <a:buChar char="̶"/>
            </a:pPr>
            <a:r>
              <a:rPr lang="en-US" sz="2200" dirty="0"/>
              <a:t>Insurance </a:t>
            </a:r>
          </a:p>
          <a:p>
            <a:pPr lvl="2">
              <a:spcBef>
                <a:spcPts val="600"/>
              </a:spcBef>
            </a:pPr>
            <a:r>
              <a:rPr lang="en-US" sz="1800" dirty="0">
                <a:solidFill>
                  <a:prstClr val="black"/>
                </a:solidFill>
              </a:rPr>
              <a:t>Workplace Assault &amp; Hazard Insurance and Pension Protection plan</a:t>
            </a:r>
          </a:p>
          <a:p>
            <a:pPr lvl="2">
              <a:spcBef>
                <a:spcPts val="600"/>
              </a:spcBef>
            </a:pPr>
            <a:r>
              <a:rPr lang="en-US" sz="1800" dirty="0"/>
              <a:t>Group Life, Dental, Group Medicare Supplemental Plans</a:t>
            </a:r>
          </a:p>
          <a:p>
            <a:pPr lvl="1">
              <a:spcBef>
                <a:spcPts val="600"/>
              </a:spcBef>
              <a:buFont typeface="Arial" panose="020B0604020202020204" pitchFamily="34" charset="0"/>
              <a:buChar char="̶"/>
            </a:pPr>
            <a:r>
              <a:rPr lang="en-US" sz="2200" dirty="0"/>
              <a:t>Auto and Home Insurance</a:t>
            </a:r>
          </a:p>
          <a:p>
            <a:pPr lvl="1">
              <a:spcBef>
                <a:spcPts val="600"/>
              </a:spcBef>
              <a:buFont typeface="Arial" panose="020B0604020202020204" pitchFamily="34" charset="0"/>
              <a:buChar char="̶"/>
            </a:pPr>
            <a:r>
              <a:rPr lang="en-US" sz="2200" dirty="0"/>
              <a:t>Deferred Compensation/Post Employment Health Plan </a:t>
            </a:r>
          </a:p>
          <a:p>
            <a:pPr lvl="1">
              <a:spcBef>
                <a:spcPts val="600"/>
              </a:spcBef>
              <a:buFont typeface="Arial" panose="020B0604020202020204" pitchFamily="34" charset="0"/>
              <a:buChar char="̶"/>
            </a:pPr>
            <a:r>
              <a:rPr lang="en-US" sz="2200" dirty="0"/>
              <a:t>Banking Program with Amalgamated Bank</a:t>
            </a:r>
          </a:p>
          <a:p>
            <a:endParaRPr lang="en-US" dirty="0"/>
          </a:p>
        </p:txBody>
      </p:sp>
      <p:sp>
        <p:nvSpPr>
          <p:cNvPr id="10" name="Title 9"/>
          <p:cNvSpPr>
            <a:spLocks noGrp="1"/>
          </p:cNvSpPr>
          <p:nvPr>
            <p:ph type="title"/>
          </p:nvPr>
        </p:nvSpPr>
        <p:spPr/>
        <p:txBody>
          <a:bodyPr/>
          <a:lstStyle/>
          <a:p>
            <a:r>
              <a:rPr lang="en-US" dirty="0"/>
              <a:t>IAFF Financial Corporation</a:t>
            </a:r>
          </a:p>
        </p:txBody>
      </p:sp>
    </p:spTree>
    <p:extLst>
      <p:ext uri="{BB962C8B-B14F-4D97-AF65-F5344CB8AC3E}">
        <p14:creationId xmlns:p14="http://schemas.microsoft.com/office/powerpoint/2010/main" val="260380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E-18 MEDIA</a:t>
            </a:r>
          </a:p>
        </p:txBody>
      </p:sp>
      <p:sp>
        <p:nvSpPr>
          <p:cNvPr id="7" name="TextBox 6">
            <a:extLst>
              <a:ext uri="{FF2B5EF4-FFF2-40B4-BE49-F238E27FC236}">
                <a16:creationId xmlns:a16="http://schemas.microsoft.com/office/drawing/2014/main" id="{843D5ABF-689A-4A26-AE8B-A39503FDCAB2}"/>
              </a:ext>
            </a:extLst>
          </p:cNvPr>
          <p:cNvSpPr txBox="1"/>
          <p:nvPr/>
        </p:nvSpPr>
        <p:spPr>
          <a:xfrm>
            <a:off x="212271" y="1094055"/>
            <a:ext cx="3428374" cy="461665"/>
          </a:xfrm>
          <a:prstGeom prst="rect">
            <a:avLst/>
          </a:prstGeom>
          <a:noFill/>
        </p:spPr>
        <p:txBody>
          <a:bodyPr wrap="none" rtlCol="0">
            <a:spAutoFit/>
          </a:bodyPr>
          <a:lstStyle/>
          <a:p>
            <a:r>
              <a:rPr lang="en-US" sz="2400" b="1" u="sng" dirty="0">
                <a:solidFill>
                  <a:srgbClr val="C00000"/>
                </a:solidFill>
                <a:latin typeface="Arial" panose="020B0604020202020204" pitchFamily="34" charset="0"/>
                <a:cs typeface="Arial" panose="020B0604020202020204" pitchFamily="34" charset="0"/>
              </a:rPr>
              <a:t>SERVICES PROVIDED</a:t>
            </a:r>
          </a:p>
        </p:txBody>
      </p:sp>
      <p:sp>
        <p:nvSpPr>
          <p:cNvPr id="11" name="TextBox 10">
            <a:extLst>
              <a:ext uri="{FF2B5EF4-FFF2-40B4-BE49-F238E27FC236}">
                <a16:creationId xmlns:a16="http://schemas.microsoft.com/office/drawing/2014/main" id="{82029820-8317-490A-95E8-E0D06BC7B65A}"/>
              </a:ext>
            </a:extLst>
          </p:cNvPr>
          <p:cNvSpPr txBox="1"/>
          <p:nvPr/>
        </p:nvSpPr>
        <p:spPr>
          <a:xfrm>
            <a:off x="212271" y="1559647"/>
            <a:ext cx="4095993" cy="452431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The IAFF’s rapid response multi-media company for locals needing assistance.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Live feed capabilities to beam back to local news affiliates for expert interviews.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Development of radio spots and online ads.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Edit the videos locals shoot.</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Can buy media for campaigns, saving locals thousands in commission costs.</a:t>
            </a:r>
          </a:p>
        </p:txBody>
      </p:sp>
      <p:pic>
        <p:nvPicPr>
          <p:cNvPr id="8" name="Picture 4" descr="Picture 4">
            <a:extLst>
              <a:ext uri="{FF2B5EF4-FFF2-40B4-BE49-F238E27FC236}">
                <a16:creationId xmlns:a16="http://schemas.microsoft.com/office/drawing/2014/main" id="{65CA15E4-2775-4050-A1E3-161732EF4CFD}"/>
              </a:ext>
            </a:extLst>
          </p:cNvPr>
          <p:cNvPicPr>
            <a:picLocks noChangeAspect="1"/>
          </p:cNvPicPr>
          <p:nvPr/>
        </p:nvPicPr>
        <p:blipFill>
          <a:blip r:embed="rId3"/>
          <a:stretch>
            <a:fillRect/>
          </a:stretch>
        </p:blipFill>
        <p:spPr>
          <a:xfrm>
            <a:off x="4465976" y="1324887"/>
            <a:ext cx="7550784" cy="4247317"/>
          </a:xfrm>
          <a:prstGeom prst="rect">
            <a:avLst/>
          </a:prstGeom>
          <a:ln w="12700">
            <a:miter lim="400000"/>
          </a:ln>
        </p:spPr>
      </p:pic>
    </p:spTree>
    <p:extLst>
      <p:ext uri="{BB962C8B-B14F-4D97-AF65-F5344CB8AC3E}">
        <p14:creationId xmlns:p14="http://schemas.microsoft.com/office/powerpoint/2010/main" val="2781695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t="15539" b="15539"/>
          <a:stretch>
            <a:fillRect/>
          </a:stretch>
        </p:blipFill>
        <p:spPr/>
      </p:pic>
      <p:sp>
        <p:nvSpPr>
          <p:cNvPr id="10" name="Content Placeholder 9"/>
          <p:cNvSpPr>
            <a:spLocks noGrp="1"/>
          </p:cNvSpPr>
          <p:nvPr>
            <p:ph type="body" sz="half" idx="2"/>
          </p:nvPr>
        </p:nvSpPr>
        <p:spPr/>
        <p:txBody>
          <a:bodyPr/>
          <a:lstStyle/>
          <a:p>
            <a:pPr>
              <a:defRPr/>
            </a:pPr>
            <a:r>
              <a:rPr lang="en-US" sz="3600" b="1" dirty="0"/>
              <a:t>IAFF Foundation</a:t>
            </a:r>
          </a:p>
          <a:p>
            <a:pPr marL="656466" indent="-457200">
              <a:spcBef>
                <a:spcPts val="538"/>
              </a:spcBef>
              <a:buFont typeface="Arial" panose="020B0604020202020204" pitchFamily="34" charset="0"/>
              <a:buChar char="•"/>
              <a:defRPr/>
            </a:pPr>
            <a:r>
              <a:rPr lang="en-US" sz="2800" dirty="0"/>
              <a:t>The Burn Fund</a:t>
            </a:r>
          </a:p>
          <a:p>
            <a:pPr marL="656466" indent="-457200">
              <a:spcBef>
                <a:spcPts val="538"/>
              </a:spcBef>
              <a:buFont typeface="Arial" panose="020B0604020202020204" pitchFamily="34" charset="0"/>
              <a:buChar char="•"/>
              <a:defRPr/>
            </a:pPr>
            <a:r>
              <a:rPr lang="en-US" sz="2800" dirty="0"/>
              <a:t>The Disaster Relief Fund</a:t>
            </a:r>
          </a:p>
          <a:p>
            <a:pPr marL="656466" indent="-457200">
              <a:spcBef>
                <a:spcPts val="538"/>
              </a:spcBef>
              <a:buFont typeface="Arial" panose="020B0604020202020204" pitchFamily="34" charset="0"/>
              <a:buChar char="•"/>
              <a:defRPr/>
            </a:pPr>
            <a:r>
              <a:rPr lang="en-US" sz="2800" dirty="0"/>
              <a:t>Fallen Fire Fighters Memorial </a:t>
            </a:r>
          </a:p>
          <a:p>
            <a:pPr marL="656466" indent="-457200">
              <a:spcBef>
                <a:spcPts val="538"/>
              </a:spcBef>
              <a:buFont typeface="Arial" panose="020B0604020202020204" pitchFamily="34" charset="0"/>
              <a:buChar char="•"/>
              <a:defRPr/>
            </a:pPr>
            <a:r>
              <a:rPr lang="en-US" sz="2800" dirty="0" err="1"/>
              <a:t>McClennan</a:t>
            </a:r>
            <a:r>
              <a:rPr lang="en-US" sz="2800" dirty="0"/>
              <a:t> Scholarship Fund </a:t>
            </a:r>
          </a:p>
          <a:p>
            <a:pPr marL="656466" indent="-457200">
              <a:spcBef>
                <a:spcPts val="538"/>
              </a:spcBef>
              <a:buFont typeface="Arial" panose="020B0604020202020204" pitchFamily="34" charset="0"/>
              <a:buChar char="•"/>
              <a:defRPr/>
            </a:pPr>
            <a:r>
              <a:rPr lang="en-US" sz="2800" dirty="0"/>
              <a:t>John P. Redmond Fund</a:t>
            </a:r>
          </a:p>
          <a:p>
            <a:endParaRPr lang="en-US" dirty="0"/>
          </a:p>
        </p:txBody>
      </p:sp>
      <p:pic>
        <p:nvPicPr>
          <p:cNvPr id="13" name="Picture Placeholder 12"/>
          <p:cNvPicPr>
            <a:picLocks noGrp="1" noChangeAspect="1"/>
          </p:cNvPicPr>
          <p:nvPr>
            <p:ph type="pic" idx="13"/>
          </p:nvPr>
        </p:nvPicPr>
        <p:blipFill>
          <a:blip r:embed="rId4">
            <a:extLst>
              <a:ext uri="{28A0092B-C50C-407E-A947-70E740481C1C}">
                <a14:useLocalDpi xmlns:a14="http://schemas.microsoft.com/office/drawing/2010/main" val="0"/>
              </a:ext>
            </a:extLst>
          </a:blip>
          <a:srcRect t="13705" b="13705"/>
          <a:stretch>
            <a:fillRect/>
          </a:stretch>
        </p:blipFill>
        <p:spPr/>
      </p:pic>
      <p:sp>
        <p:nvSpPr>
          <p:cNvPr id="3" name="Title 2"/>
          <p:cNvSpPr>
            <a:spLocks noGrp="1"/>
          </p:cNvSpPr>
          <p:nvPr>
            <p:ph type="title"/>
          </p:nvPr>
        </p:nvSpPr>
        <p:spPr/>
        <p:txBody>
          <a:bodyPr/>
          <a:lstStyle/>
          <a:p>
            <a:r>
              <a:rPr lang="en-US" dirty="0"/>
              <a:t>Serving Our Community</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7423" y="3634096"/>
            <a:ext cx="2387429" cy="2387429"/>
          </a:xfrm>
          <a:prstGeom prst="rect">
            <a:avLst/>
          </a:prstGeom>
        </p:spPr>
      </p:pic>
    </p:spTree>
    <p:extLst>
      <p:ext uri="{BB962C8B-B14F-4D97-AF65-F5344CB8AC3E}">
        <p14:creationId xmlns:p14="http://schemas.microsoft.com/office/powerpoint/2010/main" val="2981167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334027" y="5637338"/>
            <a:ext cx="11523946" cy="526094"/>
          </a:xfrm>
        </p:spPr>
        <p:txBody>
          <a:bodyPr/>
          <a:lstStyle/>
          <a:p>
            <a:pPr algn="ctr"/>
            <a:r>
              <a:rPr lang="en-US" altLang="en-US" sz="2400" b="1" dirty="0"/>
              <a:t>A group of people gathered together for a common purpose.</a:t>
            </a:r>
          </a:p>
          <a:p>
            <a:endParaRPr lang="en-US" sz="2400" dirty="0"/>
          </a:p>
        </p:txBody>
      </p:sp>
      <p:sp>
        <p:nvSpPr>
          <p:cNvPr id="12" name="Title 11"/>
          <p:cNvSpPr>
            <a:spLocks noGrp="1"/>
          </p:cNvSpPr>
          <p:nvPr>
            <p:ph type="title"/>
          </p:nvPr>
        </p:nvSpPr>
        <p:spPr/>
        <p:txBody>
          <a:bodyPr/>
          <a:lstStyle/>
          <a:p>
            <a:r>
              <a:rPr lang="en-US" dirty="0"/>
              <a:t>Union</a:t>
            </a:r>
          </a:p>
        </p:txBody>
      </p:sp>
      <p:pic>
        <p:nvPicPr>
          <p:cNvPr id="6" name="Picture 5">
            <a:extLst>
              <a:ext uri="{FF2B5EF4-FFF2-40B4-BE49-F238E27FC236}">
                <a16:creationId xmlns:a16="http://schemas.microsoft.com/office/drawing/2014/main" id="{AA5B0448-12CE-4C9B-B330-6EEF35525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937" y="969719"/>
            <a:ext cx="8926125" cy="4667619"/>
          </a:xfrm>
          <a:prstGeom prst="rect">
            <a:avLst/>
          </a:prstGeom>
        </p:spPr>
      </p:pic>
    </p:spTree>
    <p:extLst>
      <p:ext uri="{BB962C8B-B14F-4D97-AF65-F5344CB8AC3E}">
        <p14:creationId xmlns:p14="http://schemas.microsoft.com/office/powerpoint/2010/main" val="594522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65218" y="1135489"/>
            <a:ext cx="7796465" cy="4946904"/>
          </a:xfrm>
        </p:spPr>
        <p:txBody>
          <a:bodyPr/>
          <a:lstStyle/>
          <a:p>
            <a:r>
              <a:rPr lang="en-US" dirty="0"/>
              <a:t>Canadian Office established 1969</a:t>
            </a:r>
          </a:p>
          <a:p>
            <a:pPr>
              <a:spcBef>
                <a:spcPts val="1200"/>
              </a:spcBef>
              <a:defRPr/>
            </a:pPr>
            <a:r>
              <a:rPr lang="en-US" dirty="0"/>
              <a:t>Facilitating the delivery of IAFF Services to 22,547 Canadian members</a:t>
            </a:r>
          </a:p>
          <a:p>
            <a:pPr>
              <a:spcBef>
                <a:spcPts val="1200"/>
              </a:spcBef>
              <a:defRPr/>
            </a:pPr>
            <a:r>
              <a:rPr lang="en-US" dirty="0"/>
              <a:t>182 Canadian IAFF Locals</a:t>
            </a:r>
          </a:p>
          <a:p>
            <a:pPr>
              <a:spcBef>
                <a:spcPts val="1200"/>
              </a:spcBef>
            </a:pPr>
            <a:r>
              <a:rPr lang="en-US" dirty="0"/>
              <a:t>Eight provinces, two territories</a:t>
            </a:r>
          </a:p>
          <a:p>
            <a:r>
              <a:rPr lang="en-US" dirty="0"/>
              <a:t>English and French Services</a:t>
            </a:r>
          </a:p>
          <a:p>
            <a:r>
              <a:rPr lang="en-US" dirty="0"/>
              <a:t>Advice and support</a:t>
            </a:r>
          </a:p>
          <a:p>
            <a:pPr marL="0" indent="0">
              <a:buNone/>
            </a:pPr>
            <a:endParaRPr lang="en-US" dirty="0">
              <a:solidFill>
                <a:schemeClr val="tx1">
                  <a:lumMod val="95000"/>
                  <a:lumOff val="5000"/>
                </a:schemeClr>
              </a:solidFill>
            </a:endParaRPr>
          </a:p>
          <a:p>
            <a:endParaRPr lang="en-US" dirty="0"/>
          </a:p>
        </p:txBody>
      </p:sp>
      <p:sp>
        <p:nvSpPr>
          <p:cNvPr id="7" name="Title 6"/>
          <p:cNvSpPr>
            <a:spLocks noGrp="1"/>
          </p:cNvSpPr>
          <p:nvPr>
            <p:ph type="title"/>
          </p:nvPr>
        </p:nvSpPr>
        <p:spPr/>
        <p:txBody>
          <a:bodyPr/>
          <a:lstStyle/>
          <a:p>
            <a:r>
              <a:rPr lang="en-US" dirty="0"/>
              <a:t>IAFF Canadian Office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0069" y="1626633"/>
            <a:ext cx="3344091" cy="3344091"/>
          </a:xfrm>
          <a:prstGeom prst="rect">
            <a:avLst/>
          </a:prstGeom>
        </p:spPr>
      </p:pic>
    </p:spTree>
    <p:extLst>
      <p:ext uri="{BB962C8B-B14F-4D97-AF65-F5344CB8AC3E}">
        <p14:creationId xmlns:p14="http://schemas.microsoft.com/office/powerpoint/2010/main" val="1202713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65219" y="1135489"/>
            <a:ext cx="11261562" cy="4946904"/>
          </a:xfrm>
        </p:spPr>
        <p:txBody>
          <a:bodyPr/>
          <a:lstStyle/>
          <a:p>
            <a:pPr>
              <a:spcBef>
                <a:spcPts val="600"/>
              </a:spcBef>
              <a:defRPr/>
            </a:pPr>
            <a:r>
              <a:rPr lang="en-US" dirty="0"/>
              <a:t>Canadian Legislative Program</a:t>
            </a:r>
          </a:p>
          <a:p>
            <a:pPr lvl="1">
              <a:spcBef>
                <a:spcPts val="600"/>
              </a:spcBef>
              <a:defRPr/>
            </a:pPr>
            <a:r>
              <a:rPr lang="en-US" dirty="0"/>
              <a:t>Canadian Legislative Conference</a:t>
            </a:r>
          </a:p>
          <a:p>
            <a:pPr>
              <a:spcBef>
                <a:spcPts val="600"/>
              </a:spcBef>
              <a:defRPr/>
            </a:pPr>
            <a:r>
              <a:rPr lang="en-US" dirty="0"/>
              <a:t>Custom Research and Assistance</a:t>
            </a:r>
          </a:p>
          <a:p>
            <a:pPr>
              <a:spcBef>
                <a:spcPts val="600"/>
              </a:spcBef>
              <a:defRPr/>
            </a:pPr>
            <a:r>
              <a:rPr lang="en-US" dirty="0"/>
              <a:t>Biennial Canadian Policy Conference</a:t>
            </a:r>
          </a:p>
          <a:p>
            <a:pPr marL="346075" lvl="1" indent="-346075">
              <a:spcBef>
                <a:spcPts val="600"/>
              </a:spcBef>
              <a:defRPr/>
            </a:pPr>
            <a:r>
              <a:rPr lang="en-US" sz="3200" dirty="0"/>
              <a:t>Canadian Political Training Academy</a:t>
            </a:r>
          </a:p>
          <a:p>
            <a:pPr>
              <a:spcBef>
                <a:spcPts val="600"/>
              </a:spcBef>
              <a:defRPr/>
            </a:pPr>
            <a:r>
              <a:rPr lang="en-US" dirty="0"/>
              <a:t>FIREPAC Canada Fund</a:t>
            </a:r>
          </a:p>
          <a:p>
            <a:pPr>
              <a:spcBef>
                <a:spcPts val="600"/>
              </a:spcBef>
              <a:defRPr/>
            </a:pPr>
            <a:r>
              <a:rPr lang="en-US" dirty="0"/>
              <a:t>Canadian Legal Assistance </a:t>
            </a:r>
          </a:p>
          <a:p>
            <a:pPr marL="0" indent="0">
              <a:buNone/>
            </a:pPr>
            <a:endParaRPr lang="en-US" dirty="0">
              <a:solidFill>
                <a:schemeClr val="tx1">
                  <a:lumMod val="95000"/>
                  <a:lumOff val="5000"/>
                </a:schemeClr>
              </a:solidFill>
            </a:endParaRPr>
          </a:p>
          <a:p>
            <a:endParaRPr lang="en-US" dirty="0"/>
          </a:p>
        </p:txBody>
      </p:sp>
      <p:sp>
        <p:nvSpPr>
          <p:cNvPr id="7" name="Title 6"/>
          <p:cNvSpPr>
            <a:spLocks noGrp="1"/>
          </p:cNvSpPr>
          <p:nvPr>
            <p:ph type="title"/>
          </p:nvPr>
        </p:nvSpPr>
        <p:spPr/>
        <p:txBody>
          <a:bodyPr/>
          <a:lstStyle/>
          <a:p>
            <a:r>
              <a:rPr lang="en-US" dirty="0"/>
              <a:t>IAFF Canadian Office</a:t>
            </a:r>
          </a:p>
        </p:txBody>
      </p:sp>
    </p:spTree>
    <p:extLst>
      <p:ext uri="{BB962C8B-B14F-4D97-AF65-F5344CB8AC3E}">
        <p14:creationId xmlns:p14="http://schemas.microsoft.com/office/powerpoint/2010/main" val="184846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7"/>
          <p:cNvSpPr txBox="1">
            <a:spLocks noChangeArrowheads="1"/>
          </p:cNvSpPr>
          <p:nvPr/>
        </p:nvSpPr>
        <p:spPr bwMode="auto">
          <a:xfrm>
            <a:off x="4278141" y="5210411"/>
            <a:ext cx="3733512" cy="70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4000" b="1" i="1" u="sng" dirty="0">
                <a:solidFill>
                  <a:srgbClr val="CC0000"/>
                </a:solidFill>
              </a:rPr>
              <a:t>www.iaff.org</a:t>
            </a:r>
          </a:p>
        </p:txBody>
      </p:sp>
      <p:sp>
        <p:nvSpPr>
          <p:cNvPr id="2" name="Content Placeholder 1"/>
          <p:cNvSpPr>
            <a:spLocks noGrp="1"/>
          </p:cNvSpPr>
          <p:nvPr>
            <p:ph sz="half" idx="1"/>
          </p:nvPr>
        </p:nvSpPr>
        <p:spPr/>
        <p:txBody>
          <a:bodyPr/>
          <a:lstStyle/>
          <a:p>
            <a:pPr>
              <a:spcBef>
                <a:spcPts val="1800"/>
              </a:spcBef>
            </a:pPr>
            <a:r>
              <a:rPr lang="en-US" altLang="en-US" dirty="0"/>
              <a:t>Resources for Fire Fighters and Emergency Medical Responders</a:t>
            </a:r>
          </a:p>
          <a:p>
            <a:pPr>
              <a:spcBef>
                <a:spcPts val="1800"/>
              </a:spcBef>
            </a:pPr>
            <a:r>
              <a:rPr lang="en-US" altLang="en-US" dirty="0"/>
              <a:t>Geographic Information Survey</a:t>
            </a:r>
          </a:p>
          <a:p>
            <a:pPr>
              <a:spcBef>
                <a:spcPts val="1800"/>
              </a:spcBef>
            </a:pPr>
            <a:r>
              <a:rPr lang="en-US" altLang="en-US" dirty="0"/>
              <a:t>Municipal Financial Analysis</a:t>
            </a:r>
          </a:p>
          <a:p>
            <a:endParaRPr lang="en-US" dirty="0"/>
          </a:p>
        </p:txBody>
      </p:sp>
      <p:sp>
        <p:nvSpPr>
          <p:cNvPr id="3" name="Content Placeholder 2"/>
          <p:cNvSpPr>
            <a:spLocks noGrp="1"/>
          </p:cNvSpPr>
          <p:nvPr>
            <p:ph sz="half" idx="2"/>
          </p:nvPr>
        </p:nvSpPr>
        <p:spPr/>
        <p:txBody>
          <a:bodyPr/>
          <a:lstStyle/>
          <a:p>
            <a:pPr>
              <a:spcBef>
                <a:spcPts val="1800"/>
              </a:spcBef>
            </a:pPr>
            <a:r>
              <a:rPr lang="en-US" altLang="en-US" dirty="0"/>
              <a:t>Seminars and Conventions</a:t>
            </a:r>
          </a:p>
          <a:p>
            <a:pPr>
              <a:spcBef>
                <a:spcPts val="1800"/>
              </a:spcBef>
            </a:pPr>
            <a:r>
              <a:rPr lang="en-US" altLang="en-US" dirty="0"/>
              <a:t>Health &amp; Safety Information</a:t>
            </a:r>
          </a:p>
          <a:p>
            <a:pPr>
              <a:spcBef>
                <a:spcPts val="1800"/>
              </a:spcBef>
            </a:pPr>
            <a:r>
              <a:rPr lang="en-US" altLang="en-US" dirty="0"/>
              <a:t>Political Action</a:t>
            </a:r>
          </a:p>
          <a:p>
            <a:pPr>
              <a:spcBef>
                <a:spcPts val="1800"/>
              </a:spcBef>
            </a:pPr>
            <a:r>
              <a:rPr lang="en-US" altLang="en-US" dirty="0"/>
              <a:t>Legal Assistance</a:t>
            </a:r>
          </a:p>
          <a:p>
            <a:pPr>
              <a:spcBef>
                <a:spcPts val="1800"/>
              </a:spcBef>
            </a:pPr>
            <a:r>
              <a:rPr lang="en-US" altLang="en-US" dirty="0"/>
              <a:t>Financial Corporation</a:t>
            </a:r>
          </a:p>
          <a:p>
            <a:endParaRPr lang="en-US" dirty="0"/>
          </a:p>
        </p:txBody>
      </p:sp>
      <p:sp>
        <p:nvSpPr>
          <p:cNvPr id="6" name="Title 5"/>
          <p:cNvSpPr>
            <a:spLocks noGrp="1"/>
          </p:cNvSpPr>
          <p:nvPr>
            <p:ph type="title"/>
          </p:nvPr>
        </p:nvSpPr>
        <p:spPr/>
        <p:txBody>
          <a:bodyPr/>
          <a:lstStyle/>
          <a:p>
            <a:r>
              <a:rPr lang="en-US" dirty="0"/>
              <a:t>IAFF: </a:t>
            </a:r>
            <a:r>
              <a:rPr lang="en-US"/>
              <a:t>More Than </a:t>
            </a:r>
            <a:r>
              <a:rPr lang="en-US" dirty="0"/>
              <a:t>Just a Sticker</a:t>
            </a:r>
          </a:p>
        </p:txBody>
      </p:sp>
    </p:spTree>
    <p:extLst>
      <p:ext uri="{BB962C8B-B14F-4D97-AF65-F5344CB8AC3E}">
        <p14:creationId xmlns:p14="http://schemas.microsoft.com/office/powerpoint/2010/main" val="2100394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altLang="en-US" sz="2800" dirty="0"/>
              <a:t>[insert your state president with related accomplishments]</a:t>
            </a:r>
          </a:p>
          <a:p>
            <a:endParaRPr lang="en-US" altLang="en-US" sz="2800" dirty="0"/>
          </a:p>
          <a:p>
            <a:r>
              <a:rPr lang="en-US" altLang="en-US" sz="2800" dirty="0"/>
              <a:t>[Describe work with allies such as Central Labor Councils, other labor coalitions, include community and political accomplishments]</a:t>
            </a:r>
          </a:p>
          <a:p>
            <a:endParaRPr lang="en-US" sz="2800" dirty="0"/>
          </a:p>
        </p:txBody>
      </p:sp>
      <p:sp>
        <p:nvSpPr>
          <p:cNvPr id="6" name="Title 5"/>
          <p:cNvSpPr>
            <a:spLocks noGrp="1"/>
          </p:cNvSpPr>
          <p:nvPr>
            <p:ph type="title"/>
          </p:nvPr>
        </p:nvSpPr>
        <p:spPr/>
        <p:txBody>
          <a:bodyPr/>
          <a:lstStyle/>
          <a:p>
            <a:r>
              <a:rPr lang="en-US" dirty="0"/>
              <a:t>Our State Association</a:t>
            </a:r>
          </a:p>
        </p:txBody>
      </p:sp>
    </p:spTree>
    <p:extLst>
      <p:ext uri="{BB962C8B-B14F-4D97-AF65-F5344CB8AC3E}">
        <p14:creationId xmlns:p14="http://schemas.microsoft.com/office/powerpoint/2010/main" val="2029407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altLang="en-US" sz="2800" dirty="0"/>
              <a:t>Local members elect officers </a:t>
            </a:r>
          </a:p>
          <a:p>
            <a:r>
              <a:rPr lang="en-US" altLang="en-US" sz="2800" dirty="0"/>
              <a:t>who are responsible for representing their interests.</a:t>
            </a:r>
          </a:p>
          <a:p>
            <a:endParaRPr lang="en-US" altLang="en-US" sz="2800" dirty="0"/>
          </a:p>
          <a:p>
            <a:endParaRPr lang="en-US" altLang="en-US" sz="2800" dirty="0"/>
          </a:p>
          <a:p>
            <a:r>
              <a:rPr lang="en-US" altLang="en-US" sz="2800" dirty="0"/>
              <a:t>Local Executive Board</a:t>
            </a:r>
            <a:br>
              <a:rPr lang="en-US" altLang="en-US" sz="2800" dirty="0"/>
            </a:br>
            <a:endParaRPr lang="en-US" altLang="en-US" sz="2800" dirty="0"/>
          </a:p>
          <a:p>
            <a:endParaRPr lang="en-US" altLang="en-US" sz="2800" dirty="0"/>
          </a:p>
          <a:p>
            <a:r>
              <a:rPr lang="en-US" altLang="en-US" sz="2800" dirty="0"/>
              <a:t>[insert your board]</a:t>
            </a:r>
          </a:p>
          <a:p>
            <a:endParaRPr lang="en-US" dirty="0"/>
          </a:p>
        </p:txBody>
      </p:sp>
      <p:sp>
        <p:nvSpPr>
          <p:cNvPr id="6" name="Title 5"/>
          <p:cNvSpPr>
            <a:spLocks noGrp="1"/>
          </p:cNvSpPr>
          <p:nvPr>
            <p:ph type="title"/>
          </p:nvPr>
        </p:nvSpPr>
        <p:spPr/>
        <p:txBody>
          <a:bodyPr/>
          <a:lstStyle/>
          <a:p>
            <a:r>
              <a:rPr lang="en-US" dirty="0"/>
              <a:t>About Us (Local Info)</a:t>
            </a:r>
          </a:p>
        </p:txBody>
      </p:sp>
    </p:spTree>
    <p:extLst>
      <p:ext uri="{BB962C8B-B14F-4D97-AF65-F5344CB8AC3E}">
        <p14:creationId xmlns:p14="http://schemas.microsoft.com/office/powerpoint/2010/main" val="4215501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81259" y="1097280"/>
            <a:ext cx="11162101" cy="4669666"/>
          </a:xfrm>
        </p:spPr>
        <p:txBody>
          <a:bodyPr/>
          <a:lstStyle/>
          <a:p>
            <a:r>
              <a:rPr lang="en-US" altLang="en-US" sz="2800" dirty="0"/>
              <a:t>Describe your local’s responsibilities to the members and accomplishments</a:t>
            </a:r>
          </a:p>
          <a:p>
            <a:endParaRPr lang="en-US" altLang="en-US" sz="2800" dirty="0"/>
          </a:p>
          <a:p>
            <a:r>
              <a:rPr lang="en-US" altLang="en-US" sz="2800" dirty="0"/>
              <a:t>Local members approve their own contract</a:t>
            </a:r>
          </a:p>
          <a:p>
            <a:r>
              <a:rPr lang="en-US" altLang="en-US" sz="2800" dirty="0"/>
              <a:t>Your local makes decisions on grievances and arbitrations</a:t>
            </a:r>
          </a:p>
          <a:p>
            <a:endParaRPr lang="en-US" sz="2800" dirty="0"/>
          </a:p>
        </p:txBody>
      </p:sp>
      <p:sp>
        <p:nvSpPr>
          <p:cNvPr id="6" name="Title 5"/>
          <p:cNvSpPr>
            <a:spLocks noGrp="1"/>
          </p:cNvSpPr>
          <p:nvPr>
            <p:ph type="title"/>
          </p:nvPr>
        </p:nvSpPr>
        <p:spPr/>
        <p:txBody>
          <a:bodyPr/>
          <a:lstStyle/>
          <a:p>
            <a:r>
              <a:rPr lang="en-US" dirty="0"/>
              <a:t>What We Do (Local Info)</a:t>
            </a:r>
          </a:p>
        </p:txBody>
      </p:sp>
    </p:spTree>
    <p:extLst>
      <p:ext uri="{BB962C8B-B14F-4D97-AF65-F5344CB8AC3E}">
        <p14:creationId xmlns:p14="http://schemas.microsoft.com/office/powerpoint/2010/main" val="953355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altLang="en-US" sz="2800" dirty="0"/>
              <a:t>[insert your local history, why did your local form?</a:t>
            </a:r>
          </a:p>
          <a:p>
            <a:endParaRPr lang="en-US" altLang="en-US" sz="2800" dirty="0"/>
          </a:p>
          <a:p>
            <a:r>
              <a:rPr lang="en-US" altLang="en-US" sz="2800" dirty="0"/>
              <a:t>Over the course of your local’s history - what struggles has your local undertaken and successfully completed]</a:t>
            </a:r>
          </a:p>
          <a:p>
            <a:endParaRPr lang="en-US" sz="2800" dirty="0"/>
          </a:p>
        </p:txBody>
      </p:sp>
      <p:sp>
        <p:nvSpPr>
          <p:cNvPr id="6" name="Title 5"/>
          <p:cNvSpPr>
            <a:spLocks noGrp="1"/>
          </p:cNvSpPr>
          <p:nvPr>
            <p:ph type="title"/>
          </p:nvPr>
        </p:nvSpPr>
        <p:spPr/>
        <p:txBody>
          <a:bodyPr/>
          <a:lstStyle/>
          <a:p>
            <a:r>
              <a:rPr lang="en-US" dirty="0"/>
              <a:t>Where We’ve Been (Local Info)</a:t>
            </a:r>
          </a:p>
        </p:txBody>
      </p:sp>
    </p:spTree>
    <p:extLst>
      <p:ext uri="{BB962C8B-B14F-4D97-AF65-F5344CB8AC3E}">
        <p14:creationId xmlns:p14="http://schemas.microsoft.com/office/powerpoint/2010/main" val="2361330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altLang="en-US" sz="2800" dirty="0"/>
              <a:t>Current issues, campaigns, activities</a:t>
            </a:r>
          </a:p>
          <a:p>
            <a:endParaRPr lang="en-US" sz="2800" dirty="0"/>
          </a:p>
        </p:txBody>
      </p:sp>
      <p:sp>
        <p:nvSpPr>
          <p:cNvPr id="6" name="Title 5"/>
          <p:cNvSpPr>
            <a:spLocks noGrp="1"/>
          </p:cNvSpPr>
          <p:nvPr>
            <p:ph type="title"/>
          </p:nvPr>
        </p:nvSpPr>
        <p:spPr/>
        <p:txBody>
          <a:bodyPr/>
          <a:lstStyle/>
          <a:p>
            <a:r>
              <a:rPr lang="en-US" dirty="0"/>
              <a:t>Where We’re Going (Local Info)</a:t>
            </a:r>
          </a:p>
        </p:txBody>
      </p:sp>
    </p:spTree>
    <p:extLst>
      <p:ext uri="{BB962C8B-B14F-4D97-AF65-F5344CB8AC3E}">
        <p14:creationId xmlns:p14="http://schemas.microsoft.com/office/powerpoint/2010/main" val="1059356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7071580" y="1889760"/>
            <a:ext cx="4798257" cy="3200400"/>
          </a:xfrm>
        </p:spPr>
      </p:pic>
      <p:sp>
        <p:nvSpPr>
          <p:cNvPr id="7" name="Content Placeholder 6"/>
          <p:cNvSpPr>
            <a:spLocks noGrp="1"/>
          </p:cNvSpPr>
          <p:nvPr>
            <p:ph type="body" sz="half" idx="2"/>
          </p:nvPr>
        </p:nvSpPr>
        <p:spPr/>
        <p:txBody>
          <a:bodyPr/>
          <a:lstStyle/>
          <a:p>
            <a:pPr marL="0" indent="0">
              <a:buNone/>
            </a:pPr>
            <a:r>
              <a:rPr lang="en-US" altLang="en-US" dirty="0"/>
              <a:t>[insert your information]</a:t>
            </a:r>
          </a:p>
          <a:p>
            <a:endParaRPr lang="en-US" dirty="0"/>
          </a:p>
        </p:txBody>
      </p:sp>
      <p:sp>
        <p:nvSpPr>
          <p:cNvPr id="6" name="Title 5"/>
          <p:cNvSpPr>
            <a:spLocks noGrp="1"/>
          </p:cNvSpPr>
          <p:nvPr>
            <p:ph type="title"/>
          </p:nvPr>
        </p:nvSpPr>
        <p:spPr/>
        <p:txBody>
          <a:bodyPr/>
          <a:lstStyle/>
          <a:p>
            <a:r>
              <a:rPr lang="en-US" dirty="0"/>
              <a:t>How Your Money Is Used</a:t>
            </a:r>
          </a:p>
        </p:txBody>
      </p:sp>
    </p:spTree>
    <p:extLst>
      <p:ext uri="{BB962C8B-B14F-4D97-AF65-F5344CB8AC3E}">
        <p14:creationId xmlns:p14="http://schemas.microsoft.com/office/powerpoint/2010/main" val="1447079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81259" y="1097280"/>
            <a:ext cx="11223061" cy="4669666"/>
          </a:xfrm>
        </p:spPr>
        <p:txBody>
          <a:bodyPr/>
          <a:lstStyle/>
          <a:p>
            <a:r>
              <a:rPr lang="en-US" altLang="en-US" sz="2800" dirty="0"/>
              <a:t>[insert your next meeting, website, email and  other basic communication information.]</a:t>
            </a:r>
          </a:p>
          <a:p>
            <a:endParaRPr lang="en-US" sz="2800" dirty="0"/>
          </a:p>
        </p:txBody>
      </p:sp>
      <p:sp>
        <p:nvSpPr>
          <p:cNvPr id="6" name="Title 5"/>
          <p:cNvSpPr>
            <a:spLocks noGrp="1"/>
          </p:cNvSpPr>
          <p:nvPr>
            <p:ph type="title"/>
          </p:nvPr>
        </p:nvSpPr>
        <p:spPr/>
        <p:txBody>
          <a:bodyPr/>
          <a:lstStyle/>
          <a:p>
            <a:r>
              <a:rPr lang="en-US" dirty="0"/>
              <a:t>How We Get There</a:t>
            </a:r>
          </a:p>
        </p:txBody>
      </p:sp>
    </p:spTree>
    <p:extLst>
      <p:ext uri="{BB962C8B-B14F-4D97-AF65-F5344CB8AC3E}">
        <p14:creationId xmlns:p14="http://schemas.microsoft.com/office/powerpoint/2010/main" val="786904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idx="1"/>
          </p:nvPr>
        </p:nvPicPr>
        <p:blipFill>
          <a:blip r:embed="rId3">
            <a:extLst>
              <a:ext uri="{28A0092B-C50C-407E-A947-70E740481C1C}">
                <a14:useLocalDpi xmlns:a14="http://schemas.microsoft.com/office/drawing/2010/main" val="0"/>
              </a:ext>
            </a:extLst>
          </a:blip>
          <a:srcRect t="938" b="938"/>
          <a:stretch>
            <a:fillRect/>
          </a:stretch>
        </p:blipFill>
        <p:spPr>
          <a:xfrm>
            <a:off x="7700211" y="1252804"/>
            <a:ext cx="3577390" cy="1945493"/>
          </a:xfrm>
        </p:spPr>
      </p:pic>
      <p:sp>
        <p:nvSpPr>
          <p:cNvPr id="3" name="Text Placeholder 2"/>
          <p:cNvSpPr>
            <a:spLocks noGrp="1"/>
          </p:cNvSpPr>
          <p:nvPr>
            <p:ph type="body" sz="half" idx="2"/>
          </p:nvPr>
        </p:nvSpPr>
        <p:spPr>
          <a:xfrm>
            <a:off x="478827" y="1097280"/>
            <a:ext cx="6394413" cy="5037302"/>
          </a:xfrm>
        </p:spPr>
        <p:txBody>
          <a:bodyPr/>
          <a:lstStyle/>
          <a:p>
            <a:pPr eaLnBrk="1" hangingPunct="1">
              <a:spcBef>
                <a:spcPts val="0"/>
              </a:spcBef>
            </a:pPr>
            <a:r>
              <a:rPr lang="en-US" dirty="0"/>
              <a:t>IAFF membership is made up of more than 320,000 full-time professional fire fighters and emergency medical personnel in the United States and Canada.</a:t>
            </a:r>
          </a:p>
          <a:p>
            <a:pPr eaLnBrk="1" hangingPunct="1">
              <a:spcBef>
                <a:spcPts val="0"/>
              </a:spcBef>
            </a:pPr>
            <a:endParaRPr lang="en-US" dirty="0"/>
          </a:p>
          <a:p>
            <a:pPr eaLnBrk="1" hangingPunct="1">
              <a:spcBef>
                <a:spcPts val="0"/>
              </a:spcBef>
            </a:pPr>
            <a:r>
              <a:rPr lang="en-US" dirty="0"/>
              <a:t>As a member, you are the most important part of our union.</a:t>
            </a:r>
          </a:p>
        </p:txBody>
      </p:sp>
      <p:pic>
        <p:nvPicPr>
          <p:cNvPr id="14" name="Picture Placeholder 13"/>
          <p:cNvPicPr>
            <a:picLocks noGrp="1" noChangeAspect="1"/>
          </p:cNvPicPr>
          <p:nvPr>
            <p:ph type="pic" idx="13"/>
          </p:nvPr>
        </p:nvPicPr>
        <p:blipFill>
          <a:blip r:embed="rId4">
            <a:extLst>
              <a:ext uri="{28A0092B-C50C-407E-A947-70E740481C1C}">
                <a14:useLocalDpi xmlns:a14="http://schemas.microsoft.com/office/drawing/2010/main" val="0"/>
              </a:ext>
            </a:extLst>
          </a:blip>
          <a:srcRect l="8601" r="8601"/>
          <a:stretch>
            <a:fillRect/>
          </a:stretch>
        </p:blipFill>
        <p:spPr>
          <a:xfrm>
            <a:off x="7700211" y="3447963"/>
            <a:ext cx="3577390" cy="1945493"/>
          </a:xfrm>
        </p:spPr>
      </p:pic>
      <p:sp>
        <p:nvSpPr>
          <p:cNvPr id="9" name="Title 8"/>
          <p:cNvSpPr>
            <a:spLocks noGrp="1"/>
          </p:cNvSpPr>
          <p:nvPr>
            <p:ph type="title"/>
          </p:nvPr>
        </p:nvSpPr>
        <p:spPr/>
        <p:txBody>
          <a:bodyPr/>
          <a:lstStyle/>
          <a:p>
            <a:r>
              <a:rPr lang="en-US" dirty="0">
                <a:effectLst>
                  <a:outerShdw blurRad="38100" dist="38100" dir="2700000" algn="tl">
                    <a:srgbClr val="000000">
                      <a:alpha val="43137"/>
                    </a:srgbClr>
                  </a:outerShdw>
                </a:effectLst>
              </a:rPr>
              <a:t>IAFF Membership</a:t>
            </a:r>
            <a:endParaRPr lang="en-US" dirty="0"/>
          </a:p>
        </p:txBody>
      </p:sp>
    </p:spTree>
    <p:extLst>
      <p:ext uri="{BB962C8B-B14F-4D97-AF65-F5344CB8AC3E}">
        <p14:creationId xmlns:p14="http://schemas.microsoft.com/office/powerpoint/2010/main" val="3251191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81259" y="1097280"/>
            <a:ext cx="11131621" cy="4669666"/>
          </a:xfrm>
        </p:spPr>
        <p:txBody>
          <a:bodyPr/>
          <a:lstStyle/>
          <a:p>
            <a:pPr marL="342900" indent="-342900">
              <a:spcBef>
                <a:spcPts val="1800"/>
              </a:spcBef>
              <a:buFont typeface="Arial" panose="020B0604020202020204" pitchFamily="34" charset="0"/>
              <a:buChar char="•"/>
            </a:pPr>
            <a:r>
              <a:rPr lang="en-US" altLang="en-US" sz="2800" b="1" dirty="0"/>
              <a:t>Be the best in your profession</a:t>
            </a:r>
          </a:p>
          <a:p>
            <a:pPr marL="342900" indent="-342900">
              <a:spcBef>
                <a:spcPts val="1800"/>
              </a:spcBef>
              <a:buFont typeface="Arial" panose="020B0604020202020204" pitchFamily="34" charset="0"/>
              <a:buChar char="•"/>
            </a:pPr>
            <a:r>
              <a:rPr lang="en-US" altLang="en-US" sz="2800" b="1" dirty="0"/>
              <a:t>Know your rights and look out for each other</a:t>
            </a:r>
          </a:p>
          <a:p>
            <a:pPr marL="342900" indent="-342900">
              <a:spcBef>
                <a:spcPts val="1800"/>
              </a:spcBef>
              <a:buFont typeface="Arial" panose="020B0604020202020204" pitchFamily="34" charset="0"/>
              <a:buChar char="•"/>
            </a:pPr>
            <a:r>
              <a:rPr lang="en-US" altLang="en-US" sz="2800" b="1" dirty="0"/>
              <a:t>Learn everything you can </a:t>
            </a:r>
          </a:p>
          <a:p>
            <a:pPr marL="342900" indent="-342900">
              <a:spcBef>
                <a:spcPts val="1800"/>
              </a:spcBef>
              <a:buFont typeface="Arial" panose="020B0604020202020204" pitchFamily="34" charset="0"/>
              <a:buChar char="•"/>
            </a:pPr>
            <a:r>
              <a:rPr lang="en-US" altLang="en-US" sz="2800" b="1" dirty="0"/>
              <a:t>Bring your interests and talents to the local</a:t>
            </a:r>
          </a:p>
          <a:p>
            <a:pPr marL="342900" indent="-342900">
              <a:spcBef>
                <a:spcPts val="1800"/>
              </a:spcBef>
              <a:buFont typeface="Arial" panose="020B0604020202020204" pitchFamily="34" charset="0"/>
              <a:buChar char="•"/>
            </a:pPr>
            <a:r>
              <a:rPr lang="en-US" altLang="en-US" sz="2800" b="1" dirty="0"/>
              <a:t>Protect your voice through the political process </a:t>
            </a:r>
          </a:p>
          <a:p>
            <a:pPr marL="342900" indent="-342900">
              <a:spcBef>
                <a:spcPts val="1800"/>
              </a:spcBef>
              <a:buFont typeface="Arial" panose="020B0604020202020204" pitchFamily="34" charset="0"/>
              <a:buChar char="•"/>
            </a:pPr>
            <a:r>
              <a:rPr lang="en-US" altLang="en-US" sz="2800" b="1" dirty="0"/>
              <a:t>Help in the community with charities and fundraisers </a:t>
            </a:r>
          </a:p>
          <a:p>
            <a:pPr marL="342900" indent="-342900">
              <a:spcBef>
                <a:spcPts val="1800"/>
              </a:spcBef>
              <a:buFont typeface="Arial" panose="020B0604020202020204" pitchFamily="34" charset="0"/>
              <a:buChar char="•"/>
            </a:pPr>
            <a:r>
              <a:rPr lang="en-US" altLang="en-US" sz="2800" b="1" dirty="0"/>
              <a:t>STAY INVOLVED </a:t>
            </a:r>
          </a:p>
          <a:p>
            <a:endParaRPr lang="en-US" sz="2800" b="1" dirty="0"/>
          </a:p>
        </p:txBody>
      </p:sp>
      <p:sp>
        <p:nvSpPr>
          <p:cNvPr id="6" name="Title 5"/>
          <p:cNvSpPr>
            <a:spLocks noGrp="1"/>
          </p:cNvSpPr>
          <p:nvPr>
            <p:ph type="title"/>
          </p:nvPr>
        </p:nvSpPr>
        <p:spPr/>
        <p:txBody>
          <a:bodyPr/>
          <a:lstStyle/>
          <a:p>
            <a:r>
              <a:rPr lang="en-US" dirty="0"/>
              <a:t>Member Responsibilities</a:t>
            </a:r>
          </a:p>
        </p:txBody>
      </p:sp>
    </p:spTree>
    <p:extLst>
      <p:ext uri="{BB962C8B-B14F-4D97-AF65-F5344CB8AC3E}">
        <p14:creationId xmlns:p14="http://schemas.microsoft.com/office/powerpoint/2010/main" val="541732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IAFF.ORG</a:t>
            </a:r>
          </a:p>
        </p:txBody>
      </p:sp>
      <p:pic>
        <p:nvPicPr>
          <p:cNvPr id="5" name="Picture 4" descr="A screenshot of a video game&#10;&#10;Description automatically generated">
            <a:extLst>
              <a:ext uri="{FF2B5EF4-FFF2-40B4-BE49-F238E27FC236}">
                <a16:creationId xmlns:a16="http://schemas.microsoft.com/office/drawing/2014/main" id="{C2583E5F-E73D-4B0A-8AA2-C6002F9F3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34" y="1277452"/>
            <a:ext cx="6660287" cy="4303096"/>
          </a:xfrm>
          <a:prstGeom prst="rect">
            <a:avLst/>
          </a:prstGeom>
        </p:spPr>
      </p:pic>
      <p:sp>
        <p:nvSpPr>
          <p:cNvPr id="7" name="TextBox 6">
            <a:extLst>
              <a:ext uri="{FF2B5EF4-FFF2-40B4-BE49-F238E27FC236}">
                <a16:creationId xmlns:a16="http://schemas.microsoft.com/office/drawing/2014/main" id="{BD84FBB2-FDF7-48CF-99C5-CCB446BAFAE4}"/>
              </a:ext>
            </a:extLst>
          </p:cNvPr>
          <p:cNvSpPr txBox="1"/>
          <p:nvPr/>
        </p:nvSpPr>
        <p:spPr>
          <a:xfrm>
            <a:off x="7062033" y="1277452"/>
            <a:ext cx="4194102" cy="347787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Official website of the IAFF</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Lots of information on what the IAFF does and the training it provides to improve your career.</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Make sure you are properly registered. This helps the IAFF pinpoint members during disaster relief operations.</a:t>
            </a:r>
          </a:p>
        </p:txBody>
      </p:sp>
    </p:spTree>
    <p:extLst>
      <p:ext uri="{BB962C8B-B14F-4D97-AF65-F5344CB8AC3E}">
        <p14:creationId xmlns:p14="http://schemas.microsoft.com/office/powerpoint/2010/main" val="972419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IAFF PEER SUPPORT</a:t>
            </a:r>
          </a:p>
        </p:txBody>
      </p:sp>
      <p:pic>
        <p:nvPicPr>
          <p:cNvPr id="5" name="Picture 4" descr="A group of people sitting at a table&#10;&#10;Description automatically generated">
            <a:extLst>
              <a:ext uri="{FF2B5EF4-FFF2-40B4-BE49-F238E27FC236}">
                <a16:creationId xmlns:a16="http://schemas.microsoft.com/office/drawing/2014/main" id="{E94BFC8E-F311-4095-87B9-BD10BCD7AD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573" y="1246340"/>
            <a:ext cx="5820427" cy="4365320"/>
          </a:xfrm>
          <a:prstGeom prst="rect">
            <a:avLst/>
          </a:prstGeom>
        </p:spPr>
      </p:pic>
      <p:sp>
        <p:nvSpPr>
          <p:cNvPr id="7" name="TextBox 6">
            <a:extLst>
              <a:ext uri="{FF2B5EF4-FFF2-40B4-BE49-F238E27FC236}">
                <a16:creationId xmlns:a16="http://schemas.microsoft.com/office/drawing/2014/main" id="{86FEC0A0-F3AC-48FD-B517-6869E8BB57FE}"/>
              </a:ext>
            </a:extLst>
          </p:cNvPr>
          <p:cNvSpPr txBox="1"/>
          <p:nvPr/>
        </p:nvSpPr>
        <p:spPr>
          <a:xfrm>
            <a:off x="6480132" y="1246340"/>
            <a:ext cx="5436295" cy="452431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When it comes to getting help, fire fighters are more likely to speak with a peer who understands the job.</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The IAFF has over 5,500 members trained to provide peer support to members when the need arises.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IAFF Peer Support responds to LODDs, active shooter events, natural disasters and more.</a:t>
            </a:r>
          </a:p>
        </p:txBody>
      </p:sp>
    </p:spTree>
    <p:extLst>
      <p:ext uri="{BB962C8B-B14F-4D97-AF65-F5344CB8AC3E}">
        <p14:creationId xmlns:p14="http://schemas.microsoft.com/office/powerpoint/2010/main" val="1366823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IAFF Center of Excellence</a:t>
            </a:r>
          </a:p>
        </p:txBody>
      </p:sp>
      <p:pic>
        <p:nvPicPr>
          <p:cNvPr id="3" name="Picture 2" descr="A sign in front of a brick building&#10;&#10;Description automatically generated">
            <a:extLst>
              <a:ext uri="{FF2B5EF4-FFF2-40B4-BE49-F238E27FC236}">
                <a16:creationId xmlns:a16="http://schemas.microsoft.com/office/drawing/2014/main" id="{782DE386-6588-498F-8007-6520E7F19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90" y="1323308"/>
            <a:ext cx="6526759" cy="4362587"/>
          </a:xfrm>
          <a:prstGeom prst="rect">
            <a:avLst/>
          </a:prstGeom>
        </p:spPr>
      </p:pic>
      <p:sp>
        <p:nvSpPr>
          <p:cNvPr id="4" name="TextBox 3">
            <a:extLst>
              <a:ext uri="{FF2B5EF4-FFF2-40B4-BE49-F238E27FC236}">
                <a16:creationId xmlns:a16="http://schemas.microsoft.com/office/drawing/2014/main" id="{B4DB9B7F-3C4D-435C-9B02-FE78D9F2E238}"/>
              </a:ext>
            </a:extLst>
          </p:cNvPr>
          <p:cNvSpPr txBox="1"/>
          <p:nvPr/>
        </p:nvSpPr>
        <p:spPr>
          <a:xfrm>
            <a:off x="6939418" y="1323308"/>
            <a:ext cx="4972833" cy="452431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Behavioral health treatment center exclusively for IAFF members focusing on assisting members in their fight against: </a:t>
            </a:r>
          </a:p>
          <a:p>
            <a:endParaRPr lang="en-US" sz="2400" b="1" dirty="0">
              <a:latin typeface="Arial" panose="020B0604020202020204" pitchFamily="34" charset="0"/>
              <a:cs typeface="Arial" panose="020B0604020202020204" pitchFamily="34" charset="0"/>
            </a:endParaRPr>
          </a:p>
          <a:p>
            <a:pPr marL="285750" indent="-285750">
              <a:buFontTx/>
              <a:buChar char="-"/>
            </a:pPr>
            <a:r>
              <a:rPr lang="en-US" sz="2400" b="1" dirty="0">
                <a:latin typeface="Arial" panose="020B0604020202020204" pitchFamily="34" charset="0"/>
                <a:cs typeface="Arial" panose="020B0604020202020204" pitchFamily="34" charset="0"/>
              </a:rPr>
              <a:t>Alcoholism</a:t>
            </a:r>
          </a:p>
          <a:p>
            <a:pPr marL="285750" indent="-285750">
              <a:buFontTx/>
              <a:buChar char="-"/>
            </a:pPr>
            <a:r>
              <a:rPr lang="en-US" sz="2400" b="1" dirty="0">
                <a:latin typeface="Arial" panose="020B0604020202020204" pitchFamily="34" charset="0"/>
                <a:cs typeface="Arial" panose="020B0604020202020204" pitchFamily="34" charset="0"/>
              </a:rPr>
              <a:t>Substance Abuse</a:t>
            </a:r>
          </a:p>
          <a:p>
            <a:pPr marL="285750" indent="-285750">
              <a:buFontTx/>
              <a:buChar char="-"/>
            </a:pPr>
            <a:r>
              <a:rPr lang="en-US" sz="2400" b="1" dirty="0">
                <a:latin typeface="Arial" panose="020B0604020202020204" pitchFamily="34" charset="0"/>
                <a:cs typeface="Arial" panose="020B0604020202020204" pitchFamily="34" charset="0"/>
              </a:rPr>
              <a:t>Post Traumatic Stress</a:t>
            </a:r>
          </a:p>
          <a:p>
            <a:pPr marL="285750" indent="-285750">
              <a:buFontTx/>
              <a:buChar char="-"/>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Over 1,000 members treated since the Center opened in March of 2017.</a:t>
            </a:r>
          </a:p>
        </p:txBody>
      </p:sp>
    </p:spTree>
    <p:extLst>
      <p:ext uri="{BB962C8B-B14F-4D97-AF65-F5344CB8AC3E}">
        <p14:creationId xmlns:p14="http://schemas.microsoft.com/office/powerpoint/2010/main" val="3221684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IAFF SOCIAL MEDIA</a:t>
            </a:r>
          </a:p>
        </p:txBody>
      </p:sp>
      <p:sp>
        <p:nvSpPr>
          <p:cNvPr id="7" name="TextBox 6">
            <a:extLst>
              <a:ext uri="{FF2B5EF4-FFF2-40B4-BE49-F238E27FC236}">
                <a16:creationId xmlns:a16="http://schemas.microsoft.com/office/drawing/2014/main" id="{AAB2B677-7A1E-40D9-AF08-8E70F99BD93C}"/>
              </a:ext>
            </a:extLst>
          </p:cNvPr>
          <p:cNvSpPr txBox="1"/>
          <p:nvPr/>
        </p:nvSpPr>
        <p:spPr>
          <a:xfrm>
            <a:off x="193647" y="4222129"/>
            <a:ext cx="2927404" cy="400110"/>
          </a:xfrm>
          <a:prstGeom prst="rect">
            <a:avLst/>
          </a:prstGeom>
          <a:noFill/>
        </p:spPr>
        <p:txBody>
          <a:bodyPr wrap="none" rtlCol="0">
            <a:spAutoFit/>
          </a:bodyPr>
          <a:lstStyle/>
          <a:p>
            <a:r>
              <a:rPr lang="en-US" sz="2000" b="1" u="sng" dirty="0">
                <a:latin typeface="Arial" panose="020B0604020202020204" pitchFamily="34" charset="0"/>
                <a:cs typeface="Arial" panose="020B0604020202020204" pitchFamily="34" charset="0"/>
              </a:rPr>
              <a:t>Facebook: @</a:t>
            </a:r>
            <a:r>
              <a:rPr lang="en-US" sz="2000" b="1" u="sng" dirty="0" err="1">
                <a:latin typeface="Arial" panose="020B0604020202020204" pitchFamily="34" charset="0"/>
                <a:cs typeface="Arial" panose="020B0604020202020204" pitchFamily="34" charset="0"/>
              </a:rPr>
              <a:t>iaffonline</a:t>
            </a:r>
            <a:endParaRPr lang="en-US" sz="2000" b="1" u="sng"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AAA4092-CC9C-433A-80B1-2E1E594EE022}"/>
              </a:ext>
            </a:extLst>
          </p:cNvPr>
          <p:cNvSpPr txBox="1"/>
          <p:nvPr/>
        </p:nvSpPr>
        <p:spPr>
          <a:xfrm>
            <a:off x="4586516" y="4217525"/>
            <a:ext cx="3018968" cy="400110"/>
          </a:xfrm>
          <a:prstGeom prst="rect">
            <a:avLst/>
          </a:prstGeom>
          <a:noFill/>
        </p:spPr>
        <p:txBody>
          <a:bodyPr wrap="none" rtlCol="0">
            <a:spAutoFit/>
          </a:bodyPr>
          <a:lstStyle/>
          <a:p>
            <a:r>
              <a:rPr lang="en-US" sz="2000" b="1" u="sng" dirty="0">
                <a:latin typeface="Arial" panose="020B0604020202020204" pitchFamily="34" charset="0"/>
                <a:cs typeface="Arial" panose="020B0604020202020204" pitchFamily="34" charset="0"/>
              </a:rPr>
              <a:t>Twitter: @</a:t>
            </a:r>
            <a:r>
              <a:rPr lang="en-US" sz="2000" b="1" u="sng" dirty="0" err="1">
                <a:latin typeface="Arial" panose="020B0604020202020204" pitchFamily="34" charset="0"/>
                <a:cs typeface="Arial" panose="020B0604020202020204" pitchFamily="34" charset="0"/>
              </a:rPr>
              <a:t>iaffnewsdesk</a:t>
            </a:r>
            <a:endParaRPr lang="en-US" sz="2000" b="1" u="sng"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1FA0548-0BBB-4222-920C-231B5233CA39}"/>
              </a:ext>
            </a:extLst>
          </p:cNvPr>
          <p:cNvSpPr txBox="1"/>
          <p:nvPr/>
        </p:nvSpPr>
        <p:spPr>
          <a:xfrm>
            <a:off x="9070950" y="4222129"/>
            <a:ext cx="2768707" cy="400110"/>
          </a:xfrm>
          <a:prstGeom prst="rect">
            <a:avLst/>
          </a:prstGeom>
          <a:noFill/>
        </p:spPr>
        <p:txBody>
          <a:bodyPr wrap="none" rtlCol="0">
            <a:spAutoFit/>
          </a:bodyPr>
          <a:lstStyle/>
          <a:p>
            <a:r>
              <a:rPr lang="en-US" sz="2000" b="1" u="sng" dirty="0">
                <a:latin typeface="Arial" panose="020B0604020202020204" pitchFamily="34" charset="0"/>
                <a:cs typeface="Arial" panose="020B0604020202020204" pitchFamily="34" charset="0"/>
              </a:rPr>
              <a:t>Instagram: @iaff1918</a:t>
            </a:r>
          </a:p>
        </p:txBody>
      </p:sp>
      <p:pic>
        <p:nvPicPr>
          <p:cNvPr id="13" name="Picture 12" descr="A picture containing clipart, first-aid kit&#10;&#10;Description automatically generated">
            <a:extLst>
              <a:ext uri="{FF2B5EF4-FFF2-40B4-BE49-F238E27FC236}">
                <a16:creationId xmlns:a16="http://schemas.microsoft.com/office/drawing/2014/main" id="{554E8138-A741-4192-ADF6-90E9E74C8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83" y="1262068"/>
            <a:ext cx="2771168" cy="2771168"/>
          </a:xfrm>
          <a:prstGeom prst="rect">
            <a:avLst/>
          </a:prstGeom>
        </p:spPr>
      </p:pic>
      <p:pic>
        <p:nvPicPr>
          <p:cNvPr id="15" name="Picture 14" descr="A picture containing animal&#10;&#10;Description automatically generated">
            <a:extLst>
              <a:ext uri="{FF2B5EF4-FFF2-40B4-BE49-F238E27FC236}">
                <a16:creationId xmlns:a16="http://schemas.microsoft.com/office/drawing/2014/main" id="{CA12AC9B-9B07-4C2E-B277-8CE6161DC2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2277" y="1234686"/>
            <a:ext cx="1847445" cy="2771168"/>
          </a:xfrm>
          <a:prstGeom prst="rect">
            <a:avLst/>
          </a:prstGeom>
        </p:spPr>
      </p:pic>
      <p:pic>
        <p:nvPicPr>
          <p:cNvPr id="17" name="Picture 16">
            <a:extLst>
              <a:ext uri="{FF2B5EF4-FFF2-40B4-BE49-F238E27FC236}">
                <a16:creationId xmlns:a16="http://schemas.microsoft.com/office/drawing/2014/main" id="{0A7C9E1F-41B0-4F7E-831F-8B510F1B0E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0950" y="1299647"/>
            <a:ext cx="2771167" cy="2771167"/>
          </a:xfrm>
          <a:prstGeom prst="rect">
            <a:avLst/>
          </a:prstGeom>
        </p:spPr>
      </p:pic>
    </p:spTree>
    <p:extLst>
      <p:ext uri="{BB962C8B-B14F-4D97-AF65-F5344CB8AC3E}">
        <p14:creationId xmlns:p14="http://schemas.microsoft.com/office/powerpoint/2010/main" val="3177150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46038"/>
            <a:ext cx="12192000" cy="776287"/>
          </a:xfrm>
        </p:spPr>
        <p:txBody>
          <a:bodyPr/>
          <a:lstStyle/>
          <a:p>
            <a:r>
              <a:rPr lang="en-US" dirty="0"/>
              <a:t>General President’s Office</a:t>
            </a:r>
          </a:p>
        </p:txBody>
      </p:sp>
      <p:sp>
        <p:nvSpPr>
          <p:cNvPr id="9" name="Content Placeholder 2"/>
          <p:cNvSpPr txBox="1">
            <a:spLocks/>
          </p:cNvSpPr>
          <p:nvPr/>
        </p:nvSpPr>
        <p:spPr>
          <a:xfrm>
            <a:off x="304800" y="1066800"/>
            <a:ext cx="8969973" cy="5227320"/>
          </a:xfrm>
          <a:prstGeom prst="rect">
            <a:avLst/>
          </a:prstGeom>
          <a:effectLst/>
        </p:spPr>
        <p:txBody>
          <a:bodyPr/>
          <a:lstStyle>
            <a:lvl1pPr marL="342900" marR="0" indent="-342900" algn="l" defTabSz="685800" rtl="0" eaLnBrk="1" fontAlgn="base" latinLnBrk="0" hangingPunct="1">
              <a:lnSpc>
                <a:spcPct val="100000"/>
              </a:lnSpc>
              <a:spcBef>
                <a:spcPts val="750"/>
              </a:spcBef>
              <a:spcAft>
                <a:spcPct val="0"/>
              </a:spcAft>
              <a:buClrTx/>
              <a:buSzTx/>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800100" indent="-342900" algn="l" defTabSz="685800" rtl="0" eaLnBrk="1" fontAlgn="base" hangingPunct="1">
              <a:lnSpc>
                <a:spcPct val="100000"/>
              </a:lnSpc>
              <a:spcBef>
                <a:spcPts val="375"/>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257300" indent="-342900" algn="l" defTabSz="685800" rtl="0" eaLnBrk="1" fontAlgn="base" hangingPunct="1">
              <a:lnSpc>
                <a:spcPct val="100000"/>
              </a:lnSpc>
              <a:spcBef>
                <a:spcPts val="375"/>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55763" indent="-336550" algn="l" defTabSz="685800" rtl="0" eaLnBrk="1" fontAlgn="base" hangingPunct="1">
              <a:lnSpc>
                <a:spcPct val="100000"/>
              </a:lnSpc>
              <a:spcBef>
                <a:spcPts val="375"/>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3975" lvl="1" indent="0" algn="ctr">
              <a:lnSpc>
                <a:spcPct val="90000"/>
              </a:lnSpc>
              <a:buFont typeface="Arial" panose="020B0604020202020204" pitchFamily="34" charset="0"/>
              <a:buNone/>
            </a:pPr>
            <a:r>
              <a:rPr lang="en-US" sz="3200" b="1" dirty="0"/>
              <a:t>General President </a:t>
            </a:r>
          </a:p>
          <a:p>
            <a:pPr marL="53975" lvl="1" indent="0" algn="ctr">
              <a:lnSpc>
                <a:spcPct val="90000"/>
              </a:lnSpc>
              <a:buFont typeface="Arial" panose="020B0604020202020204" pitchFamily="34" charset="0"/>
              <a:buNone/>
            </a:pPr>
            <a:r>
              <a:rPr lang="en-US" sz="3200" b="1" dirty="0"/>
              <a:t>Harold A. Schaitberger </a:t>
            </a:r>
          </a:p>
          <a:p>
            <a:pPr marL="457200" lvl="1" indent="-403225">
              <a:spcBef>
                <a:spcPts val="1200"/>
              </a:spcBef>
            </a:pPr>
            <a:r>
              <a:rPr lang="en-US" dirty="0"/>
              <a:t>Ninth IAFF General President </a:t>
            </a:r>
          </a:p>
          <a:p>
            <a:pPr marL="457200" lvl="1" indent="-403225">
              <a:lnSpc>
                <a:spcPct val="90000"/>
              </a:lnSpc>
              <a:spcBef>
                <a:spcPts val="1200"/>
              </a:spcBef>
            </a:pPr>
            <a:r>
              <a:rPr lang="en-US" dirty="0"/>
              <a:t>Chairman of the IAFF Executive Board</a:t>
            </a:r>
          </a:p>
          <a:p>
            <a:pPr marL="457200" lvl="1" indent="-403225">
              <a:lnSpc>
                <a:spcPct val="90000"/>
              </a:lnSpc>
              <a:spcBef>
                <a:spcPts val="1200"/>
              </a:spcBef>
            </a:pPr>
            <a:r>
              <a:rPr lang="en-US" dirty="0"/>
              <a:t>CEO IAFF Financial Corporation </a:t>
            </a:r>
          </a:p>
          <a:p>
            <a:pPr marL="457200" lvl="1" indent="-403225">
              <a:lnSpc>
                <a:spcPct val="90000"/>
              </a:lnSpc>
              <a:spcBef>
                <a:spcPts val="1200"/>
              </a:spcBef>
            </a:pPr>
            <a:r>
              <a:rPr lang="en-US" dirty="0"/>
              <a:t>Chairman of the IAFF Foundation</a:t>
            </a:r>
          </a:p>
          <a:p>
            <a:pPr marL="457200" lvl="1" indent="-403225">
              <a:lnSpc>
                <a:spcPct val="90000"/>
              </a:lnSpc>
              <a:spcBef>
                <a:spcPts val="1200"/>
              </a:spcBef>
            </a:pPr>
            <a:r>
              <a:rPr lang="en-US" dirty="0"/>
              <a:t>AFL-CIO Executive Committee member</a:t>
            </a:r>
          </a:p>
          <a:p>
            <a:pPr marL="457200" lvl="1" indent="-403225">
              <a:lnSpc>
                <a:spcPct val="90000"/>
              </a:lnSpc>
              <a:spcBef>
                <a:spcPts val="1200"/>
              </a:spcBef>
            </a:pPr>
            <a:r>
              <a:rPr lang="en-US" dirty="0"/>
              <a:t>Vice President of the Muscular Dystrophy Association</a:t>
            </a:r>
          </a:p>
          <a:p>
            <a:pPr marL="520700" lvl="1" indent="-466725">
              <a:lnSpc>
                <a:spcPct val="90000"/>
              </a:lnSpc>
            </a:pPr>
            <a:endParaRPr lang="en-US" sz="2050" dirty="0"/>
          </a:p>
          <a:p>
            <a:pPr lvl="1">
              <a:lnSpc>
                <a:spcPct val="90000"/>
              </a:lnSpc>
            </a:pPr>
            <a:endParaRPr lang="en-US" sz="2400" dirty="0"/>
          </a:p>
          <a:p>
            <a:pPr>
              <a:buFont typeface="Arial" panose="020B0604020202020204" pitchFamily="34" charset="0"/>
              <a:buNone/>
              <a:defRPr/>
            </a:pPr>
            <a:endParaRPr lang="en-US" dirty="0"/>
          </a:p>
        </p:txBody>
      </p:sp>
      <p:pic>
        <p:nvPicPr>
          <p:cNvPr id="3" name="Picture 2" descr="A person wearing a suit and tie&#10;&#10;Description automatically generated">
            <a:extLst>
              <a:ext uri="{FF2B5EF4-FFF2-40B4-BE49-F238E27FC236}">
                <a16:creationId xmlns:a16="http://schemas.microsoft.com/office/drawing/2014/main" id="{5068AB29-DE34-4711-A0C7-FF82F401D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3210" y="1150973"/>
            <a:ext cx="3022949" cy="4640227"/>
          </a:xfrm>
          <a:prstGeom prst="rect">
            <a:avLst/>
          </a:prstGeom>
        </p:spPr>
      </p:pic>
    </p:spTree>
    <p:extLst>
      <p:ext uri="{BB962C8B-B14F-4D97-AF65-F5344CB8AC3E}">
        <p14:creationId xmlns:p14="http://schemas.microsoft.com/office/powerpoint/2010/main" val="2158494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46038"/>
            <a:ext cx="12192000" cy="776287"/>
          </a:xfrm>
        </p:spPr>
        <p:txBody>
          <a:bodyPr/>
          <a:lstStyle/>
          <a:p>
            <a:r>
              <a:rPr lang="en-US" dirty="0"/>
              <a:t>General Secretary-Treasurer </a:t>
            </a:r>
          </a:p>
        </p:txBody>
      </p:sp>
      <p:sp>
        <p:nvSpPr>
          <p:cNvPr id="4" name="Text Placeholder 13"/>
          <p:cNvSpPr txBox="1">
            <a:spLocks/>
          </p:cNvSpPr>
          <p:nvPr/>
        </p:nvSpPr>
        <p:spPr>
          <a:xfrm>
            <a:off x="381001" y="944880"/>
            <a:ext cx="8077199" cy="5532120"/>
          </a:xfrm>
          <a:prstGeom prst="rect">
            <a:avLst/>
          </a:prstGeom>
        </p:spPr>
        <p:txBody>
          <a:bodyPr/>
          <a:lstStyle>
            <a:lvl1pPr marL="342900" marR="0" indent="-342900" algn="l" defTabSz="685800" rtl="0" eaLnBrk="1" fontAlgn="base" latinLnBrk="0" hangingPunct="1">
              <a:lnSpc>
                <a:spcPct val="100000"/>
              </a:lnSpc>
              <a:spcBef>
                <a:spcPts val="750"/>
              </a:spcBef>
              <a:spcAft>
                <a:spcPct val="0"/>
              </a:spcAft>
              <a:buClrTx/>
              <a:buSzTx/>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800100" indent="-342900" algn="l" defTabSz="685800" rtl="0" eaLnBrk="1" fontAlgn="base" hangingPunct="1">
              <a:lnSpc>
                <a:spcPct val="100000"/>
              </a:lnSpc>
              <a:spcBef>
                <a:spcPts val="375"/>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257300" indent="-342900" algn="l" defTabSz="685800" rtl="0" eaLnBrk="1" fontAlgn="base" hangingPunct="1">
              <a:lnSpc>
                <a:spcPct val="100000"/>
              </a:lnSpc>
              <a:spcBef>
                <a:spcPts val="375"/>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55763" indent="-336550" algn="l" defTabSz="685800" rtl="0" eaLnBrk="1" fontAlgn="base" hangingPunct="1">
              <a:lnSpc>
                <a:spcPct val="100000"/>
              </a:lnSpc>
              <a:spcBef>
                <a:spcPts val="375"/>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90000"/>
              </a:lnSpc>
              <a:buFont typeface="Arial" panose="020B0604020202020204" pitchFamily="34" charset="0"/>
              <a:buNone/>
            </a:pPr>
            <a:r>
              <a:rPr lang="en-US" b="1"/>
              <a:t>General Secretary-Treasurer</a:t>
            </a:r>
          </a:p>
          <a:p>
            <a:pPr marL="0" indent="0" algn="ctr">
              <a:lnSpc>
                <a:spcPct val="90000"/>
              </a:lnSpc>
              <a:buFont typeface="Arial" panose="020B0604020202020204" pitchFamily="34" charset="0"/>
              <a:buNone/>
            </a:pPr>
            <a:r>
              <a:rPr lang="en-US" b="1"/>
              <a:t>Edward A. Kelly </a:t>
            </a:r>
          </a:p>
          <a:p>
            <a:pPr>
              <a:spcBef>
                <a:spcPts val="600"/>
              </a:spcBef>
            </a:pPr>
            <a:r>
              <a:rPr lang="en-US" sz="2400"/>
              <a:t>Chief Financial Officer for the IAFF</a:t>
            </a:r>
          </a:p>
          <a:p>
            <a:pPr>
              <a:spcBef>
                <a:spcPts val="600"/>
              </a:spcBef>
            </a:pPr>
            <a:r>
              <a:rPr lang="en-US" sz="2400"/>
              <a:t>Serves as the CFO on the Board of Directors for the Financial Corporation</a:t>
            </a:r>
          </a:p>
          <a:p>
            <a:pPr>
              <a:spcBef>
                <a:spcPts val="600"/>
              </a:spcBef>
            </a:pPr>
            <a:r>
              <a:rPr lang="en-US" sz="2400"/>
              <a:t>Trustee for the Charitable Foundation</a:t>
            </a:r>
          </a:p>
          <a:p>
            <a:pPr>
              <a:spcBef>
                <a:spcPts val="600"/>
              </a:spcBef>
            </a:pPr>
            <a:r>
              <a:rPr lang="en-US" sz="2400"/>
              <a:t>Fiduciary Responsibility for the Financial Activities of the IAFF</a:t>
            </a:r>
          </a:p>
          <a:p>
            <a:pPr>
              <a:spcBef>
                <a:spcPts val="600"/>
              </a:spcBef>
            </a:pPr>
            <a:r>
              <a:rPr lang="en-US" sz="2400"/>
              <a:t>Maintains Federal and State Reporting Requirements</a:t>
            </a:r>
          </a:p>
          <a:p>
            <a:pPr>
              <a:spcBef>
                <a:spcPts val="600"/>
              </a:spcBef>
            </a:pPr>
            <a:r>
              <a:rPr lang="en-US" sz="2400"/>
              <a:t>Custodian of IAFF Official Records and Documents</a:t>
            </a:r>
          </a:p>
          <a:p>
            <a:pPr>
              <a:spcBef>
                <a:spcPts val="600"/>
              </a:spcBef>
            </a:pPr>
            <a:r>
              <a:rPr lang="en-US" sz="2400"/>
              <a:t>Responsible for Membership Services and General Administrative Services in the IAFF</a:t>
            </a:r>
          </a:p>
          <a:p>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200" y="1219200"/>
            <a:ext cx="3156856" cy="4419600"/>
          </a:xfrm>
          <a:prstGeom prst="rect">
            <a:avLst/>
          </a:prstGeom>
        </p:spPr>
      </p:pic>
    </p:spTree>
    <p:extLst>
      <p:ext uri="{BB962C8B-B14F-4D97-AF65-F5344CB8AC3E}">
        <p14:creationId xmlns:p14="http://schemas.microsoft.com/office/powerpoint/2010/main" val="2226302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effectLst>
                  <a:outerShdw blurRad="38100" dist="38100" dir="2700000" algn="tl">
                    <a:srgbClr val="000000">
                      <a:alpha val="43137"/>
                    </a:srgbClr>
                  </a:outerShdw>
                </a:effectLst>
              </a:rPr>
              <a:t>District Vice Presidents and IAFF Trustees</a:t>
            </a:r>
            <a:endParaRPr lang="en-US" dirty="0"/>
          </a:p>
        </p:txBody>
      </p:sp>
      <p:grpSp>
        <p:nvGrpSpPr>
          <p:cNvPr id="6" name="Group 5"/>
          <p:cNvGrpSpPr/>
          <p:nvPr/>
        </p:nvGrpSpPr>
        <p:grpSpPr>
          <a:xfrm>
            <a:off x="7860371" y="3595250"/>
            <a:ext cx="3180779" cy="1626391"/>
            <a:chOff x="7798025" y="4135582"/>
            <a:chExt cx="3180779" cy="1626391"/>
          </a:xfrm>
        </p:grpSpPr>
        <p:sp>
          <p:nvSpPr>
            <p:cNvPr id="7" name="TextBox 6"/>
            <p:cNvSpPr txBox="1"/>
            <p:nvPr/>
          </p:nvSpPr>
          <p:spPr>
            <a:xfrm>
              <a:off x="7798026" y="4135582"/>
              <a:ext cx="3180778" cy="369332"/>
            </a:xfrm>
            <a:prstGeom prst="rect">
              <a:avLst/>
            </a:prstGeom>
            <a:noFill/>
          </p:spPr>
          <p:txBody>
            <a:bodyPr wrap="square" rtlCol="0">
              <a:spAutoFit/>
            </a:bodyPr>
            <a:lstStyle/>
            <a:p>
              <a:pPr algn="ctr"/>
              <a:r>
                <a:rPr lang="en-US" b="1" dirty="0"/>
                <a:t>IAFF Trustees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8025" y="4621291"/>
              <a:ext cx="904714" cy="114068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3538" y="4607431"/>
              <a:ext cx="913724" cy="115204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097" y="4607431"/>
              <a:ext cx="915707" cy="1154542"/>
            </a:xfrm>
            <a:prstGeom prst="rect">
              <a:avLst/>
            </a:prstGeom>
          </p:spPr>
        </p:pic>
      </p:gr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602" y="951976"/>
            <a:ext cx="7535126" cy="5303595"/>
          </a:xfrm>
          <a:prstGeom prst="rect">
            <a:avLst/>
          </a:prstGeom>
        </p:spPr>
      </p:pic>
    </p:spTree>
    <p:extLst>
      <p:ext uri="{BB962C8B-B14F-4D97-AF65-F5344CB8AC3E}">
        <p14:creationId xmlns:p14="http://schemas.microsoft.com/office/powerpoint/2010/main" val="2326792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61140" y="1100808"/>
            <a:ext cx="6367034" cy="4979952"/>
          </a:xfrm>
        </p:spPr>
        <p:txBody>
          <a:bodyPr/>
          <a:lstStyle/>
          <a:p>
            <a:pPr marL="0" lvl="0" indent="0" eaLnBrk="0" hangingPunct="0">
              <a:spcBef>
                <a:spcPct val="20000"/>
              </a:spcBef>
              <a:buNone/>
            </a:pPr>
            <a:endParaRPr lang="en-US" altLang="en-US" sz="2800" b="1" dirty="0">
              <a:solidFill>
                <a:prstClr val="black"/>
              </a:solidFill>
              <a:latin typeface="Arial"/>
              <a:ea typeface="ＭＳ Ｐゴシック" pitchFamily="-112" charset="-128"/>
              <a:cs typeface="Arial"/>
            </a:endParaRPr>
          </a:p>
          <a:p>
            <a:pPr marL="0" lvl="0" indent="0" eaLnBrk="0" hangingPunct="0">
              <a:spcBef>
                <a:spcPct val="20000"/>
              </a:spcBef>
              <a:buNone/>
            </a:pPr>
            <a:r>
              <a:rPr lang="en-US" altLang="en-US" sz="2800" b="1" dirty="0">
                <a:solidFill>
                  <a:prstClr val="black"/>
                </a:solidFill>
                <a:latin typeface="Arial"/>
                <a:ea typeface="ＭＳ Ｐゴシック" pitchFamily="-112" charset="-128"/>
                <a:cs typeface="Arial"/>
              </a:rPr>
              <a:t>XXX</a:t>
            </a:r>
            <a:r>
              <a:rPr lang="en-US" altLang="en-US" sz="2800" b="1" dirty="0"/>
              <a:t> District Vice President </a:t>
            </a:r>
          </a:p>
          <a:p>
            <a:pPr marL="0" indent="0">
              <a:spcBef>
                <a:spcPts val="0"/>
              </a:spcBef>
              <a:buNone/>
            </a:pPr>
            <a:r>
              <a:rPr lang="en-US" altLang="en-US" sz="2600" dirty="0"/>
              <a:t>Represents: </a:t>
            </a:r>
          </a:p>
          <a:p>
            <a:pPr marL="0" indent="0">
              <a:spcBef>
                <a:spcPts val="0"/>
              </a:spcBef>
              <a:buNone/>
            </a:pPr>
            <a:endParaRPr lang="en-US" altLang="en-US" sz="2600" dirty="0"/>
          </a:p>
          <a:p>
            <a:pPr marL="0" indent="0">
              <a:spcBef>
                <a:spcPts val="0"/>
              </a:spcBef>
              <a:buNone/>
            </a:pPr>
            <a:r>
              <a:rPr lang="en-US" altLang="en-US" sz="2600" dirty="0"/>
              <a:t>STATES</a:t>
            </a:r>
          </a:p>
          <a:p>
            <a:pPr marL="0" indent="0">
              <a:spcBef>
                <a:spcPts val="0"/>
              </a:spcBef>
              <a:buNone/>
            </a:pPr>
            <a:endParaRPr lang="en-US" altLang="en-US" sz="2600" dirty="0"/>
          </a:p>
          <a:p>
            <a:pPr marL="0" indent="0">
              <a:spcBef>
                <a:spcPts val="0"/>
              </a:spcBef>
              <a:buNone/>
            </a:pPr>
            <a:r>
              <a:rPr lang="en-US" altLang="en-US" sz="2600" b="1" u="sng" dirty="0">
                <a:solidFill>
                  <a:srgbClr val="002060"/>
                </a:solidFill>
              </a:rPr>
              <a:t>ADD E-MAIL</a:t>
            </a:r>
          </a:p>
          <a:p>
            <a:pPr marL="0" indent="0">
              <a:spcBef>
                <a:spcPts val="0"/>
              </a:spcBef>
              <a:buNone/>
            </a:pPr>
            <a:endParaRPr lang="en-US" altLang="en-US" sz="2600" dirty="0"/>
          </a:p>
          <a:p>
            <a:pPr marL="0" indent="0">
              <a:buNone/>
            </a:pPr>
            <a:endParaRPr lang="en-US" altLang="en-US" dirty="0"/>
          </a:p>
          <a:p>
            <a:pPr marL="0" indent="0">
              <a:spcBef>
                <a:spcPts val="0"/>
              </a:spcBef>
              <a:buNone/>
            </a:pPr>
            <a:endParaRPr lang="en-US" altLang="en-US" dirty="0"/>
          </a:p>
          <a:p>
            <a:pPr marL="0" indent="0">
              <a:buNone/>
            </a:pPr>
            <a:endParaRPr lang="en-US" dirty="0"/>
          </a:p>
        </p:txBody>
      </p:sp>
      <p:sp>
        <p:nvSpPr>
          <p:cNvPr id="7" name="Title 6"/>
          <p:cNvSpPr>
            <a:spLocks noGrp="1"/>
          </p:cNvSpPr>
          <p:nvPr>
            <p:ph type="title"/>
          </p:nvPr>
        </p:nvSpPr>
        <p:spPr/>
        <p:txBody>
          <a:bodyPr/>
          <a:lstStyle/>
          <a:p>
            <a:r>
              <a:rPr lang="en-US" dirty="0"/>
              <a:t>Our District – IAFF XXX District</a:t>
            </a:r>
          </a:p>
        </p:txBody>
      </p:sp>
    </p:spTree>
    <p:extLst>
      <p:ext uri="{BB962C8B-B14F-4D97-AF65-F5344CB8AC3E}">
        <p14:creationId xmlns:p14="http://schemas.microsoft.com/office/powerpoint/2010/main" val="3205713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902918" y="1419606"/>
            <a:ext cx="9681576" cy="5135474"/>
          </a:xfrm>
          <a:prstGeom prst="rect">
            <a:avLst/>
          </a:prstGeom>
          <a:effectLst/>
        </p:spPr>
        <p:txBody>
          <a:bodyPr/>
          <a:lstStyle>
            <a:lvl1pPr marL="342900" marR="0" indent="-342900" algn="l" defTabSz="685800" rtl="0" eaLnBrk="1" fontAlgn="base" latinLnBrk="0" hangingPunct="1">
              <a:lnSpc>
                <a:spcPct val="100000"/>
              </a:lnSpc>
              <a:spcBef>
                <a:spcPts val="750"/>
              </a:spcBef>
              <a:spcAft>
                <a:spcPct val="0"/>
              </a:spcAft>
              <a:buClrTx/>
              <a:buSzTx/>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800100" indent="-342900" algn="l" defTabSz="685800" rtl="0" eaLnBrk="1" fontAlgn="base" hangingPunct="1">
              <a:lnSpc>
                <a:spcPct val="100000"/>
              </a:lnSpc>
              <a:spcBef>
                <a:spcPts val="375"/>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257300" indent="-342900" algn="l" defTabSz="685800" rtl="0" eaLnBrk="1" fontAlgn="base" hangingPunct="1">
              <a:lnSpc>
                <a:spcPct val="100000"/>
              </a:lnSpc>
              <a:spcBef>
                <a:spcPts val="375"/>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55763" indent="-336550" algn="l" defTabSz="685800" rtl="0" eaLnBrk="1" fontAlgn="base" hangingPunct="1">
              <a:lnSpc>
                <a:spcPct val="100000"/>
              </a:lnSpc>
              <a:spcBef>
                <a:spcPts val="375"/>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20750" lvl="2" indent="-403225">
              <a:lnSpc>
                <a:spcPct val="90000"/>
              </a:lnSpc>
              <a:spcBef>
                <a:spcPts val="600"/>
              </a:spcBef>
            </a:pPr>
            <a:r>
              <a:rPr lang="en-US" sz="2800" b="1" dirty="0"/>
              <a:t>Canadian Office </a:t>
            </a:r>
          </a:p>
          <a:p>
            <a:pPr marL="920750" lvl="2" indent="-403225">
              <a:lnSpc>
                <a:spcPct val="90000"/>
              </a:lnSpc>
              <a:spcBef>
                <a:spcPts val="600"/>
              </a:spcBef>
            </a:pPr>
            <a:r>
              <a:rPr lang="en-US" sz="2800" b="1" dirty="0"/>
              <a:t>Communications, Media &amp; Strategic Campaigns</a:t>
            </a:r>
          </a:p>
          <a:p>
            <a:pPr marL="974725" lvl="2" indent="-457200">
              <a:lnSpc>
                <a:spcPct val="90000"/>
              </a:lnSpc>
              <a:spcBef>
                <a:spcPts val="600"/>
              </a:spcBef>
            </a:pPr>
            <a:r>
              <a:rPr lang="en-US" sz="2800" b="1" dirty="0"/>
              <a:t>Information Systems</a:t>
            </a:r>
          </a:p>
          <a:p>
            <a:pPr marL="920750" lvl="2" indent="-403225">
              <a:lnSpc>
                <a:spcPct val="90000"/>
              </a:lnSpc>
              <a:spcBef>
                <a:spcPts val="600"/>
              </a:spcBef>
            </a:pPr>
            <a:r>
              <a:rPr lang="en-US" sz="2800" b="1" dirty="0"/>
              <a:t>Education, Training and Human Relations</a:t>
            </a:r>
          </a:p>
          <a:p>
            <a:pPr marL="920750" lvl="2" indent="-403225">
              <a:lnSpc>
                <a:spcPct val="90000"/>
              </a:lnSpc>
              <a:spcBef>
                <a:spcPts val="600"/>
              </a:spcBef>
            </a:pPr>
            <a:r>
              <a:rPr lang="en-US" sz="2800" b="1" dirty="0"/>
              <a:t>Government Affairs and Public Policy</a:t>
            </a:r>
          </a:p>
          <a:p>
            <a:pPr marL="920750" lvl="2" indent="-403225">
              <a:lnSpc>
                <a:spcPct val="90000"/>
              </a:lnSpc>
              <a:spcBef>
                <a:spcPts val="600"/>
              </a:spcBef>
            </a:pPr>
            <a:r>
              <a:rPr lang="en-US" sz="2800" b="1" dirty="0"/>
              <a:t>Grants Administration and </a:t>
            </a:r>
            <a:r>
              <a:rPr lang="en-US" sz="2800" b="1" dirty="0" err="1"/>
              <a:t>HazMat</a:t>
            </a:r>
            <a:r>
              <a:rPr lang="en-US" sz="2800" b="1" dirty="0"/>
              <a:t>/WMD Training</a:t>
            </a:r>
          </a:p>
          <a:p>
            <a:pPr marL="920750" lvl="2" indent="-403225">
              <a:lnSpc>
                <a:spcPct val="90000"/>
              </a:lnSpc>
              <a:spcBef>
                <a:spcPts val="600"/>
              </a:spcBef>
            </a:pPr>
            <a:r>
              <a:rPr lang="en-US" sz="2800" b="1" dirty="0"/>
              <a:t>Occupational Health, Safety and Medicine</a:t>
            </a:r>
          </a:p>
          <a:p>
            <a:pPr marL="920750" lvl="2" indent="-403225">
              <a:lnSpc>
                <a:spcPct val="90000"/>
              </a:lnSpc>
              <a:spcBef>
                <a:spcPts val="600"/>
              </a:spcBef>
            </a:pPr>
            <a:r>
              <a:rPr lang="en-US" sz="2800" b="1" dirty="0"/>
              <a:t>Legal </a:t>
            </a:r>
          </a:p>
          <a:p>
            <a:pPr marL="920750" lvl="2" indent="-403225">
              <a:lnSpc>
                <a:spcPct val="90000"/>
              </a:lnSpc>
              <a:spcBef>
                <a:spcPts val="600"/>
              </a:spcBef>
            </a:pPr>
            <a:r>
              <a:rPr lang="en-US" sz="2800" b="1" dirty="0"/>
              <a:t>Technical Assistance and Information Resources</a:t>
            </a:r>
          </a:p>
          <a:p>
            <a:pPr marL="520700" lvl="1" indent="-466725">
              <a:lnSpc>
                <a:spcPct val="90000"/>
              </a:lnSpc>
              <a:spcBef>
                <a:spcPts val="600"/>
              </a:spcBef>
            </a:pPr>
            <a:endParaRPr lang="en-US" sz="2400" b="1" dirty="0"/>
          </a:p>
          <a:p>
            <a:pPr lvl="1">
              <a:lnSpc>
                <a:spcPct val="90000"/>
              </a:lnSpc>
              <a:spcBef>
                <a:spcPts val="600"/>
              </a:spcBef>
            </a:pPr>
            <a:endParaRPr lang="en-US" b="1" dirty="0"/>
          </a:p>
          <a:p>
            <a:pPr>
              <a:spcBef>
                <a:spcPts val="600"/>
              </a:spcBef>
              <a:buFont typeface="Arial" panose="020B0604020202020204" pitchFamily="34" charset="0"/>
              <a:buNone/>
              <a:defRPr/>
            </a:pPr>
            <a:endParaRPr lang="en-US" sz="3600" b="1" dirty="0"/>
          </a:p>
        </p:txBody>
      </p:sp>
      <p:sp>
        <p:nvSpPr>
          <p:cNvPr id="7" name="Title 8">
            <a:extLst>
              <a:ext uri="{FF2B5EF4-FFF2-40B4-BE49-F238E27FC236}">
                <a16:creationId xmlns:a16="http://schemas.microsoft.com/office/drawing/2014/main" id="{935B7EE7-AE3B-4F9D-8B06-99DF311B7F81}"/>
              </a:ext>
            </a:extLst>
          </p:cNvPr>
          <p:cNvSpPr txBox="1">
            <a:spLocks/>
          </p:cNvSpPr>
          <p:nvPr/>
        </p:nvSpPr>
        <p:spPr>
          <a:xfrm>
            <a:off x="0" y="140082"/>
            <a:ext cx="12192000" cy="605633"/>
          </a:xfrm>
          <a:prstGeom prst="rect">
            <a:avLst/>
          </a:prstGeom>
        </p:spPr>
        <p:txBody>
          <a:bodyPr/>
          <a:lstStyle>
            <a:lvl1pPr algn="ctr" defTabSz="685800" rtl="0" eaLnBrk="1" fontAlgn="base" hangingPunct="1">
              <a:lnSpc>
                <a:spcPct val="90000"/>
              </a:lnSpc>
              <a:spcBef>
                <a:spcPct val="0"/>
              </a:spcBef>
              <a:spcAft>
                <a:spcPct val="0"/>
              </a:spcAft>
              <a:defRPr sz="4000" b="1" kern="1200">
                <a:solidFill>
                  <a:srgbClr val="FFC82E"/>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r>
              <a:rPr lang="en-US" dirty="0"/>
              <a:t>IAFF DIVISIONS</a:t>
            </a:r>
          </a:p>
        </p:txBody>
      </p:sp>
    </p:spTree>
    <p:extLst>
      <p:ext uri="{BB962C8B-B14F-4D97-AF65-F5344CB8AC3E}">
        <p14:creationId xmlns:p14="http://schemas.microsoft.com/office/powerpoint/2010/main" val="9388399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PPT_Template_16x9_noLo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16x9_noLogo" id="{D92A9FA1-FCE2-4DEA-A006-9B66CF6B5EB2}" vid="{ABBE0B13-2053-4E1E-9B0F-2BC07E3EACC3}"/>
    </a:ext>
  </a:extLst>
</a:theme>
</file>

<file path=ppt/theme/theme2.xml><?xml version="1.0" encoding="utf-8"?>
<a:theme xmlns:a="http://schemas.openxmlformats.org/drawingml/2006/main" name="Custom Slide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PPT_Template_16x9_noLogo</Template>
  <TotalTime>8482</TotalTime>
  <Words>6369</Words>
  <Application>Microsoft Office PowerPoint</Application>
  <PresentationFormat>Widescreen</PresentationFormat>
  <Paragraphs>598</Paragraphs>
  <Slides>44</Slides>
  <Notes>44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Calibri</vt:lpstr>
      <vt:lpstr>Calibri Light</vt:lpstr>
      <vt:lpstr>Trebuchet MS</vt:lpstr>
      <vt:lpstr>PPT_Template_16x9_noLogo</vt:lpstr>
      <vt:lpstr>Custom Slide Master</vt:lpstr>
      <vt:lpstr>Welcome to Your Union</vt:lpstr>
      <vt:lpstr>Our Mission</vt:lpstr>
      <vt:lpstr>Union</vt:lpstr>
      <vt:lpstr>IAFF Membership</vt:lpstr>
      <vt:lpstr>General President’s Office</vt:lpstr>
      <vt:lpstr>General Secretary-Treasurer </vt:lpstr>
      <vt:lpstr>District Vice Presidents and IAFF Trustees</vt:lpstr>
      <vt:lpstr>Our District – IAFF XXX District</vt:lpstr>
      <vt:lpstr>PowerPoint Presentation</vt:lpstr>
      <vt:lpstr>Advancing Our Profession</vt:lpstr>
      <vt:lpstr>Voice at the Table</vt:lpstr>
      <vt:lpstr>Active in Politics</vt:lpstr>
      <vt:lpstr>Standing By Those Who Stand With Us</vt:lpstr>
      <vt:lpstr>FIREPAC</vt:lpstr>
      <vt:lpstr>Protecting Our Rights</vt:lpstr>
      <vt:lpstr>Working for Fair Compensation</vt:lpstr>
      <vt:lpstr>Democracy in Action</vt:lpstr>
      <vt:lpstr>Our Legacy</vt:lpstr>
      <vt:lpstr>Our History</vt:lpstr>
      <vt:lpstr>IAFF On the Frontline</vt:lpstr>
      <vt:lpstr>IAFF On the Frontline</vt:lpstr>
      <vt:lpstr>IAFF On the Frontline</vt:lpstr>
      <vt:lpstr>Safety</vt:lpstr>
      <vt:lpstr>Stay Prepared</vt:lpstr>
      <vt:lpstr>Disaster Response</vt:lpstr>
      <vt:lpstr>Last Alarm</vt:lpstr>
      <vt:lpstr>IAFF Financial Corporation</vt:lpstr>
      <vt:lpstr>E-18 MEDIA</vt:lpstr>
      <vt:lpstr>Serving Our Community</vt:lpstr>
      <vt:lpstr>IAFF Canadian Office</vt:lpstr>
      <vt:lpstr>IAFF Canadian Office</vt:lpstr>
      <vt:lpstr>IAFF: More Than Just a Sticker</vt:lpstr>
      <vt:lpstr>Our State Association</vt:lpstr>
      <vt:lpstr>About Us (Local Info)</vt:lpstr>
      <vt:lpstr>What We Do (Local Info)</vt:lpstr>
      <vt:lpstr>Where We’ve Been (Local Info)</vt:lpstr>
      <vt:lpstr>Where We’re Going (Local Info)</vt:lpstr>
      <vt:lpstr>How Your Money Is Used</vt:lpstr>
      <vt:lpstr>How We Get There</vt:lpstr>
      <vt:lpstr>Member Responsibilities</vt:lpstr>
      <vt:lpstr>IAFF.ORG</vt:lpstr>
      <vt:lpstr>IAFF PEER SUPPORT</vt:lpstr>
      <vt:lpstr>IAFF Center of Excellence</vt:lpstr>
      <vt:lpstr>IAFF SOCIAL 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Association of Fire Fighters</dc:title>
  <dc:creator>Eno, Amy</dc:creator>
  <cp:lastModifiedBy>Treglio, Mark</cp:lastModifiedBy>
  <cp:revision>226</cp:revision>
  <dcterms:created xsi:type="dcterms:W3CDTF">2015-09-25T19:24:12Z</dcterms:created>
  <dcterms:modified xsi:type="dcterms:W3CDTF">2020-01-23T05:27:23Z</dcterms:modified>
</cp:coreProperties>
</file>