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317" r:id="rId3"/>
    <p:sldId id="334" r:id="rId4"/>
    <p:sldId id="350" r:id="rId5"/>
    <p:sldId id="338" r:id="rId6"/>
    <p:sldId id="326" r:id="rId7"/>
    <p:sldId id="340" r:id="rId8"/>
    <p:sldId id="341" r:id="rId9"/>
    <p:sldId id="325" r:id="rId10"/>
    <p:sldId id="335" r:id="rId11"/>
    <p:sldId id="352" r:id="rId12"/>
    <p:sldId id="349" r:id="rId13"/>
  </p:sldIdLst>
  <p:sldSz cx="12192000" cy="6858000"/>
  <p:notesSz cx="7315200" cy="9601200"/>
  <p:custDataLst>
    <p:tags r:id="rId1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61C"/>
    <a:srgbClr val="FFC500"/>
    <a:srgbClr val="996633"/>
    <a:srgbClr val="7B5229"/>
    <a:srgbClr val="FFC82E"/>
    <a:srgbClr val="FFC000"/>
    <a:srgbClr val="F3C582"/>
    <a:srgbClr val="F7C66F"/>
    <a:srgbClr val="FDD6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44405-F7E8-4976-AA55-23530B35BBCE}" v="1" dt="2022-03-02T21:08:14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879" autoAdjust="0"/>
  </p:normalViewPr>
  <p:slideViewPr>
    <p:cSldViewPr snapToGrid="0" snapToObjects="1">
      <p:cViewPr varScale="1">
        <p:scale>
          <a:sx n="31" d="100"/>
          <a:sy n="31" d="100"/>
        </p:scale>
        <p:origin x="117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E5C421-7E86-4987-AA60-F8A3422ADD64}" type="datetimeFigureOut">
              <a:rPr lang="en-US"/>
              <a:pPr>
                <a:defRPr/>
              </a:pPr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CB56D6B-826F-4D73-84B8-A1834E2C43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075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1C191-D03C-46B0-9555-DF15D029A695}" type="datetimeFigureOut">
              <a:rPr lang="en-US" smtClean="0"/>
              <a:t>3/4/2022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559D-2ACA-4EE9-B65E-1ACCD042C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9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1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8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1" y="2153663"/>
            <a:ext cx="11261558" cy="227071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644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380D9-AAC1-4789-ABCE-9D907C69C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7994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2A488-C470-4E4C-909F-398E33CE7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04718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ann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4605E-5F66-41C1-BA9C-C40B453D7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2960" y="6311168"/>
            <a:ext cx="6400800" cy="33832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7B522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01FE04-AAA3-4BA8-8ED3-B004FBE1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59" y="1097280"/>
            <a:ext cx="11261562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458788"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0">
              <a:buNone/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Bulleted item</a:t>
            </a:r>
          </a:p>
          <a:p>
            <a:pPr marL="6858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</a:t>
            </a:r>
          </a:p>
          <a:p>
            <a:pPr marL="1257300" marR="0" lvl="2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marL="1600200" marR="0" lvl="3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pPr marL="514350" marR="0" lvl="1" indent="-171450" algn="l" defTabSz="6858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90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holding big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7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- Opening Slide 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7" y="2249424"/>
            <a:ext cx="11091672" cy="23865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4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- Opening Slide Blank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7" y="2249424"/>
            <a:ext cx="11091672" cy="23865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07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59" y="1097280"/>
            <a:ext cx="11261562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458788"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0">
              <a:buNone/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Bulleted item</a:t>
            </a:r>
          </a:p>
          <a:p>
            <a:pPr marL="6858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</a:t>
            </a:r>
          </a:p>
          <a:p>
            <a:pPr marL="1257300" marR="0" lvl="2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marL="1600200" marR="0" lvl="3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pPr marL="514350" marR="0" lvl="1" indent="-171450" algn="l" defTabSz="6858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21624-C14E-42CC-86E1-C8E553387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48699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097280"/>
            <a:ext cx="11261562" cy="4946904"/>
          </a:xfrm>
        </p:spPr>
        <p:txBody>
          <a:bodyPr/>
          <a:lstStyle>
            <a:lvl1pPr>
              <a:lnSpc>
                <a:spcPct val="100000"/>
              </a:lnSpc>
              <a:defRPr lang="en-US" altLang="en-US" sz="3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913" indent="-334963">
              <a:lnSpc>
                <a:spcPct val="100000"/>
              </a:lnSpc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endParaRPr lang="en-US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21754-4A13-44C6-86C0-9A65A45FA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826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097280"/>
            <a:ext cx="5538537" cy="494974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99" y="1097280"/>
            <a:ext cx="5642811" cy="486552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91F6E-C5A2-4F36-A798-8964EF68E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4218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097280"/>
            <a:ext cx="3958389" cy="474307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827" y="1097280"/>
            <a:ext cx="6776215" cy="4751351"/>
          </a:xfrm>
        </p:spPr>
        <p:txBody>
          <a:bodyPr/>
          <a:lstStyle>
            <a:lvl1pPr marL="347663" indent="-347663">
              <a:lnSpc>
                <a:spcPct val="100000"/>
              </a:lnSpc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8513" indent="-334963">
              <a:buFont typeface="Arial" panose="020B0604020202020204" pitchFamily="34" charset="0"/>
              <a:buChar char="•"/>
              <a:defRPr sz="2800"/>
            </a:lvl2pPr>
            <a:lvl3pPr marL="1262063" indent="-347663">
              <a:buFont typeface="Arial" panose="020B0604020202020204" pitchFamily="34" charset="0"/>
              <a:buChar char="•"/>
              <a:defRPr sz="2400"/>
            </a:lvl3pPr>
            <a:lvl4pPr marL="1597025" indent="-334963">
              <a:buFont typeface="Arial" panose="020B0604020202020204" pitchFamily="34" charset="0"/>
              <a:buChar char="•"/>
              <a:defRPr sz="200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A1D009-C7C8-437A-8E2D-42CEA811D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41064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207084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827" y="1097280"/>
            <a:ext cx="6776215" cy="5037302"/>
          </a:xfr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/>
            </a:lvl2pPr>
            <a:lvl3pPr marL="12573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3pPr>
            <a:lvl4pPr marL="16002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/>
              <a:t>Click to edit Master text styles</a:t>
            </a:r>
          </a:p>
          <a:p>
            <a:pPr marL="566738" lvl="1" indent="-334963">
              <a:buFont typeface="Arial" panose="020B0604020202020204" pitchFamily="34" charset="0"/>
              <a:buChar char="•"/>
            </a:pPr>
            <a:r>
              <a:rPr lang="en-US" sz="2800" dirty="0"/>
              <a:t>Bullet text</a:t>
            </a:r>
          </a:p>
          <a:p>
            <a:pPr marL="971550" lvl="2" indent="-346075">
              <a:buFont typeface="Arial" panose="020B0604020202020204" pitchFamily="34" charset="0"/>
              <a:buChar char="•"/>
            </a:pPr>
            <a:r>
              <a:rPr lang="en-US" sz="2400" dirty="0"/>
              <a:t>Bullet text</a:t>
            </a:r>
          </a:p>
          <a:p>
            <a:pPr marL="971550" lvl="2" indent="-346075">
              <a:buFont typeface="Arial" panose="020B0604020202020204" pitchFamily="34" charset="0"/>
              <a:buChar char="•"/>
            </a:pPr>
            <a:r>
              <a:rPr lang="en-US" sz="2400" dirty="0"/>
              <a:t>Bullet text 2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700210" y="355464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DED5F-001B-4843-94B0-934CEBC985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1673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27" y="1208317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1308" y="1097280"/>
            <a:ext cx="6776215" cy="48087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>
              <a:buFont typeface="Arial" panose="020B0604020202020204" pitchFamily="34" charset="0"/>
              <a:buChar char="•"/>
              <a:defRPr sz="2800"/>
            </a:lvl2pPr>
            <a:lvl3pPr marL="1030288" indent="-347663">
              <a:buFont typeface="Arial" panose="020B0604020202020204" pitchFamily="34" charset="0"/>
              <a:buChar char="•"/>
              <a:defRPr sz="2400"/>
            </a:lvl3pPr>
            <a:lvl4pPr marL="1481138" indent="-334963">
              <a:buFont typeface="Arial" panose="020B0604020202020204" pitchFamily="34" charset="0"/>
              <a:buChar char="•"/>
              <a:defRPr sz="200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78827" y="3571918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A2699A-152C-4D7D-8A6F-2AE6FEA579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461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58" y="1097280"/>
            <a:ext cx="6764493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an icon to insert your media item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88820" y="1097279"/>
            <a:ext cx="4398379" cy="4852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193BB-47A9-423E-B1E0-7FBCB817B0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02633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84632" y="1097280"/>
            <a:ext cx="5300448" cy="478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6281275" y="1097279"/>
            <a:ext cx="5300448" cy="478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72216-4064-4FA4-AE57-F10925E7A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71460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273" y="1097280"/>
            <a:ext cx="11273589" cy="49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 </a:t>
            </a:r>
          </a:p>
          <a:p>
            <a:pPr lvl="2"/>
            <a:r>
              <a:rPr lang="en-US" altLang="en-US" dirty="0"/>
              <a:t>Third level </a:t>
            </a:r>
          </a:p>
          <a:p>
            <a:pPr lvl="3"/>
            <a:r>
              <a:rPr lang="en-US" altLang="en-US" dirty="0"/>
              <a:t>Fourth level </a:t>
            </a:r>
          </a:p>
          <a:p>
            <a:pPr marL="342900" marR="0" lvl="0" indent="-34290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Click to edit Master text </a:t>
            </a:r>
            <a:r>
              <a:rPr lang="en-US" altLang="en-US"/>
              <a:t>styles </a:t>
            </a:r>
            <a:endParaRPr lang="en-US" altLang="en-US" dirty="0"/>
          </a:p>
          <a:p>
            <a:pPr lvl="0"/>
            <a:endParaRPr lang="en-US" altLang="en-US" dirty="0"/>
          </a:p>
          <a:p>
            <a:pPr lvl="3"/>
            <a:endParaRPr lang="en-US" altLang="en-US" dirty="0"/>
          </a:p>
          <a:p>
            <a:pPr lvl="3"/>
            <a:endParaRPr lang="en-US" alt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8127"/>
            <a:ext cx="12192000" cy="7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69771" y="6518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862ECF-0EB4-4AA9-A737-7774C6D59C6E}"/>
              </a:ext>
            </a:extLst>
          </p:cNvPr>
          <p:cNvSpPr txBox="1">
            <a:spLocks/>
          </p:cNvSpPr>
          <p:nvPr userDrawn="1"/>
        </p:nvSpPr>
        <p:spPr>
          <a:xfrm>
            <a:off x="132828" y="6309360"/>
            <a:ext cx="634711" cy="338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/>
            <a:fld id="{9EDCE50D-B1AF-4B98-A62C-0CB4BC927C9E}" type="slidenum">
              <a:rPr lang="en-US" sz="1600" b="1" baseline="0" smtClean="0">
                <a:solidFill>
                  <a:srgbClr val="7B5229"/>
                </a:solidFill>
              </a:rPr>
              <a:pPr algn="l"/>
              <a:t>‹#›</a:t>
            </a:fld>
            <a:endParaRPr lang="en-US" sz="1600" b="1" dirty="0">
              <a:solidFill>
                <a:srgbClr val="7B5229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B676200-6801-473B-9361-150EFEA10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39" y="6311168"/>
            <a:ext cx="6616934" cy="33832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="1">
                <a:solidFill>
                  <a:srgbClr val="7B5229"/>
                </a:solidFill>
              </a:defRPr>
            </a:lvl1pPr>
          </a:lstStyle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4" r:id="rId4"/>
    <p:sldLayoutId id="2147483669" r:id="rId5"/>
    <p:sldLayoutId id="2147483671" r:id="rId6"/>
    <p:sldLayoutId id="2147483672" r:id="rId7"/>
    <p:sldLayoutId id="2147483667" r:id="rId8"/>
    <p:sldLayoutId id="2147483682" r:id="rId9"/>
    <p:sldLayoutId id="2147483674" r:id="rId10"/>
    <p:sldLayoutId id="2147483684" r:id="rId11"/>
    <p:sldLayoutId id="2147483685" r:id="rId12"/>
  </p:sldLayoutIdLst>
  <p:hf sldNum="0" hd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FFC8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marR="0" indent="-342900" algn="l" defTabSz="685800" rtl="0" eaLnBrk="0" fontAlgn="base" latinLnBrk="0" hangingPunct="0">
        <a:lnSpc>
          <a:spcPct val="10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685800" rtl="0" eaLnBrk="0" fontAlgn="base" hangingPunct="0">
        <a:lnSpc>
          <a:spcPct val="10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685800" rtl="0" eaLnBrk="0" fontAlgn="base" hangingPunct="0">
        <a:lnSpc>
          <a:spcPct val="10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5763" indent="-336550" algn="l" defTabSz="685800" rtl="0" eaLnBrk="0" fontAlgn="base" hangingPunct="0">
        <a:lnSpc>
          <a:spcPct val="10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ff.org/legrespon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737" y="2980245"/>
            <a:ext cx="11091672" cy="1655761"/>
          </a:xfrm>
        </p:spPr>
        <p:txBody>
          <a:bodyPr anchor="ctr" anchorCtr="0"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Lobby:  Tips and Best Practices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Presenter: Samantha Gaines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dirty="0"/>
              <a:t>March 7, 2022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nternational Association of Fire Fighters Alfred K. Whitehead Legislative Conference">
            <a:extLst>
              <a:ext uri="{FF2B5EF4-FFF2-40B4-BE49-F238E27FC236}">
                <a16:creationId xmlns:a16="http://schemas.microsoft.com/office/drawing/2014/main" id="{D9450DE0-E993-4AAB-8F5B-FED85D84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" y="348115"/>
            <a:ext cx="1219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2AD69-3730-4AEB-825C-712CFC5C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/>
              <a:t>After this conference, continue to build relationships with your Members of Congress, don’t wait until you have an </a:t>
            </a:r>
            <a:r>
              <a:rPr lang="en-US" sz="2800" b="1" dirty="0"/>
              <a:t>Ask. 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Invite them to station visits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Invite them to ride - </a:t>
            </a:r>
            <a:r>
              <a:rPr lang="en-US" sz="2000" b="1" dirty="0" err="1"/>
              <a:t>alongs</a:t>
            </a:r>
            <a:r>
              <a:rPr lang="en-US" sz="2000" b="1" dirty="0"/>
              <a:t> 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Invite them to FIREOPS 101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Attend their Fundraisers or other Community events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Attend their Town Halls</a:t>
            </a:r>
          </a:p>
          <a:p>
            <a:pPr>
              <a:spcAft>
                <a:spcPts val="1800"/>
              </a:spcAft>
            </a:pPr>
            <a:r>
              <a:rPr lang="en-US" sz="2000" b="1" dirty="0"/>
              <a:t>Shout them out/tag on social media when applicable</a:t>
            </a:r>
          </a:p>
          <a:p>
            <a:pPr>
              <a:spcAft>
                <a:spcPts val="1800"/>
              </a:spcAft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90B42-7EDD-468E-BAAE-77955A5C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Relationships Post Conference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636C3-43EA-4531-8D9F-33196D98AA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59902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3FD4AE-7179-448C-BB62-A91FF5FB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800" b="1" dirty="0"/>
              <a:t>Do your Preparation and Information gathering before meeting</a:t>
            </a:r>
          </a:p>
          <a:p>
            <a:pPr indent="-454025">
              <a:spcAft>
                <a:spcPts val="1800"/>
              </a:spcAft>
            </a:pPr>
            <a:r>
              <a:rPr lang="en-US" sz="2800" b="1" dirty="0"/>
              <a:t>Set Clear goals</a:t>
            </a:r>
          </a:p>
          <a:p>
            <a:pPr indent="-454025">
              <a:spcAft>
                <a:spcPts val="1800"/>
              </a:spcAft>
            </a:pPr>
            <a:r>
              <a:rPr lang="en-US" sz="2800" b="1" dirty="0"/>
              <a:t>Follow through afterwards </a:t>
            </a:r>
          </a:p>
          <a:p>
            <a:pPr indent="-454025">
              <a:spcAft>
                <a:spcPts val="1800"/>
              </a:spcAft>
            </a:pPr>
            <a:r>
              <a:rPr lang="en-US" sz="2800" b="1" dirty="0"/>
              <a:t>Continue to build relationships</a:t>
            </a:r>
          </a:p>
          <a:p>
            <a:pPr indent="-454025">
              <a:spcAft>
                <a:spcPts val="1800"/>
              </a:spcAft>
            </a:pPr>
            <a:r>
              <a:rPr lang="en-US" sz="2800" b="1" dirty="0"/>
              <a:t>*Reminder  to fill out your Congressional response cards so IAFF staff can follow up if necessary:  </a:t>
            </a:r>
            <a:r>
              <a:rPr lang="en-US" sz="2800" b="1" dirty="0">
                <a:hlinkClick r:id="rId3"/>
              </a:rPr>
              <a:t>www.iaff.org/legresponse</a:t>
            </a:r>
            <a:endParaRPr lang="en-US" sz="2800" b="1" dirty="0"/>
          </a:p>
          <a:p>
            <a:pPr indent="-454025">
              <a:spcAft>
                <a:spcPts val="1800"/>
              </a:spcAft>
            </a:pPr>
            <a:endParaRPr lang="en-US" sz="3200" b="1" dirty="0"/>
          </a:p>
          <a:p>
            <a:pPr indent="-454025">
              <a:spcAft>
                <a:spcPts val="1800"/>
              </a:spcAft>
            </a:pPr>
            <a:endParaRPr lang="en-US" sz="3200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62D40-DB6E-4C8E-A920-ECE9BFA1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F985-DBF6-4A71-BFFF-EE062508F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14084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490EE-4876-4DB8-8AD3-EDBA48F3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96" y="1456660"/>
            <a:ext cx="11261562" cy="53556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Virtually every aspect of a fire fighter’s job – from equipment and staffing, to bargaining rights and pensions – is shaped by elected officials</a:t>
            </a:r>
          </a:p>
          <a:p>
            <a:r>
              <a:rPr lang="en-US" sz="2800" dirty="0"/>
              <a:t>Lobbying is a proven effective way to help meet your goals, or defeat your rivals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Lobbying is how you express your opinions on certain positions and how they directly impact you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02054-5B46-4681-B293-8A81AC43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Lobby?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3CBAE-EC1C-4F19-9302-84750BFB2A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32169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75E44-17EE-4953-9FE2-F19C3CBC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1245736"/>
            <a:ext cx="11261562" cy="4946904"/>
          </a:xfrm>
        </p:spPr>
        <p:txBody>
          <a:bodyPr/>
          <a:lstStyle/>
          <a:p>
            <a:r>
              <a:rPr lang="en-US" sz="2800" dirty="0"/>
              <a:t>Know the </a:t>
            </a:r>
            <a:r>
              <a:rPr lang="en-US" sz="2800" b="1" dirty="0"/>
              <a:t>COVID-19 protocols </a:t>
            </a:r>
            <a:r>
              <a:rPr lang="en-US" sz="2800" dirty="0"/>
              <a:t>for visiting </a:t>
            </a:r>
            <a:r>
              <a:rPr lang="en-US" sz="2800" b="1" dirty="0"/>
              <a:t>Capitol Hill</a:t>
            </a:r>
          </a:p>
          <a:p>
            <a:pPr lvl="1"/>
            <a:r>
              <a:rPr lang="en-US" sz="2400" dirty="0"/>
              <a:t>www.iaff.org/legcon22</a:t>
            </a:r>
          </a:p>
          <a:p>
            <a:r>
              <a:rPr lang="en-US" sz="2800" dirty="0"/>
              <a:t>Confirm the </a:t>
            </a:r>
            <a:r>
              <a:rPr lang="en-US" sz="2800" b="1" dirty="0"/>
              <a:t>social distancing policies </a:t>
            </a:r>
            <a:r>
              <a:rPr lang="en-US" sz="2800" dirty="0"/>
              <a:t>of the office</a:t>
            </a:r>
          </a:p>
          <a:p>
            <a:pPr lvl="1"/>
            <a:r>
              <a:rPr lang="en-US" sz="2400" dirty="0"/>
              <a:t>This may vary from office to office</a:t>
            </a:r>
          </a:p>
          <a:p>
            <a:r>
              <a:rPr lang="en-US" sz="2800" dirty="0"/>
              <a:t>Might be more difficult to meet with the member of Congress because they may not be available</a:t>
            </a:r>
          </a:p>
          <a:p>
            <a:pPr lvl="1"/>
            <a:r>
              <a:rPr lang="en-US" sz="2400" dirty="0"/>
              <a:t>Can still meet with staff, building relationships with staff is also very important</a:t>
            </a:r>
          </a:p>
          <a:p>
            <a:r>
              <a:rPr lang="en-US" sz="2800" b="1" dirty="0"/>
              <a:t>Dress appropriately while on Capitol Hill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196EA0-385D-45CC-8927-E9BDDED9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"/>
            <a:ext cx="12192000" cy="777240"/>
          </a:xfrm>
        </p:spPr>
        <p:txBody>
          <a:bodyPr/>
          <a:lstStyle/>
          <a:p>
            <a:r>
              <a:rPr lang="en-US" dirty="0"/>
              <a:t>Congressional Meetings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2696A-B7EE-434E-BE31-A0F27CE18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539" y="6311168"/>
            <a:ext cx="6616934" cy="338328"/>
          </a:xfrm>
        </p:spPr>
        <p:txBody>
          <a:bodyPr/>
          <a:lstStyle/>
          <a:p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5240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3ECB2-0AC3-4522-AF6B-1A2905BD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955548"/>
            <a:ext cx="11261562" cy="49469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/>
              <a:t>Clear Goal</a:t>
            </a:r>
            <a:r>
              <a:rPr lang="en-US" sz="2000" dirty="0"/>
              <a:t>:  What are you looking to achieve? What are your asks? (See Issues Book)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Questions to ask yourself and be prepared to support: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Why is this issue important?</a:t>
            </a:r>
          </a:p>
          <a:p>
            <a:pPr lvl="1">
              <a:spcAft>
                <a:spcPts val="1200"/>
              </a:spcAft>
            </a:pPr>
            <a:r>
              <a:rPr lang="en-US" sz="1600" dirty="0"/>
              <a:t>How can I demonstrate this problem / issue?</a:t>
            </a:r>
          </a:p>
          <a:p>
            <a:r>
              <a:rPr lang="en-US" sz="2000" b="1" dirty="0"/>
              <a:t>Know your issues</a:t>
            </a:r>
            <a:br>
              <a:rPr lang="en-US" sz="2000" b="1" dirty="0"/>
            </a:br>
            <a:endParaRPr lang="en-US" sz="2000" b="1" dirty="0"/>
          </a:p>
          <a:p>
            <a:pPr lvl="1"/>
            <a:r>
              <a:rPr lang="en-US" sz="1600" dirty="0"/>
              <a:t>Read the materials presented in the Issues Book so that you feel comfortable discussing them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Utilize the IAFF Legislative Conference Website for copies of presentations, key points, fact sheets, dear colleague letters, </a:t>
            </a:r>
            <a:r>
              <a:rPr lang="en-US" sz="1600" dirty="0" err="1"/>
              <a:t>etc</a:t>
            </a:r>
            <a:endParaRPr lang="en-US" sz="1600" b="1" dirty="0"/>
          </a:p>
          <a:p>
            <a:r>
              <a:rPr lang="en-US" sz="2000" b="1" dirty="0"/>
              <a:t>Personalize your ask</a:t>
            </a:r>
            <a:br>
              <a:rPr lang="en-US" sz="2000" b="1" dirty="0"/>
            </a:br>
            <a:endParaRPr lang="en-US" sz="2000" b="1" dirty="0"/>
          </a:p>
          <a:p>
            <a:pPr lvl="1"/>
            <a:r>
              <a:rPr lang="en-US" sz="1600" dirty="0"/>
              <a:t>Personal Testimony and Anecdotes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914400" lvl="2" indent="0">
              <a:spcAft>
                <a:spcPts val="1200"/>
              </a:spcAft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DCA7B-C191-4F2C-B567-C96FC574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Preparation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6D131-CBD8-42A0-8D74-69406292D4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78646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A3DB2C-2FD4-411F-AB90-279B54D6E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Know your Members of Congress</a:t>
            </a:r>
          </a:p>
          <a:p>
            <a:pPr lvl="1"/>
            <a:r>
              <a:rPr lang="en-US" sz="2400" dirty="0"/>
              <a:t>Have they supported this issue in the past? </a:t>
            </a:r>
          </a:p>
          <a:p>
            <a:pPr lvl="1"/>
            <a:r>
              <a:rPr lang="en-US" sz="2400" dirty="0"/>
              <a:t>Have they opposed this issue in the past?</a:t>
            </a:r>
          </a:p>
          <a:p>
            <a:pPr lvl="1"/>
            <a:r>
              <a:rPr lang="en-US" sz="2400" dirty="0"/>
              <a:t>What committees do they serve on?</a:t>
            </a:r>
          </a:p>
          <a:p>
            <a:pPr lvl="1"/>
            <a:r>
              <a:rPr lang="en-US" sz="2400" dirty="0"/>
              <a:t>Are they a Freshman Member of Congress or do they have a long record to look back on?</a:t>
            </a:r>
          </a:p>
          <a:p>
            <a:pPr lvl="1"/>
            <a:r>
              <a:rPr lang="en-US" sz="2400" dirty="0"/>
              <a:t>Are they fire fighter friendly?</a:t>
            </a:r>
          </a:p>
          <a:p>
            <a:pPr lvl="1"/>
            <a:r>
              <a:rPr lang="en-US" sz="2400" dirty="0"/>
              <a:t>Have you met or worked with them before?</a:t>
            </a:r>
          </a:p>
          <a:p>
            <a:pPr lvl="1"/>
            <a:r>
              <a:rPr lang="en-US" sz="2400" dirty="0"/>
              <a:t>Do you know or have worked with any of the staff in the office?</a:t>
            </a:r>
          </a:p>
          <a:p>
            <a:r>
              <a:rPr lang="en-US" b="1" dirty="0"/>
              <a:t>Make sure you have copies of the Issues Book to leave with your Members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8ED5E-2E2C-483A-9BF1-12E7AB5E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Preparation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4212E-8A27-4185-B6BA-01DF325E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6318504"/>
            <a:ext cx="663302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2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8D3AC-57DB-42E3-B02F-322A6DEF6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Legislative visits can be brief, so make your time count</a:t>
            </a:r>
          </a:p>
          <a:p>
            <a:r>
              <a:rPr lang="en-US" sz="2800" dirty="0"/>
              <a:t>Figure out who will say what </a:t>
            </a:r>
            <a:r>
              <a:rPr lang="en-US" sz="2400" dirty="0"/>
              <a:t>(</a:t>
            </a:r>
            <a:r>
              <a:rPr lang="en-US" sz="2400" i="1" dirty="0"/>
              <a:t>you may want to rehearse in advance</a:t>
            </a:r>
            <a:r>
              <a:rPr lang="en-US" sz="2400" dirty="0"/>
              <a:t>) </a:t>
            </a:r>
          </a:p>
          <a:p>
            <a:r>
              <a:rPr lang="en-US" sz="2800" dirty="0"/>
              <a:t>Know the status of the bills you are advocating for</a:t>
            </a:r>
          </a:p>
          <a:p>
            <a:r>
              <a:rPr lang="en-US" sz="2800" dirty="0"/>
              <a:t>Know the legislator’s position, if they have one (or prior positions)</a:t>
            </a:r>
          </a:p>
          <a:p>
            <a:r>
              <a:rPr lang="en-US" sz="2800" dirty="0"/>
              <a:t>Be able to articulate arguments in favor of your issues</a:t>
            </a:r>
          </a:p>
          <a:p>
            <a:pPr lvl="1"/>
            <a:r>
              <a:rPr lang="en-US" sz="2000" dirty="0"/>
              <a:t>Personal stories are some of the most compelling tools, add them in when applicable to the key issues for which you are advocating</a:t>
            </a:r>
          </a:p>
          <a:p>
            <a:pPr lvl="1"/>
            <a:r>
              <a:rPr lang="en-US" sz="2000" dirty="0"/>
              <a:t>Local News stories can also be compelling</a:t>
            </a:r>
          </a:p>
          <a:p>
            <a:pPr lvl="1"/>
            <a:r>
              <a:rPr lang="en-US" sz="2000" dirty="0"/>
              <a:t>Stay consistent with asks and messaging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C6316A-A6CD-454C-80CC-4EB1D46A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Preparation Cont.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6B9F7-6B52-4845-AF03-BFEA2E8EA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40924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A6656-98AD-49E3-8C08-B6D4F080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7850" lvl="1" indent="-298450">
              <a:spcAft>
                <a:spcPts val="600"/>
              </a:spcAft>
            </a:pPr>
            <a:r>
              <a:rPr lang="en-US" dirty="0"/>
              <a:t>Start with a brief description of the issue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Give arguments in favor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Explain impact with personal story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Listen and respond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Try to get a firm commitment (don’t push too hard!)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Write down any questions or concerns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If you don’t know an answer, it’s okay to respond later in follow up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Reiterate commitment or next steps</a:t>
            </a:r>
          </a:p>
          <a:p>
            <a:pPr marL="577850" lvl="1" indent="-298450">
              <a:spcAft>
                <a:spcPts val="600"/>
              </a:spcAft>
            </a:pPr>
            <a:r>
              <a:rPr lang="en-US" dirty="0"/>
              <a:t>Leave behind Issues Book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0522B-CE3E-4853-8730-54B4E09B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DA0E1-B31D-44FA-A8A1-39DD4649D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315509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C0EB6-80BF-4FA9-A530-F78C946F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892878"/>
            <a:ext cx="10329672" cy="494690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b="1" dirty="0"/>
              <a:t>Debrief 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Did you deliver your message? 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What feedback did you receive?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Send a written Thank You</a:t>
            </a:r>
          </a:p>
          <a:p>
            <a:pPr marL="622300"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Email is acceptable</a:t>
            </a:r>
          </a:p>
          <a:p>
            <a:pPr marL="622300"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Include answers to questions or additional information</a:t>
            </a:r>
          </a:p>
          <a:p>
            <a:pPr marL="622300"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Consider thanking the Member on social media</a:t>
            </a:r>
            <a:endParaRPr lang="en-US" sz="800" dirty="0"/>
          </a:p>
          <a:p>
            <a:pPr>
              <a:spcAft>
                <a:spcPts val="1800"/>
              </a:spcAft>
            </a:pPr>
            <a:r>
              <a:rPr lang="en-US" sz="2400" b="1" dirty="0"/>
              <a:t>Schedule a follow up conversation if necessary</a:t>
            </a:r>
          </a:p>
          <a:p>
            <a:r>
              <a:rPr lang="en-US" sz="2400" b="1" dirty="0"/>
              <a:t>Take notes from the meeting </a:t>
            </a:r>
          </a:p>
          <a:p>
            <a:pPr lvl="1"/>
            <a:r>
              <a:rPr lang="en-US" sz="2400" dirty="0"/>
              <a:t>Write down as much as you can remember from the conversation </a:t>
            </a:r>
          </a:p>
          <a:p>
            <a:pPr lvl="1"/>
            <a:r>
              <a:rPr lang="en-US" sz="2400" dirty="0"/>
              <a:t>Did they request any additional information?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BF442-E021-4997-87C6-2BD0FE35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"/>
            <a:ext cx="12192000" cy="777240"/>
          </a:xfrm>
        </p:spPr>
        <p:txBody>
          <a:bodyPr/>
          <a:lstStyle/>
          <a:p>
            <a:r>
              <a:rPr lang="en-US" dirty="0"/>
              <a:t>Post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29CCE-EE2E-45EC-8F72-50C13F94B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539" y="6311168"/>
            <a:ext cx="6616934" cy="338328"/>
          </a:xfrm>
        </p:spPr>
        <p:txBody>
          <a:bodyPr/>
          <a:lstStyle/>
          <a:p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11181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05B7A2-F224-4686-801A-D7C28B45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The best way to achieve lobbying success is to develop productive, long-term relationships with elected officials. </a:t>
            </a:r>
            <a:r>
              <a:rPr lang="en-US" dirty="0"/>
              <a:t>(and staff!)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Legislators want and need knowledgeable people they can trust on selected issues.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Relationship building takes time and effort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 that you may not always agree</a:t>
            </a:r>
          </a:p>
          <a:p>
            <a:pPr marL="914400" lvl="1" indent="-457200">
              <a:spcAft>
                <a:spcPts val="1800"/>
              </a:spcAft>
            </a:pPr>
            <a:r>
              <a:rPr lang="en-US" sz="2000" dirty="0"/>
              <a:t>When you do disagree, you can be firm on your position but do not become argumentative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916EBD-39A7-459C-A0BD-21BEBEE4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CBDD3-D6DC-4230-A35D-A888E02C6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812140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317&quot;&gt;&lt;object type=&quot;3&quot; unique_id=&quot;10318&quot;&gt;&lt;property id=&quot;20148&quot; value=&quot;5&quot;/&gt;&lt;property id=&quot;20300&quot; value=&quot;Slide 1&quot;/&gt;&lt;property id=&quot;20307&quot; value=&quot;279&quot;/&gt;&lt;/object&gt;&lt;object type=&quot;3&quot; unique_id=&quot;10319&quot;&gt;&lt;property id=&quot;20148&quot; value=&quot;5&quot;/&gt;&lt;property id=&quot;20300&quot; value=&quot;Slide 2 - &amp;quot;General President’s Office&amp;quot;&quot;/&gt;&lt;property id=&quot;20307&quot; value=&quot;280&quot;/&gt;&lt;/object&gt;&lt;object type=&quot;3&quot; unique_id=&quot;10350&quot;&gt;&lt;property id=&quot;20148&quot; value=&quot;5&quot;/&gt;&lt;property id=&quot;20300&quot; value=&quot;Slide 3 - &amp;quot;General Secretary-Treasurer’s Office  &amp;quot;&quot;/&gt;&lt;property id=&quot;20307&quot; value=&quot;281&quot;/&gt;&lt;/object&gt;&lt;/object&gt;&lt;object type=&quot;8&quot; unique_id=&quot;103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S2018_PPT_Template_4x3.potx" id="{89504AF7-F1BF-4D7B-AB87-BB68FE08A508}" vid="{55531C3C-6383-4CAB-A9C7-934731D42B83}"/>
    </a:ext>
  </a:extLst>
</a:theme>
</file>

<file path=ppt/theme/theme2.xml><?xml version="1.0" encoding="utf-8"?>
<a:theme xmlns:a="http://schemas.openxmlformats.org/drawingml/2006/main" name="Custom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807</Words>
  <Application>Microsoft Office PowerPoint</Application>
  <PresentationFormat>Widescreen</PresentationFormat>
  <Paragraphs>107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Slide Master</vt:lpstr>
      <vt:lpstr>Custom Slide Master</vt:lpstr>
      <vt:lpstr>How to Lobby:  Tips and Best Practices</vt:lpstr>
      <vt:lpstr>Why Lobby?</vt:lpstr>
      <vt:lpstr>Congressional Meetings</vt:lpstr>
      <vt:lpstr>Meeting Preparation</vt:lpstr>
      <vt:lpstr>Meeting Preparation Cont.</vt:lpstr>
      <vt:lpstr>Meeting Preparation Cont.</vt:lpstr>
      <vt:lpstr>During the Meeting</vt:lpstr>
      <vt:lpstr>Post Meeting</vt:lpstr>
      <vt:lpstr>Things to Consider</vt:lpstr>
      <vt:lpstr>Building Relationships Post Conference</vt:lpstr>
      <vt:lpstr>In Summation</vt:lpstr>
    </vt:vector>
  </TitlesOfParts>
  <Company>CC Design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Vinci, Matt</dc:creator>
  <cp:lastModifiedBy>Blume, Jane</cp:lastModifiedBy>
  <cp:revision>371</cp:revision>
  <cp:lastPrinted>2017-10-06T17:02:58Z</cp:lastPrinted>
  <dcterms:created xsi:type="dcterms:W3CDTF">2009-11-24T05:31:26Z</dcterms:created>
  <dcterms:modified xsi:type="dcterms:W3CDTF">2022-03-04T14:55:51Z</dcterms:modified>
</cp:coreProperties>
</file>