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9" r:id="rId2"/>
  </p:sldMasterIdLst>
  <p:notesMasterIdLst>
    <p:notesMasterId r:id="rId18"/>
  </p:notesMasterIdLst>
  <p:handoutMasterIdLst>
    <p:handoutMasterId r:id="rId19"/>
  </p:handoutMasterIdLst>
  <p:sldIdLst>
    <p:sldId id="317" r:id="rId3"/>
    <p:sldId id="308" r:id="rId4"/>
    <p:sldId id="314" r:id="rId5"/>
    <p:sldId id="318" r:id="rId6"/>
    <p:sldId id="319" r:id="rId7"/>
    <p:sldId id="320" r:id="rId8"/>
    <p:sldId id="321" r:id="rId9"/>
    <p:sldId id="324" r:id="rId10"/>
    <p:sldId id="328" r:id="rId11"/>
    <p:sldId id="332" r:id="rId12"/>
    <p:sldId id="337" r:id="rId13"/>
    <p:sldId id="336" r:id="rId14"/>
    <p:sldId id="334" r:id="rId15"/>
    <p:sldId id="335" r:id="rId16"/>
    <p:sldId id="330" r:id="rId17"/>
  </p:sldIdLst>
  <p:sldSz cx="12192000" cy="6858000"/>
  <p:notesSz cx="7315200" cy="9601200"/>
  <p:custDataLst>
    <p:tags r:id="rId20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0000"/>
    <a:srgbClr val="ECDBD6"/>
    <a:srgbClr val="FB6547"/>
    <a:srgbClr val="C4161C"/>
    <a:srgbClr val="FFC500"/>
    <a:srgbClr val="996633"/>
    <a:srgbClr val="7B5229"/>
    <a:srgbClr val="FFC82E"/>
    <a:srgbClr val="FFC000"/>
    <a:srgbClr val="F3C5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35105E-A0FB-47A7-8465-070A21448CA9}" v="864" dt="2022-03-03T09:28:03.585"/>
    <p1510:client id="{DB2570A1-6A86-4A76-804F-64EF2578640D}" v="7" dt="2022-03-02T13:33:34.0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77879" autoAdjust="0"/>
  </p:normalViewPr>
  <p:slideViewPr>
    <p:cSldViewPr snapToGrid="0" snapToObjects="1">
      <p:cViewPr varScale="1">
        <p:scale>
          <a:sx n="31" d="100"/>
          <a:sy n="31" d="100"/>
        </p:scale>
        <p:origin x="1160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B2A441-8BC4-4496-8C56-638424541461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3D48B55-D5A9-4428-BC1A-2B1CD0A7A614}">
      <dgm:prSet phldrT="[Text]" custT="1"/>
      <dgm:spPr>
        <a:solidFill>
          <a:srgbClr val="B00000"/>
        </a:solidFill>
      </dgm:spPr>
      <dgm:t>
        <a:bodyPr/>
        <a:lstStyle/>
        <a:p>
          <a:r>
            <a:rPr lang="en-US" sz="4000" dirty="0">
              <a:latin typeface="Arial" panose="020B0604020202020204" pitchFamily="34" charset="0"/>
              <a:cs typeface="Arial" panose="020B0604020202020204" pitchFamily="34" charset="0"/>
            </a:rPr>
            <a:t>Can’t local leaders make these types of workplace decisions?</a:t>
          </a:r>
        </a:p>
      </dgm:t>
    </dgm:pt>
    <dgm:pt modelId="{EF3D3C5B-C65E-4DC4-A30C-91E2F162B63F}" type="parTrans" cxnId="{E084CA81-0480-4323-9020-1AB6EA8B083D}">
      <dgm:prSet/>
      <dgm:spPr/>
      <dgm:t>
        <a:bodyPr/>
        <a:lstStyle/>
        <a:p>
          <a:endParaRPr lang="en-US"/>
        </a:p>
      </dgm:t>
    </dgm:pt>
    <dgm:pt modelId="{A0FBF21B-9285-4799-BEAC-F311981BC08A}" type="sibTrans" cxnId="{E084CA81-0480-4323-9020-1AB6EA8B083D}">
      <dgm:prSet/>
      <dgm:spPr/>
      <dgm:t>
        <a:bodyPr/>
        <a:lstStyle/>
        <a:p>
          <a:endParaRPr lang="en-US"/>
        </a:p>
      </dgm:t>
    </dgm:pt>
    <dgm:pt modelId="{6547438A-0690-4973-8924-7180AA598309}">
      <dgm:prSet phldrT="[Text]" custT="1"/>
      <dgm:spPr>
        <a:solidFill>
          <a:srgbClr val="ECDBD6">
            <a:alpha val="89804"/>
          </a:srgbClr>
        </a:solidFill>
      </dgm:spPr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Act simply establishes framework.  State and locals still decide how to implement and write the laws.</a:t>
          </a:r>
        </a:p>
      </dgm:t>
    </dgm:pt>
    <dgm:pt modelId="{CA48F956-E7CD-4D1B-9647-799B4141907F}" type="parTrans" cxnId="{A6A46BBC-69A7-4BD4-BE54-83C8F732CF98}">
      <dgm:prSet/>
      <dgm:spPr/>
      <dgm:t>
        <a:bodyPr/>
        <a:lstStyle/>
        <a:p>
          <a:endParaRPr lang="en-US"/>
        </a:p>
      </dgm:t>
    </dgm:pt>
    <dgm:pt modelId="{950A5DD9-2C1C-4B8C-AAA8-BE7EE6D01DDD}" type="sibTrans" cxnId="{A6A46BBC-69A7-4BD4-BE54-83C8F732CF98}">
      <dgm:prSet/>
      <dgm:spPr/>
      <dgm:t>
        <a:bodyPr/>
        <a:lstStyle/>
        <a:p>
          <a:endParaRPr lang="en-US"/>
        </a:p>
      </dgm:t>
    </dgm:pt>
    <dgm:pt modelId="{AF749988-828A-41A1-80F9-2B8A747D6056}">
      <dgm:prSet phldrT="[Text]" custT="1"/>
      <dgm:spPr>
        <a:solidFill>
          <a:srgbClr val="ECDBD6">
            <a:alpha val="89804"/>
          </a:srgbClr>
        </a:solidFill>
      </dgm:spPr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Preserves state right to work laws.</a:t>
          </a:r>
        </a:p>
      </dgm:t>
    </dgm:pt>
    <dgm:pt modelId="{7D9C7921-A8E5-49CA-AE28-304F3928D7EE}" type="parTrans" cxnId="{29C0D52B-BF51-4070-BCAC-323FE5DB196F}">
      <dgm:prSet/>
      <dgm:spPr/>
      <dgm:t>
        <a:bodyPr/>
        <a:lstStyle/>
        <a:p>
          <a:endParaRPr lang="en-US"/>
        </a:p>
      </dgm:t>
    </dgm:pt>
    <dgm:pt modelId="{35768BE5-C3CE-4775-AE3D-CA4E5F57E52F}" type="sibTrans" cxnId="{29C0D52B-BF51-4070-BCAC-323FE5DB196F}">
      <dgm:prSet/>
      <dgm:spPr/>
      <dgm:t>
        <a:bodyPr/>
        <a:lstStyle/>
        <a:p>
          <a:endParaRPr lang="en-US"/>
        </a:p>
      </dgm:t>
    </dgm:pt>
    <dgm:pt modelId="{5F78605D-E397-4D55-9A20-96B69B78AFAE}">
      <dgm:prSet phldrT="[Text]" custT="1"/>
      <dgm:spPr>
        <a:solidFill>
          <a:srgbClr val="ECDBD6">
            <a:alpha val="89804"/>
          </a:srgbClr>
        </a:solidFill>
      </dgm:spPr>
      <dgm:t>
        <a:bodyPr/>
        <a:lstStyle/>
        <a:p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1DE970-9394-48E3-9659-048B80105805}" type="parTrans" cxnId="{C3E97861-52E7-4569-BA0A-B42CFBE4B740}">
      <dgm:prSet/>
      <dgm:spPr/>
      <dgm:t>
        <a:bodyPr/>
        <a:lstStyle/>
        <a:p>
          <a:endParaRPr lang="en-US"/>
        </a:p>
      </dgm:t>
    </dgm:pt>
    <dgm:pt modelId="{C4FD5539-9C76-4D7C-B2B4-61850006C426}" type="sibTrans" cxnId="{C3E97861-52E7-4569-BA0A-B42CFBE4B740}">
      <dgm:prSet/>
      <dgm:spPr/>
      <dgm:t>
        <a:bodyPr/>
        <a:lstStyle/>
        <a:p>
          <a:endParaRPr lang="en-US"/>
        </a:p>
      </dgm:t>
    </dgm:pt>
    <dgm:pt modelId="{712034FB-EE0D-4375-8B88-291E86A8279E}">
      <dgm:prSet phldrT="[Text]" custT="1"/>
      <dgm:spPr>
        <a:solidFill>
          <a:srgbClr val="ECDBD6">
            <a:alpha val="89804"/>
          </a:srgbClr>
        </a:solidFill>
      </dgm:spPr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Federal laws exist in other areas of labor law such as minimum wages and prohibiting discrimination</a:t>
          </a:r>
        </a:p>
      </dgm:t>
    </dgm:pt>
    <dgm:pt modelId="{D45AAB93-B557-49FB-AB12-D200258673A7}" type="parTrans" cxnId="{D293B11E-0209-4B88-817C-C9D4C7BE077D}">
      <dgm:prSet/>
      <dgm:spPr/>
      <dgm:t>
        <a:bodyPr/>
        <a:lstStyle/>
        <a:p>
          <a:endParaRPr lang="en-US"/>
        </a:p>
      </dgm:t>
    </dgm:pt>
    <dgm:pt modelId="{25494118-2B4B-42C6-8CE6-D2CB760D6866}" type="sibTrans" cxnId="{D293B11E-0209-4B88-817C-C9D4C7BE077D}">
      <dgm:prSet/>
      <dgm:spPr/>
      <dgm:t>
        <a:bodyPr/>
        <a:lstStyle/>
        <a:p>
          <a:endParaRPr lang="en-US"/>
        </a:p>
      </dgm:t>
    </dgm:pt>
    <dgm:pt modelId="{40467407-AE85-4293-BB37-5C98C384B8F6}">
      <dgm:prSet phldrT="[Text]" custT="1"/>
      <dgm:spPr>
        <a:solidFill>
          <a:srgbClr val="ECDBD6">
            <a:alpha val="89804"/>
          </a:srgbClr>
        </a:solidFill>
      </dgm:spPr>
      <dgm:t>
        <a:bodyPr/>
        <a:lstStyle/>
        <a:p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9F97ED-A849-4E7C-A0DB-6C74BD706580}" type="parTrans" cxnId="{0EBCCB09-C6CB-48EE-9DFA-59CBB28EA956}">
      <dgm:prSet/>
      <dgm:spPr/>
      <dgm:t>
        <a:bodyPr/>
        <a:lstStyle/>
        <a:p>
          <a:endParaRPr lang="en-US"/>
        </a:p>
      </dgm:t>
    </dgm:pt>
    <dgm:pt modelId="{3BB5177E-F331-4D65-91F0-004A92700DDC}" type="sibTrans" cxnId="{0EBCCB09-C6CB-48EE-9DFA-59CBB28EA956}">
      <dgm:prSet/>
      <dgm:spPr/>
      <dgm:t>
        <a:bodyPr/>
        <a:lstStyle/>
        <a:p>
          <a:endParaRPr lang="en-US"/>
        </a:p>
      </dgm:t>
    </dgm:pt>
    <dgm:pt modelId="{AEEEBB61-36BC-40D8-B29F-E7F2E1F4F57C}" type="pres">
      <dgm:prSet presAssocID="{C8B2A441-8BC4-4496-8C56-638424541461}" presName="Name0" presStyleCnt="0">
        <dgm:presLayoutVars>
          <dgm:dir/>
          <dgm:animLvl val="lvl"/>
          <dgm:resizeHandles val="exact"/>
        </dgm:presLayoutVars>
      </dgm:prSet>
      <dgm:spPr/>
    </dgm:pt>
    <dgm:pt modelId="{DDB956A5-1807-4D9D-8064-0BDF11A72664}" type="pres">
      <dgm:prSet presAssocID="{93D48B55-D5A9-4428-BC1A-2B1CD0A7A614}" presName="linNode" presStyleCnt="0"/>
      <dgm:spPr/>
    </dgm:pt>
    <dgm:pt modelId="{025AA742-50DE-4587-AB71-4D450922059B}" type="pres">
      <dgm:prSet presAssocID="{93D48B55-D5A9-4428-BC1A-2B1CD0A7A614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37499646-1CB3-46B6-A839-50CE31A277C6}" type="pres">
      <dgm:prSet presAssocID="{93D48B55-D5A9-4428-BC1A-2B1CD0A7A614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0EBCCB09-C6CB-48EE-9DFA-59CBB28EA956}" srcId="{93D48B55-D5A9-4428-BC1A-2B1CD0A7A614}" destId="{40467407-AE85-4293-BB37-5C98C384B8F6}" srcOrd="3" destOrd="0" parTransId="{089F97ED-A849-4E7C-A0DB-6C74BD706580}" sibTransId="{3BB5177E-F331-4D65-91F0-004A92700DDC}"/>
    <dgm:cxn modelId="{B8641F0B-2EB1-439E-9B82-CE1EF6DF1C06}" type="presOf" srcId="{5F78605D-E397-4D55-9A20-96B69B78AFAE}" destId="{37499646-1CB3-46B6-A839-50CE31A277C6}" srcOrd="0" destOrd="1" presId="urn:microsoft.com/office/officeart/2005/8/layout/vList5"/>
    <dgm:cxn modelId="{D293B11E-0209-4B88-817C-C9D4C7BE077D}" srcId="{93D48B55-D5A9-4428-BC1A-2B1CD0A7A614}" destId="{712034FB-EE0D-4375-8B88-291E86A8279E}" srcOrd="4" destOrd="0" parTransId="{D45AAB93-B557-49FB-AB12-D200258673A7}" sibTransId="{25494118-2B4B-42C6-8CE6-D2CB760D6866}"/>
    <dgm:cxn modelId="{29C0D52B-BF51-4070-BCAC-323FE5DB196F}" srcId="{93D48B55-D5A9-4428-BC1A-2B1CD0A7A614}" destId="{AF749988-828A-41A1-80F9-2B8A747D6056}" srcOrd="2" destOrd="0" parTransId="{7D9C7921-A8E5-49CA-AE28-304F3928D7EE}" sibTransId="{35768BE5-C3CE-4775-AE3D-CA4E5F57E52F}"/>
    <dgm:cxn modelId="{9ABE7C34-43F9-4EBE-A3BF-DFA52FD9E688}" type="presOf" srcId="{6547438A-0690-4973-8924-7180AA598309}" destId="{37499646-1CB3-46B6-A839-50CE31A277C6}" srcOrd="0" destOrd="0" presId="urn:microsoft.com/office/officeart/2005/8/layout/vList5"/>
    <dgm:cxn modelId="{C3E97861-52E7-4569-BA0A-B42CFBE4B740}" srcId="{93D48B55-D5A9-4428-BC1A-2B1CD0A7A614}" destId="{5F78605D-E397-4D55-9A20-96B69B78AFAE}" srcOrd="1" destOrd="0" parTransId="{421DE970-9394-48E3-9659-048B80105805}" sibTransId="{C4FD5539-9C76-4D7C-B2B4-61850006C426}"/>
    <dgm:cxn modelId="{BB574856-0AA9-4D58-8712-280AD11DC313}" type="presOf" srcId="{40467407-AE85-4293-BB37-5C98C384B8F6}" destId="{37499646-1CB3-46B6-A839-50CE31A277C6}" srcOrd="0" destOrd="3" presId="urn:microsoft.com/office/officeart/2005/8/layout/vList5"/>
    <dgm:cxn modelId="{E084CA81-0480-4323-9020-1AB6EA8B083D}" srcId="{C8B2A441-8BC4-4496-8C56-638424541461}" destId="{93D48B55-D5A9-4428-BC1A-2B1CD0A7A614}" srcOrd="0" destOrd="0" parTransId="{EF3D3C5B-C65E-4DC4-A30C-91E2F162B63F}" sibTransId="{A0FBF21B-9285-4799-BEAC-F311981BC08A}"/>
    <dgm:cxn modelId="{1DD0568A-DB0F-4C39-9B90-B9B05DA5A99D}" type="presOf" srcId="{93D48B55-D5A9-4428-BC1A-2B1CD0A7A614}" destId="{025AA742-50DE-4587-AB71-4D450922059B}" srcOrd="0" destOrd="0" presId="urn:microsoft.com/office/officeart/2005/8/layout/vList5"/>
    <dgm:cxn modelId="{79F460AD-FE73-49AE-951B-61814088C2A3}" type="presOf" srcId="{712034FB-EE0D-4375-8B88-291E86A8279E}" destId="{37499646-1CB3-46B6-A839-50CE31A277C6}" srcOrd="0" destOrd="4" presId="urn:microsoft.com/office/officeart/2005/8/layout/vList5"/>
    <dgm:cxn modelId="{A2D008B5-EF66-49BD-97AA-5B45779AB017}" type="presOf" srcId="{C8B2A441-8BC4-4496-8C56-638424541461}" destId="{AEEEBB61-36BC-40D8-B29F-E7F2E1F4F57C}" srcOrd="0" destOrd="0" presId="urn:microsoft.com/office/officeart/2005/8/layout/vList5"/>
    <dgm:cxn modelId="{A6A46BBC-69A7-4BD4-BE54-83C8F732CF98}" srcId="{93D48B55-D5A9-4428-BC1A-2B1CD0A7A614}" destId="{6547438A-0690-4973-8924-7180AA598309}" srcOrd="0" destOrd="0" parTransId="{CA48F956-E7CD-4D1B-9647-799B4141907F}" sibTransId="{950A5DD9-2C1C-4B8C-AAA8-BE7EE6D01DDD}"/>
    <dgm:cxn modelId="{DF2F2FC2-0CA7-47CB-B033-A97355F2C0BD}" type="presOf" srcId="{AF749988-828A-41A1-80F9-2B8A747D6056}" destId="{37499646-1CB3-46B6-A839-50CE31A277C6}" srcOrd="0" destOrd="2" presId="urn:microsoft.com/office/officeart/2005/8/layout/vList5"/>
    <dgm:cxn modelId="{0152C053-E462-4D53-B48C-8A31F7109B15}" type="presParOf" srcId="{AEEEBB61-36BC-40D8-B29F-E7F2E1F4F57C}" destId="{DDB956A5-1807-4D9D-8064-0BDF11A72664}" srcOrd="0" destOrd="0" presId="urn:microsoft.com/office/officeart/2005/8/layout/vList5"/>
    <dgm:cxn modelId="{2C1B60DF-9DE8-4E23-91DD-42A01DDC6AA9}" type="presParOf" srcId="{DDB956A5-1807-4D9D-8064-0BDF11A72664}" destId="{025AA742-50DE-4587-AB71-4D450922059B}" srcOrd="0" destOrd="0" presId="urn:microsoft.com/office/officeart/2005/8/layout/vList5"/>
    <dgm:cxn modelId="{E5738040-B32A-46FF-A4E2-961087987E48}" type="presParOf" srcId="{DDB956A5-1807-4D9D-8064-0BDF11A72664}" destId="{37499646-1CB3-46B6-A839-50CE31A277C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B2A441-8BC4-4496-8C56-638424541461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3D48B55-D5A9-4428-BC1A-2B1CD0A7A614}">
      <dgm:prSet phldrT="[Text]" custT="1"/>
      <dgm:spPr>
        <a:solidFill>
          <a:srgbClr val="B00000"/>
        </a:solidFill>
      </dgm:spPr>
      <dgm:t>
        <a:bodyPr/>
        <a:lstStyle/>
        <a:p>
          <a:r>
            <a:rPr lang="en-US" sz="4000" dirty="0">
              <a:latin typeface="Arial" panose="020B0604020202020204" pitchFamily="34" charset="0"/>
              <a:cs typeface="Arial" panose="020B0604020202020204" pitchFamily="34" charset="0"/>
            </a:rPr>
            <a:t>Why does your bill not include law enforcement officers?</a:t>
          </a:r>
        </a:p>
      </dgm:t>
    </dgm:pt>
    <dgm:pt modelId="{EF3D3C5B-C65E-4DC4-A30C-91E2F162B63F}" type="parTrans" cxnId="{E084CA81-0480-4323-9020-1AB6EA8B083D}">
      <dgm:prSet/>
      <dgm:spPr/>
      <dgm:t>
        <a:bodyPr/>
        <a:lstStyle/>
        <a:p>
          <a:endParaRPr lang="en-US"/>
        </a:p>
      </dgm:t>
    </dgm:pt>
    <dgm:pt modelId="{A0FBF21B-9285-4799-BEAC-F311981BC08A}" type="sibTrans" cxnId="{E084CA81-0480-4323-9020-1AB6EA8B083D}">
      <dgm:prSet/>
      <dgm:spPr/>
      <dgm:t>
        <a:bodyPr/>
        <a:lstStyle/>
        <a:p>
          <a:endParaRPr lang="en-US"/>
        </a:p>
      </dgm:t>
    </dgm:pt>
    <dgm:pt modelId="{6547438A-0690-4973-8924-7180AA598309}">
      <dgm:prSet phldrT="[Text]" custT="1"/>
      <dgm:spPr>
        <a:solidFill>
          <a:srgbClr val="ECDBD6">
            <a:alpha val="89804"/>
          </a:srgbClr>
        </a:solidFill>
      </dgm:spPr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We support collective bargaining rights for law enforcement.</a:t>
          </a:r>
        </a:p>
      </dgm:t>
    </dgm:pt>
    <dgm:pt modelId="{CA48F956-E7CD-4D1B-9647-799B4141907F}" type="parTrans" cxnId="{A6A46BBC-69A7-4BD4-BE54-83C8F732CF98}">
      <dgm:prSet/>
      <dgm:spPr/>
      <dgm:t>
        <a:bodyPr/>
        <a:lstStyle/>
        <a:p>
          <a:endParaRPr lang="en-US"/>
        </a:p>
      </dgm:t>
    </dgm:pt>
    <dgm:pt modelId="{950A5DD9-2C1C-4B8C-AAA8-BE7EE6D01DDD}" type="sibTrans" cxnId="{A6A46BBC-69A7-4BD4-BE54-83C8F732CF98}">
      <dgm:prSet/>
      <dgm:spPr/>
      <dgm:t>
        <a:bodyPr/>
        <a:lstStyle/>
        <a:p>
          <a:endParaRPr lang="en-US"/>
        </a:p>
      </dgm:t>
    </dgm:pt>
    <dgm:pt modelId="{9E1CDCDD-E616-4159-9C8A-20FBD919C47E}">
      <dgm:prSet phldrT="[Text]" custT="1"/>
      <dgm:spPr>
        <a:solidFill>
          <a:srgbClr val="ECDBD6">
            <a:alpha val="89804"/>
          </a:srgbClr>
        </a:solidFill>
      </dgm:spPr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Hope to include law enforcement when a compromise is reached.</a:t>
          </a:r>
        </a:p>
      </dgm:t>
    </dgm:pt>
    <dgm:pt modelId="{BE3D70CB-182E-4FAC-ABE6-303D7DCE44F2}" type="parTrans" cxnId="{30917E7F-2F31-488E-9CBB-462C35457A86}">
      <dgm:prSet/>
      <dgm:spPr/>
      <dgm:t>
        <a:bodyPr/>
        <a:lstStyle/>
        <a:p>
          <a:endParaRPr lang="en-US"/>
        </a:p>
      </dgm:t>
    </dgm:pt>
    <dgm:pt modelId="{A54DA857-A2B1-4FB7-9962-C4E76A76B404}" type="sibTrans" cxnId="{30917E7F-2F31-488E-9CBB-462C35457A86}">
      <dgm:prSet/>
      <dgm:spPr/>
      <dgm:t>
        <a:bodyPr/>
        <a:lstStyle/>
        <a:p>
          <a:endParaRPr lang="en-US"/>
        </a:p>
      </dgm:t>
    </dgm:pt>
    <dgm:pt modelId="{4A69C5E6-B39F-46CD-8F26-31526F7D90B8}">
      <dgm:prSet phldrT="[Text]" custT="1"/>
      <dgm:spPr>
        <a:solidFill>
          <a:srgbClr val="ECDBD6">
            <a:alpha val="89804"/>
          </a:srgbClr>
        </a:solidFill>
      </dgm:spPr>
      <dgm:t>
        <a:bodyPr/>
        <a:lstStyle/>
        <a:p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A35241-6372-4EF2-86BF-97C8CA6A25FA}" type="parTrans" cxnId="{3F0BDCAD-988A-4260-A589-D44BA5DC8746}">
      <dgm:prSet/>
      <dgm:spPr/>
      <dgm:t>
        <a:bodyPr/>
        <a:lstStyle/>
        <a:p>
          <a:endParaRPr lang="en-US"/>
        </a:p>
      </dgm:t>
    </dgm:pt>
    <dgm:pt modelId="{8829F337-E53C-48DA-BBA6-61C4DA18AE96}" type="sibTrans" cxnId="{3F0BDCAD-988A-4260-A589-D44BA5DC8746}">
      <dgm:prSet/>
      <dgm:spPr/>
      <dgm:t>
        <a:bodyPr/>
        <a:lstStyle/>
        <a:p>
          <a:endParaRPr lang="en-US"/>
        </a:p>
      </dgm:t>
    </dgm:pt>
    <dgm:pt modelId="{93CBF5A8-FE4A-4612-8A50-FACC95336026}">
      <dgm:prSet phldrT="[Text]" custT="1"/>
      <dgm:spPr>
        <a:solidFill>
          <a:srgbClr val="ECDBD6">
            <a:alpha val="89804"/>
          </a:srgbClr>
        </a:solidFill>
      </dgm:spPr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Congress is still debating about how to address discipline and collective bargaining for law enforcement</a:t>
          </a:r>
        </a:p>
      </dgm:t>
    </dgm:pt>
    <dgm:pt modelId="{7830721D-B2A8-46AA-B1DD-547A44254772}" type="parTrans" cxnId="{DD8BF551-B10F-48D3-A5D4-0FD13559485D}">
      <dgm:prSet/>
      <dgm:spPr/>
      <dgm:t>
        <a:bodyPr/>
        <a:lstStyle/>
        <a:p>
          <a:endParaRPr lang="en-US"/>
        </a:p>
      </dgm:t>
    </dgm:pt>
    <dgm:pt modelId="{C7E20E0C-792B-43A5-904B-5A50F794577E}" type="sibTrans" cxnId="{DD8BF551-B10F-48D3-A5D4-0FD13559485D}">
      <dgm:prSet/>
      <dgm:spPr/>
      <dgm:t>
        <a:bodyPr/>
        <a:lstStyle/>
        <a:p>
          <a:endParaRPr lang="en-US"/>
        </a:p>
      </dgm:t>
    </dgm:pt>
    <dgm:pt modelId="{015F0A36-A3D1-43C6-92A0-7CA5247D1A35}">
      <dgm:prSet phldrT="[Text]" custT="1"/>
      <dgm:spPr>
        <a:solidFill>
          <a:srgbClr val="ECDBD6">
            <a:alpha val="89804"/>
          </a:srgbClr>
        </a:solidFill>
      </dgm:spPr>
      <dgm:t>
        <a:bodyPr/>
        <a:lstStyle/>
        <a:p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5C52B7-E9D5-4059-976B-CF33C059F53C}" type="parTrans" cxnId="{86E03DB6-2BCA-46BC-A565-B6F2A2030F45}">
      <dgm:prSet/>
      <dgm:spPr/>
      <dgm:t>
        <a:bodyPr/>
        <a:lstStyle/>
        <a:p>
          <a:endParaRPr lang="en-US"/>
        </a:p>
      </dgm:t>
    </dgm:pt>
    <dgm:pt modelId="{612C6D9D-E4F2-4D5F-98BA-01B8455A6B6A}" type="sibTrans" cxnId="{86E03DB6-2BCA-46BC-A565-B6F2A2030F45}">
      <dgm:prSet/>
      <dgm:spPr/>
      <dgm:t>
        <a:bodyPr/>
        <a:lstStyle/>
        <a:p>
          <a:endParaRPr lang="en-US"/>
        </a:p>
      </dgm:t>
    </dgm:pt>
    <dgm:pt modelId="{AEEEBB61-36BC-40D8-B29F-E7F2E1F4F57C}" type="pres">
      <dgm:prSet presAssocID="{C8B2A441-8BC4-4496-8C56-638424541461}" presName="Name0" presStyleCnt="0">
        <dgm:presLayoutVars>
          <dgm:dir/>
          <dgm:animLvl val="lvl"/>
          <dgm:resizeHandles val="exact"/>
        </dgm:presLayoutVars>
      </dgm:prSet>
      <dgm:spPr/>
    </dgm:pt>
    <dgm:pt modelId="{DDB956A5-1807-4D9D-8064-0BDF11A72664}" type="pres">
      <dgm:prSet presAssocID="{93D48B55-D5A9-4428-BC1A-2B1CD0A7A614}" presName="linNode" presStyleCnt="0"/>
      <dgm:spPr/>
    </dgm:pt>
    <dgm:pt modelId="{025AA742-50DE-4587-AB71-4D450922059B}" type="pres">
      <dgm:prSet presAssocID="{93D48B55-D5A9-4428-BC1A-2B1CD0A7A614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37499646-1CB3-46B6-A839-50CE31A277C6}" type="pres">
      <dgm:prSet presAssocID="{93D48B55-D5A9-4428-BC1A-2B1CD0A7A614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124B6F10-58BC-4D9D-8D11-00D7FA037979}" type="presOf" srcId="{9E1CDCDD-E616-4159-9C8A-20FBD919C47E}" destId="{37499646-1CB3-46B6-A839-50CE31A277C6}" srcOrd="0" destOrd="4" presId="urn:microsoft.com/office/officeart/2005/8/layout/vList5"/>
    <dgm:cxn modelId="{DE7D401D-A072-4389-9265-85C4ED8D84C2}" type="presOf" srcId="{4A69C5E6-B39F-46CD-8F26-31526F7D90B8}" destId="{37499646-1CB3-46B6-A839-50CE31A277C6}" srcOrd="0" destOrd="3" presId="urn:microsoft.com/office/officeart/2005/8/layout/vList5"/>
    <dgm:cxn modelId="{9ABE7C34-43F9-4EBE-A3BF-DFA52FD9E688}" type="presOf" srcId="{6547438A-0690-4973-8924-7180AA598309}" destId="{37499646-1CB3-46B6-A839-50CE31A277C6}" srcOrd="0" destOrd="0" presId="urn:microsoft.com/office/officeart/2005/8/layout/vList5"/>
    <dgm:cxn modelId="{DD8BF551-B10F-48D3-A5D4-0FD13559485D}" srcId="{93D48B55-D5A9-4428-BC1A-2B1CD0A7A614}" destId="{93CBF5A8-FE4A-4612-8A50-FACC95336026}" srcOrd="2" destOrd="0" parTransId="{7830721D-B2A8-46AA-B1DD-547A44254772}" sibTransId="{C7E20E0C-792B-43A5-904B-5A50F794577E}"/>
    <dgm:cxn modelId="{67320472-8D3C-4E39-A716-ED7C058A8398}" type="presOf" srcId="{015F0A36-A3D1-43C6-92A0-7CA5247D1A35}" destId="{37499646-1CB3-46B6-A839-50CE31A277C6}" srcOrd="0" destOrd="1" presId="urn:microsoft.com/office/officeart/2005/8/layout/vList5"/>
    <dgm:cxn modelId="{30917E7F-2F31-488E-9CBB-462C35457A86}" srcId="{93D48B55-D5A9-4428-BC1A-2B1CD0A7A614}" destId="{9E1CDCDD-E616-4159-9C8A-20FBD919C47E}" srcOrd="4" destOrd="0" parTransId="{BE3D70CB-182E-4FAC-ABE6-303D7DCE44F2}" sibTransId="{A54DA857-A2B1-4FB7-9962-C4E76A76B404}"/>
    <dgm:cxn modelId="{E084CA81-0480-4323-9020-1AB6EA8B083D}" srcId="{C8B2A441-8BC4-4496-8C56-638424541461}" destId="{93D48B55-D5A9-4428-BC1A-2B1CD0A7A614}" srcOrd="0" destOrd="0" parTransId="{EF3D3C5B-C65E-4DC4-A30C-91E2F162B63F}" sibTransId="{A0FBF21B-9285-4799-BEAC-F311981BC08A}"/>
    <dgm:cxn modelId="{1DD0568A-DB0F-4C39-9B90-B9B05DA5A99D}" type="presOf" srcId="{93D48B55-D5A9-4428-BC1A-2B1CD0A7A614}" destId="{025AA742-50DE-4587-AB71-4D450922059B}" srcOrd="0" destOrd="0" presId="urn:microsoft.com/office/officeart/2005/8/layout/vList5"/>
    <dgm:cxn modelId="{3F0BDCAD-988A-4260-A589-D44BA5DC8746}" srcId="{93D48B55-D5A9-4428-BC1A-2B1CD0A7A614}" destId="{4A69C5E6-B39F-46CD-8F26-31526F7D90B8}" srcOrd="3" destOrd="0" parTransId="{D9A35241-6372-4EF2-86BF-97C8CA6A25FA}" sibTransId="{8829F337-E53C-48DA-BBA6-61C4DA18AE96}"/>
    <dgm:cxn modelId="{A2D008B5-EF66-49BD-97AA-5B45779AB017}" type="presOf" srcId="{C8B2A441-8BC4-4496-8C56-638424541461}" destId="{AEEEBB61-36BC-40D8-B29F-E7F2E1F4F57C}" srcOrd="0" destOrd="0" presId="urn:microsoft.com/office/officeart/2005/8/layout/vList5"/>
    <dgm:cxn modelId="{86E03DB6-2BCA-46BC-A565-B6F2A2030F45}" srcId="{93D48B55-D5A9-4428-BC1A-2B1CD0A7A614}" destId="{015F0A36-A3D1-43C6-92A0-7CA5247D1A35}" srcOrd="1" destOrd="0" parTransId="{175C52B7-E9D5-4059-976B-CF33C059F53C}" sibTransId="{612C6D9D-E4F2-4D5F-98BA-01B8455A6B6A}"/>
    <dgm:cxn modelId="{A6A46BBC-69A7-4BD4-BE54-83C8F732CF98}" srcId="{93D48B55-D5A9-4428-BC1A-2B1CD0A7A614}" destId="{6547438A-0690-4973-8924-7180AA598309}" srcOrd="0" destOrd="0" parTransId="{CA48F956-E7CD-4D1B-9647-799B4141907F}" sibTransId="{950A5DD9-2C1C-4B8C-AAA8-BE7EE6D01DDD}"/>
    <dgm:cxn modelId="{7A3FA8F5-4743-42F8-8E7C-B841DA86A523}" type="presOf" srcId="{93CBF5A8-FE4A-4612-8A50-FACC95336026}" destId="{37499646-1CB3-46B6-A839-50CE31A277C6}" srcOrd="0" destOrd="2" presId="urn:microsoft.com/office/officeart/2005/8/layout/vList5"/>
    <dgm:cxn modelId="{0152C053-E462-4D53-B48C-8A31F7109B15}" type="presParOf" srcId="{AEEEBB61-36BC-40D8-B29F-E7F2E1F4F57C}" destId="{DDB956A5-1807-4D9D-8064-0BDF11A72664}" srcOrd="0" destOrd="0" presId="urn:microsoft.com/office/officeart/2005/8/layout/vList5"/>
    <dgm:cxn modelId="{2C1B60DF-9DE8-4E23-91DD-42A01DDC6AA9}" type="presParOf" srcId="{DDB956A5-1807-4D9D-8064-0BDF11A72664}" destId="{025AA742-50DE-4587-AB71-4D450922059B}" srcOrd="0" destOrd="0" presId="urn:microsoft.com/office/officeart/2005/8/layout/vList5"/>
    <dgm:cxn modelId="{E5738040-B32A-46FF-A4E2-961087987E48}" type="presParOf" srcId="{DDB956A5-1807-4D9D-8064-0BDF11A72664}" destId="{37499646-1CB3-46B6-A839-50CE31A277C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99646-1CB3-46B6-A839-50CE31A277C6}">
      <dsp:nvSpPr>
        <dsp:cNvPr id="0" name=""/>
        <dsp:cNvSpPr/>
      </dsp:nvSpPr>
      <dsp:spPr>
        <a:xfrm rot="5400000">
          <a:off x="5681245" y="-1130427"/>
          <a:ext cx="3953455" cy="7207504"/>
        </a:xfrm>
        <a:prstGeom prst="round2SameRect">
          <a:avLst/>
        </a:prstGeom>
        <a:solidFill>
          <a:srgbClr val="ECDBD6">
            <a:alpha val="89804"/>
          </a:srgb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Act simply establishes framework.  State and locals still decide how to implement and write the laws.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Preserves state right to work laws.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Federal laws exist in other areas of labor law such as minimum wages and prohibiting discrimination</a:t>
          </a:r>
        </a:p>
      </dsp:txBody>
      <dsp:txXfrm rot="-5400000">
        <a:off x="4054221" y="689589"/>
        <a:ext cx="7014512" cy="3567471"/>
      </dsp:txXfrm>
    </dsp:sp>
    <dsp:sp modelId="{025AA742-50DE-4587-AB71-4D450922059B}">
      <dsp:nvSpPr>
        <dsp:cNvPr id="0" name=""/>
        <dsp:cNvSpPr/>
      </dsp:nvSpPr>
      <dsp:spPr>
        <a:xfrm>
          <a:off x="0" y="2415"/>
          <a:ext cx="4054221" cy="4941819"/>
        </a:xfrm>
        <a:prstGeom prst="roundRect">
          <a:avLst/>
        </a:prstGeom>
        <a:solidFill>
          <a:srgbClr val="B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Arial" panose="020B0604020202020204" pitchFamily="34" charset="0"/>
              <a:cs typeface="Arial" panose="020B0604020202020204" pitchFamily="34" charset="0"/>
            </a:rPr>
            <a:t>Can’t local leaders make these types of workplace decisions?</a:t>
          </a:r>
        </a:p>
      </dsp:txBody>
      <dsp:txXfrm>
        <a:off x="197911" y="200326"/>
        <a:ext cx="3658399" cy="45459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99646-1CB3-46B6-A839-50CE31A277C6}">
      <dsp:nvSpPr>
        <dsp:cNvPr id="0" name=""/>
        <dsp:cNvSpPr/>
      </dsp:nvSpPr>
      <dsp:spPr>
        <a:xfrm rot="5400000">
          <a:off x="5681245" y="-1130427"/>
          <a:ext cx="3953455" cy="7207504"/>
        </a:xfrm>
        <a:prstGeom prst="round2SameRect">
          <a:avLst/>
        </a:prstGeom>
        <a:solidFill>
          <a:srgbClr val="ECDBD6">
            <a:alpha val="89804"/>
          </a:srgb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We support collective bargaining rights for law enforcement.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Congress is still debating about how to address discipline and collective bargaining for law enforcement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Hope to include law enforcement when a compromise is reached.</a:t>
          </a:r>
        </a:p>
      </dsp:txBody>
      <dsp:txXfrm rot="-5400000">
        <a:off x="4054221" y="689589"/>
        <a:ext cx="7014512" cy="3567471"/>
      </dsp:txXfrm>
    </dsp:sp>
    <dsp:sp modelId="{025AA742-50DE-4587-AB71-4D450922059B}">
      <dsp:nvSpPr>
        <dsp:cNvPr id="0" name=""/>
        <dsp:cNvSpPr/>
      </dsp:nvSpPr>
      <dsp:spPr>
        <a:xfrm>
          <a:off x="0" y="2415"/>
          <a:ext cx="4054221" cy="4941819"/>
        </a:xfrm>
        <a:prstGeom prst="roundRect">
          <a:avLst/>
        </a:prstGeom>
        <a:solidFill>
          <a:srgbClr val="B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Arial" panose="020B0604020202020204" pitchFamily="34" charset="0"/>
              <a:cs typeface="Arial" panose="020B0604020202020204" pitchFamily="34" charset="0"/>
            </a:rPr>
            <a:t>Why does your bill not include law enforcement officers?</a:t>
          </a:r>
        </a:p>
      </dsp:txBody>
      <dsp:txXfrm>
        <a:off x="197911" y="200326"/>
        <a:ext cx="3658399" cy="45459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FE5C421-7E86-4987-AA60-F8A3422ADD64}" type="datetimeFigureOut">
              <a:rPr lang="en-US"/>
              <a:pPr>
                <a:defRPr/>
              </a:pPr>
              <a:t>3/4/2022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ACB56D6B-826F-4D73-84B8-A1834E2C43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0755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1C191-D03C-46B0-9555-DF15D029A695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E559D-2ACA-4EE9-B65E-1ACCD042C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6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E559D-2ACA-4EE9-B65E-1ACCD042CEB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392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E559D-2ACA-4EE9-B65E-1ACCD042CEB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42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E559D-2ACA-4EE9-B65E-1ACCD042CEB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14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E559D-2ACA-4EE9-B65E-1ACCD042CEB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794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E559D-2ACA-4EE9-B65E-1ACCD042CEB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81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E559D-2ACA-4EE9-B65E-1ACCD042CEB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521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E559D-2ACA-4EE9-B65E-1ACCD042CEB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933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E559D-2ACA-4EE9-B65E-1ACCD042CEB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482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E559D-2ACA-4EE9-B65E-1ACCD042CEB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298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E559D-2ACA-4EE9-B65E-1ACCD042CEB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629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E559D-2ACA-4EE9-B65E-1ACCD042CEB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006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9231" y="2153663"/>
            <a:ext cx="11261558" cy="2270710"/>
          </a:xfrm>
          <a:prstGeom prst="rect">
            <a:avLst/>
          </a:prstGeom>
        </p:spPr>
        <p:txBody>
          <a:bodyPr anchor="b"/>
          <a:lstStyle>
            <a:lvl1pPr algn="ctr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16448"/>
            <a:ext cx="9144000" cy="1655762"/>
          </a:xfrm>
        </p:spPr>
        <p:txBody>
          <a:bodyPr/>
          <a:lstStyle>
            <a:lvl1pPr marL="0" indent="0" algn="ctr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380D9-AAC1-4789-ABCE-9D907C69C5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Legislative Conference | Washington, DC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461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B2A488-C470-4E4C-909F-398E33CE7B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Legislative Conference | Washington, DC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182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NoBann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74605E-5F66-41C1-BA9C-C40B453D70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22960" y="6311168"/>
            <a:ext cx="6400800" cy="33832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7B522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/>
              <a:t>Legislative Conference | Washington, DC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101FE04-AAA3-4BA8-8ED3-B004FBE15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59" y="1097280"/>
            <a:ext cx="11261562" cy="466966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200" b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marR="0" indent="-342900" algn="l" defTabSz="685800" rtl="0" eaLnBrk="0" fontAlgn="base" latinLnBrk="0" hangingPunct="0">
              <a:lnSpc>
                <a:spcPct val="100000"/>
              </a:lnSpc>
              <a:spcBef>
                <a:spcPts val="37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baseline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458788">
              <a:defRPr sz="240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57300" indent="0">
              <a:buNone/>
              <a:defRPr sz="200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Bulleted item</a:t>
            </a:r>
          </a:p>
          <a:p>
            <a:pPr marL="685800" marR="0" lvl="1" indent="-342900" algn="l" defTabSz="685800" rtl="0" eaLnBrk="0" fontAlgn="base" latinLnBrk="0" hangingPunct="0">
              <a:lnSpc>
                <a:spcPct val="100000"/>
              </a:lnSpc>
              <a:spcBef>
                <a:spcPts val="37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/>
              <a:t>Bulleted item</a:t>
            </a:r>
          </a:p>
          <a:p>
            <a:pPr marL="1257300" marR="0" lvl="2" indent="-342900" algn="l" defTabSz="685800" rtl="0" eaLnBrk="0" fontAlgn="base" latinLnBrk="0" hangingPunct="0">
              <a:lnSpc>
                <a:spcPct val="100000"/>
              </a:lnSpc>
              <a:spcBef>
                <a:spcPts val="37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/>
              <a:t>Bulleted item </a:t>
            </a:r>
          </a:p>
          <a:p>
            <a:pPr marL="1600200" marR="0" lvl="3" indent="-342900" algn="l" defTabSz="685800" rtl="0" eaLnBrk="0" fontAlgn="base" latinLnBrk="0" hangingPunct="0">
              <a:lnSpc>
                <a:spcPct val="100000"/>
              </a:lnSpc>
              <a:spcBef>
                <a:spcPts val="37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/>
              <a:t>Bulleted item </a:t>
            </a:r>
          </a:p>
          <a:p>
            <a:pPr lvl="2"/>
            <a:endParaRPr lang="en-US" altLang="en-US" dirty="0"/>
          </a:p>
          <a:p>
            <a:pPr lvl="1"/>
            <a:endParaRPr lang="en-US" altLang="en-US" dirty="0"/>
          </a:p>
          <a:p>
            <a:pPr marL="514350" marR="0" lvl="1" indent="-171450" algn="l" defTabSz="685800" rtl="0" eaLnBrk="0" fontAlgn="base" latinLnBrk="0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97900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r holding big imag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8179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Slide - Opening Slide Blank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737" y="2249424"/>
            <a:ext cx="11091672" cy="238658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50817" y="4725445"/>
            <a:ext cx="11090366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62747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Slide - Opening Slide Blank 2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737" y="2249424"/>
            <a:ext cx="11091672" cy="238658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50817" y="4725445"/>
            <a:ext cx="11090366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60078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259" y="1097280"/>
            <a:ext cx="11261562" cy="466966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200" b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marR="0" indent="-342900" algn="l" defTabSz="685800" rtl="0" eaLnBrk="0" fontAlgn="base" latinLnBrk="0" hangingPunct="0">
              <a:lnSpc>
                <a:spcPct val="100000"/>
              </a:lnSpc>
              <a:spcBef>
                <a:spcPts val="37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baseline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458788">
              <a:defRPr sz="240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57300" indent="0">
              <a:buNone/>
              <a:defRPr sz="200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Bulleted item</a:t>
            </a:r>
          </a:p>
          <a:p>
            <a:pPr marL="685800" marR="0" lvl="1" indent="-342900" algn="l" defTabSz="685800" rtl="0" eaLnBrk="0" fontAlgn="base" latinLnBrk="0" hangingPunct="0">
              <a:lnSpc>
                <a:spcPct val="100000"/>
              </a:lnSpc>
              <a:spcBef>
                <a:spcPts val="37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/>
              <a:t>Bulleted item</a:t>
            </a:r>
          </a:p>
          <a:p>
            <a:pPr marL="1257300" marR="0" lvl="2" indent="-342900" algn="l" defTabSz="685800" rtl="0" eaLnBrk="0" fontAlgn="base" latinLnBrk="0" hangingPunct="0">
              <a:lnSpc>
                <a:spcPct val="100000"/>
              </a:lnSpc>
              <a:spcBef>
                <a:spcPts val="37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/>
              <a:t>Bulleted item </a:t>
            </a:r>
          </a:p>
          <a:p>
            <a:pPr marL="1600200" marR="0" lvl="3" indent="-342900" algn="l" defTabSz="685800" rtl="0" eaLnBrk="0" fontAlgn="base" latinLnBrk="0" hangingPunct="0">
              <a:lnSpc>
                <a:spcPct val="100000"/>
              </a:lnSpc>
              <a:spcBef>
                <a:spcPts val="37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/>
              <a:t>Bulleted item </a:t>
            </a:r>
          </a:p>
          <a:p>
            <a:pPr lvl="2"/>
            <a:endParaRPr lang="en-US" altLang="en-US" dirty="0"/>
          </a:p>
          <a:p>
            <a:pPr lvl="1"/>
            <a:endParaRPr lang="en-US" altLang="en-US" dirty="0"/>
          </a:p>
          <a:p>
            <a:pPr marL="514350" marR="0" lvl="1" indent="-171450" algn="l" defTabSz="685800" rtl="0" eaLnBrk="0" fontAlgn="base" latinLnBrk="0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45720"/>
            <a:ext cx="12192000" cy="77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4200"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EA21624-C14E-42CC-86E1-C8E553387B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Legislative Conference | Washington, DC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997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632" y="1097280"/>
            <a:ext cx="11261562" cy="4946904"/>
          </a:xfrm>
        </p:spPr>
        <p:txBody>
          <a:bodyPr/>
          <a:lstStyle>
            <a:lvl1pPr>
              <a:lnSpc>
                <a:spcPct val="100000"/>
              </a:lnSpc>
              <a:defRPr lang="en-US" altLang="en-US" sz="32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>
              <a:lnSpc>
                <a:spcPct val="100000"/>
              </a:lnSpc>
              <a:defRPr sz="280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240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2913" indent="-334963">
              <a:lnSpc>
                <a:spcPct val="100000"/>
              </a:lnSpc>
              <a:defRPr sz="200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60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endParaRPr lang="en-US" alt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45720"/>
            <a:ext cx="12192000" cy="77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4200"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8121754-4A13-44C6-86C0-9A65A45FA3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Legislative Conference | Washington, DC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251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632" y="1097280"/>
            <a:ext cx="5538537" cy="4949742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4899" y="1097280"/>
            <a:ext cx="5642811" cy="4865521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45720"/>
            <a:ext cx="12192000" cy="77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4200"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591F6E-C5A2-4F36-A798-8964EF68E8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Legislative Conference | Washington, DC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813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00210" y="1097280"/>
            <a:ext cx="3958389" cy="474307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827" y="1097280"/>
            <a:ext cx="6776215" cy="4751351"/>
          </a:xfrm>
        </p:spPr>
        <p:txBody>
          <a:bodyPr/>
          <a:lstStyle>
            <a:lvl1pPr marL="347663" indent="-347663">
              <a:lnSpc>
                <a:spcPct val="100000"/>
              </a:lnSpc>
              <a:buFont typeface="Arial" panose="020B0604020202020204" pitchFamily="34" charset="0"/>
              <a:buChar char="•"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98513" indent="-334963">
              <a:buFont typeface="Arial" panose="020B0604020202020204" pitchFamily="34" charset="0"/>
              <a:buChar char="•"/>
              <a:defRPr sz="2800"/>
            </a:lvl2pPr>
            <a:lvl3pPr marL="1262063" indent="-347663">
              <a:buFont typeface="Arial" panose="020B0604020202020204" pitchFamily="34" charset="0"/>
              <a:buChar char="•"/>
              <a:defRPr sz="2400"/>
            </a:lvl3pPr>
            <a:lvl4pPr marL="1597025" indent="-334963">
              <a:buFont typeface="Arial" panose="020B0604020202020204" pitchFamily="34" charset="0"/>
              <a:buChar char="•"/>
              <a:defRPr sz="200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45720"/>
            <a:ext cx="12192000" cy="77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4200"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A1D009-C7C8-437A-8E2D-42CEA811D8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Legislative Conference | Washington, DC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403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00210" y="1207084"/>
            <a:ext cx="3958389" cy="2152692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827" y="1097280"/>
            <a:ext cx="6776215" cy="5037302"/>
          </a:xfrm>
        </p:spPr>
        <p:txBody>
          <a:bodyPr/>
          <a:lstStyle>
            <a:lvl1pPr marL="0" marR="0" indent="0" algn="l" defTabSz="685800" rtl="0" eaLnBrk="0" fontAlgn="base" latinLnBrk="0" hangingPunct="0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marR="0" indent="-342900" algn="l" defTabSz="685800" rtl="0" eaLnBrk="0" fontAlgn="base" latinLnBrk="0" hangingPunct="0">
              <a:lnSpc>
                <a:spcPct val="100000"/>
              </a:lnSpc>
              <a:spcBef>
                <a:spcPts val="37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50"/>
            </a:lvl2pPr>
            <a:lvl3pPr marL="1257300" marR="0" indent="-342900" algn="l" defTabSz="685800" rtl="0" eaLnBrk="0" fontAlgn="base" latinLnBrk="0" hangingPunct="0">
              <a:lnSpc>
                <a:spcPct val="100000"/>
              </a:lnSpc>
              <a:spcBef>
                <a:spcPts val="37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00"/>
            </a:lvl3pPr>
            <a:lvl4pPr marL="1600200" marR="0" indent="-342900" algn="l" defTabSz="685800" rtl="0" eaLnBrk="0" fontAlgn="base" latinLnBrk="0" hangingPunct="0">
              <a:lnSpc>
                <a:spcPct val="100000"/>
              </a:lnSpc>
              <a:spcBef>
                <a:spcPts val="37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dirty="0"/>
              <a:t>Click to edit Master text styles</a:t>
            </a:r>
          </a:p>
          <a:p>
            <a:pPr marL="566738" lvl="1" indent="-334963">
              <a:buFont typeface="Arial" panose="020B0604020202020204" pitchFamily="34" charset="0"/>
              <a:buChar char="•"/>
            </a:pPr>
            <a:r>
              <a:rPr lang="en-US" sz="2800" dirty="0"/>
              <a:t>Bullet text</a:t>
            </a:r>
          </a:p>
          <a:p>
            <a:pPr marL="971550" lvl="2" indent="-346075">
              <a:buFont typeface="Arial" panose="020B0604020202020204" pitchFamily="34" charset="0"/>
              <a:buChar char="•"/>
            </a:pPr>
            <a:r>
              <a:rPr lang="en-US" sz="2400" dirty="0"/>
              <a:t>Bullet text</a:t>
            </a:r>
          </a:p>
          <a:p>
            <a:pPr marL="971550" lvl="2" indent="-346075">
              <a:buFont typeface="Arial" panose="020B0604020202020204" pitchFamily="34" charset="0"/>
              <a:buChar char="•"/>
            </a:pPr>
            <a:r>
              <a:rPr lang="en-US" sz="2400" dirty="0"/>
              <a:t>Bullet text 2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7700210" y="3554643"/>
            <a:ext cx="3958389" cy="2152692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45720"/>
            <a:ext cx="12192000" cy="77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4200"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2BDED5F-001B-4843-94B0-934CEBC985B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Legislative Conference | Washington, DC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355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827" y="1208317"/>
            <a:ext cx="3958389" cy="2152692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1308" y="1097280"/>
            <a:ext cx="6776215" cy="480878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2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66738" indent="-334963">
              <a:buFont typeface="Arial" panose="020B0604020202020204" pitchFamily="34" charset="0"/>
              <a:buChar char="•"/>
              <a:defRPr sz="2800"/>
            </a:lvl2pPr>
            <a:lvl3pPr marL="1030288" indent="-347663">
              <a:buFont typeface="Arial" panose="020B0604020202020204" pitchFamily="34" charset="0"/>
              <a:buChar char="•"/>
              <a:defRPr sz="2400"/>
            </a:lvl3pPr>
            <a:lvl4pPr marL="1481138" indent="-334963">
              <a:buFont typeface="Arial" panose="020B0604020202020204" pitchFamily="34" charset="0"/>
              <a:buChar char="•"/>
              <a:defRPr sz="200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478827" y="3571918"/>
            <a:ext cx="3958389" cy="2152692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45720"/>
            <a:ext cx="12192000" cy="77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4200"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7A2699A-152C-4D7D-8A6F-2AE6FEA5797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Legislative Conference | Washington, DC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171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45720"/>
            <a:ext cx="12192000" cy="77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4200"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1258" y="1097280"/>
            <a:ext cx="6764493" cy="466966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aseline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en-US" dirty="0"/>
              <a:t>Click an icon to insert your media item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7488820" y="1097279"/>
            <a:ext cx="4398379" cy="48521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9193BB-47A9-423E-B1E0-7FBCB817B0F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Legislative Conference | Washington, DC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33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84632" y="1097280"/>
            <a:ext cx="5300448" cy="47827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3"/>
          </p:nvPr>
        </p:nvSpPr>
        <p:spPr>
          <a:xfrm>
            <a:off x="6281275" y="1097279"/>
            <a:ext cx="5300448" cy="47827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E72216-4064-4FA4-AE57-F10925E7A5F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Legislative Conference | Washington, DC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609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85273" y="1097280"/>
            <a:ext cx="11273589" cy="4925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 </a:t>
            </a:r>
          </a:p>
          <a:p>
            <a:pPr lvl="2"/>
            <a:r>
              <a:rPr lang="en-US" altLang="en-US" dirty="0"/>
              <a:t>Third level </a:t>
            </a:r>
          </a:p>
          <a:p>
            <a:pPr lvl="3"/>
            <a:r>
              <a:rPr lang="en-US" altLang="en-US" dirty="0"/>
              <a:t>Fourth level </a:t>
            </a:r>
          </a:p>
          <a:p>
            <a:pPr marL="342900" marR="0" lvl="0" indent="-34290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/>
              <a:t>Click to edit Master text </a:t>
            </a:r>
            <a:r>
              <a:rPr lang="en-US" altLang="en-US"/>
              <a:t>styles </a:t>
            </a:r>
            <a:endParaRPr lang="en-US" altLang="en-US" dirty="0"/>
          </a:p>
          <a:p>
            <a:pPr lvl="0"/>
            <a:endParaRPr lang="en-US" altLang="en-US" dirty="0"/>
          </a:p>
          <a:p>
            <a:pPr lvl="3"/>
            <a:endParaRPr lang="en-US" altLang="en-US" dirty="0"/>
          </a:p>
          <a:p>
            <a:pPr lvl="3"/>
            <a:endParaRPr lang="en-US" alt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48127"/>
            <a:ext cx="12192000" cy="76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3069771" y="65183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1862ECF-0EB4-4AA9-A737-7774C6D59C6E}"/>
              </a:ext>
            </a:extLst>
          </p:cNvPr>
          <p:cNvSpPr txBox="1">
            <a:spLocks/>
          </p:cNvSpPr>
          <p:nvPr userDrawn="1"/>
        </p:nvSpPr>
        <p:spPr>
          <a:xfrm>
            <a:off x="132828" y="6309360"/>
            <a:ext cx="634711" cy="33832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l"/>
            <a:fld id="{9EDCE50D-B1AF-4B98-A62C-0CB4BC927C9E}" type="slidenum">
              <a:rPr lang="en-US" sz="1600" b="1" baseline="0" smtClean="0">
                <a:solidFill>
                  <a:srgbClr val="7B5229"/>
                </a:solidFill>
              </a:rPr>
              <a:pPr algn="l"/>
              <a:t>‹#›</a:t>
            </a:fld>
            <a:endParaRPr lang="en-US" sz="1600" b="1" dirty="0">
              <a:solidFill>
                <a:srgbClr val="7B5229"/>
              </a:solidFill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FB676200-6801-473B-9361-150EFEA100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7539" y="6311168"/>
            <a:ext cx="6616934" cy="33832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400" b="1">
                <a:solidFill>
                  <a:srgbClr val="7B5229"/>
                </a:solidFill>
              </a:defRPr>
            </a:lvl1pPr>
          </a:lstStyle>
          <a:p>
            <a:pPr>
              <a:defRPr/>
            </a:pPr>
            <a:r>
              <a:rPr lang="en-US"/>
              <a:t>Legislative Conference | Washington, DC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64" r:id="rId4"/>
    <p:sldLayoutId id="2147483669" r:id="rId5"/>
    <p:sldLayoutId id="2147483671" r:id="rId6"/>
    <p:sldLayoutId id="2147483672" r:id="rId7"/>
    <p:sldLayoutId id="2147483667" r:id="rId8"/>
    <p:sldLayoutId id="2147483682" r:id="rId9"/>
    <p:sldLayoutId id="2147483674" r:id="rId10"/>
    <p:sldLayoutId id="2147483684" r:id="rId11"/>
    <p:sldLayoutId id="2147483685" r:id="rId12"/>
  </p:sldLayoutIdLst>
  <p:hf sldNum="0" hdr="0" dt="0"/>
  <p:txStyles>
    <p:titleStyle>
      <a:lvl1pPr algn="ct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FFC82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42900" marR="0" indent="-342900" algn="l" defTabSz="685800" rtl="0" eaLnBrk="0" fontAlgn="base" latinLnBrk="0" hangingPunct="0">
        <a:lnSpc>
          <a:spcPct val="100000"/>
        </a:lnSpc>
        <a:spcBef>
          <a:spcPts val="750"/>
        </a:spcBef>
        <a:spcAft>
          <a:spcPct val="0"/>
        </a:spcAft>
        <a:buClrTx/>
        <a:buSzTx/>
        <a:buFont typeface="Arial" panose="020B0604020202020204" pitchFamily="34" charset="0"/>
        <a:buChar char="•"/>
        <a:tabLst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indent="-342900" algn="l" defTabSz="685800" rtl="0" eaLnBrk="0" fontAlgn="base" hangingPunct="0">
        <a:lnSpc>
          <a:spcPct val="10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300" indent="-342900" algn="l" defTabSz="685800" rtl="0" eaLnBrk="0" fontAlgn="base" hangingPunct="0">
        <a:lnSpc>
          <a:spcPct val="10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5763" indent="-336550" algn="l" defTabSz="685800" rtl="0" eaLnBrk="0" fontAlgn="base" hangingPunct="0">
        <a:lnSpc>
          <a:spcPct val="10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018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6" r:id="rId2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aff.org/legcon22/#lobbying-materials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joseph.knowles@mail.house.gov" TargetMode="External"/><Relationship Id="rId2" Type="http://schemas.openxmlformats.org/officeDocument/2006/relationships/hyperlink" Target="mailto:Hannah.Jenuwine@mail.house.gov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michael_waske@help.senate.gov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1470" y="2980245"/>
            <a:ext cx="11360659" cy="2048955"/>
          </a:xfrm>
        </p:spPr>
        <p:txBody>
          <a:bodyPr anchor="ctr" anchorCtr="0">
            <a:normAutofit/>
          </a:bodyPr>
          <a:lstStyle/>
          <a:p>
            <a:r>
              <a:rPr lang="en-US" sz="4000" dirty="0">
                <a:solidFill>
                  <a:srgbClr val="C416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Fire Fighter and EMS Employer-Employee Cooperation Act (H.R. 2586/S. 2178)</a:t>
            </a:r>
            <a:endParaRPr lang="en-US" sz="4000" dirty="0">
              <a:solidFill>
                <a:srgbClr val="C4161C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rtlCol="0">
            <a:noAutofit/>
          </a:bodyPr>
          <a:lstStyle/>
          <a:p>
            <a:pPr marL="0" indent="0"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Presenter: Evan Davis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sz="2400" b="1" dirty="0"/>
              <a:t>March 7, 2022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D9450DE0-E993-4AAB-8F5B-FED85D84F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40" y="348115"/>
            <a:ext cx="121920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1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/>
              <a:t>COMMON OPPOSITION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7198D5-B3F7-4CE2-9C09-038C44405B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Legislative Conference | Washington, DC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B289B7A-3F97-46C1-824C-34CBFE3DDE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2568515"/>
              </p:ext>
            </p:extLst>
          </p:nvPr>
        </p:nvGraphicFramePr>
        <p:xfrm>
          <a:off x="484188" y="1096963"/>
          <a:ext cx="11261725" cy="4946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98765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ap&#10;&#10;Description automatically generated">
            <a:extLst>
              <a:ext uri="{FF2B5EF4-FFF2-40B4-BE49-F238E27FC236}">
                <a16:creationId xmlns:a16="http://schemas.microsoft.com/office/drawing/2014/main" id="{E8AC234F-71AF-4AEB-B846-AA1516E2F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4712" y="791260"/>
            <a:ext cx="7620510" cy="542447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D30211A-6A3D-4064-B90F-37273AF27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FOR THE COOPERATION ACT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DDD194-05FC-423E-B701-8C9EA3C9F8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Legislative Conference | Washington, DC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2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59A253-F5AA-41C5-BFEE-BCB307B8F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Before talking with your Members of Congress, check if they have cosponsored the bill</a:t>
            </a:r>
          </a:p>
          <a:p>
            <a:endParaRPr lang="en-US" dirty="0"/>
          </a:p>
          <a:p>
            <a:r>
              <a:rPr lang="en-US" dirty="0"/>
              <a:t>Visit the Legislative Conference website for a list of cosponsors</a:t>
            </a:r>
          </a:p>
          <a:p>
            <a:pPr lvl="1"/>
            <a:r>
              <a:rPr lang="en-US" dirty="0">
                <a:hlinkClick r:id="rId2"/>
              </a:rPr>
              <a:t>https://www.iaff.org/legcon22/#lobbying-materials</a:t>
            </a: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776C85-A2D6-44BC-B23F-E2063C235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YOUR MEMBERS SUPPORT IT?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059E82-B2ED-41E9-B189-90EF859F28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Legislative Conference | Washington, DC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354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9B8CEC-98D3-46D2-8DA2-FDD973EC7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ASK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C2ED52-4A90-4F3F-925B-A7A39A420F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Legislative Conference | Washington, DC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562B63-1146-4575-B560-E8259FCFC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366" y="1139995"/>
            <a:ext cx="11261725" cy="4946650"/>
          </a:xfrm>
        </p:spPr>
        <p:txBody>
          <a:bodyPr>
            <a:normAutofit/>
          </a:bodyPr>
          <a:lstStyle/>
          <a:p>
            <a:r>
              <a:rPr lang="en-US" dirty="0"/>
              <a:t>Ask your member to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cosponsor</a:t>
            </a:r>
            <a:r>
              <a:rPr lang="en-US" dirty="0"/>
              <a:t> the Cooperation Act.</a:t>
            </a:r>
          </a:p>
          <a:p>
            <a:r>
              <a:rPr lang="en-US" dirty="0"/>
              <a:t>Tell House Leadership to give H.R. 2586 a vote on the floor this year.</a:t>
            </a:r>
          </a:p>
          <a:p>
            <a:r>
              <a:rPr lang="en-US" dirty="0"/>
              <a:t>Share your stories. Describe how having a seat at the table has improved safety and performance, particularly during a pandemic.</a:t>
            </a:r>
          </a:p>
          <a:p>
            <a:r>
              <a:rPr lang="en-US" dirty="0"/>
              <a:t>Reference the issues book and supporting materials for additional info to help make your case.</a:t>
            </a:r>
          </a:p>
        </p:txBody>
      </p:sp>
    </p:spTree>
    <p:extLst>
      <p:ext uri="{BB962C8B-B14F-4D97-AF65-F5344CB8AC3E}">
        <p14:creationId xmlns:p14="http://schemas.microsoft.com/office/powerpoint/2010/main" val="1038067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104E93-B562-47AC-BE41-1A6DA4E63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CONTACTS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098380-16E7-47B5-91C5-F4BFC7DA9F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Legislative Conference | Washington, DC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76C4ADB-3CD2-466F-82EC-5698ADB2F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188" y="1096963"/>
            <a:ext cx="11261725" cy="49466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House:  H.R. 2586</a:t>
            </a:r>
          </a:p>
          <a:p>
            <a:endParaRPr lang="en-US" dirty="0"/>
          </a:p>
          <a:p>
            <a:pPr lvl="1"/>
            <a:r>
              <a:rPr lang="en-US" dirty="0"/>
              <a:t>To cosponsor, offices should contact Hannah Jenuwine with Representative Kildee:  </a:t>
            </a:r>
            <a:r>
              <a:rPr lang="en-US" dirty="0">
                <a:hlinkClick r:id="rId2"/>
              </a:rPr>
              <a:t>Hannah.Jenuwine@mail.house.gov</a:t>
            </a:r>
            <a:r>
              <a:rPr lang="en-US" dirty="0"/>
              <a:t> or James Longley with Representative Fitzpatrick:  </a:t>
            </a:r>
            <a:r>
              <a:rPr lang="en-US" dirty="0">
                <a:hlinkClick r:id="rId3"/>
              </a:rPr>
              <a:t>james.longley@mail.house.gov</a:t>
            </a:r>
            <a:endParaRPr lang="en-US" dirty="0"/>
          </a:p>
          <a:p>
            <a:endParaRPr lang="en-US" dirty="0"/>
          </a:p>
          <a:p>
            <a:r>
              <a:rPr lang="en-US" dirty="0"/>
              <a:t>Senate:  S. 2178</a:t>
            </a:r>
          </a:p>
          <a:p>
            <a:endParaRPr lang="en-US" dirty="0"/>
          </a:p>
          <a:p>
            <a:pPr lvl="1"/>
            <a:r>
              <a:rPr lang="en-US" dirty="0"/>
              <a:t>To cosponsor, offices should contact Mike Waske with Senator Hickenlooper:  </a:t>
            </a:r>
            <a:r>
              <a:rPr lang="en-US" dirty="0">
                <a:hlinkClick r:id="rId4"/>
              </a:rPr>
              <a:t>michael_waske@help.senate.gov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43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/>
              <a:t>TOP TARGETS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7198D5-B3F7-4CE2-9C09-038C44405B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Legislative Conference | Washington, DC</a:t>
            </a: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423FA73-576C-4A1F-A168-13C542796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189" y="1096963"/>
            <a:ext cx="5002212" cy="4946650"/>
          </a:xfrm>
        </p:spPr>
        <p:txBody>
          <a:bodyPr/>
          <a:lstStyle/>
          <a:p>
            <a:pPr marL="0" indent="0" algn="ctr">
              <a:spcBef>
                <a:spcPts val="2400"/>
              </a:spcBef>
              <a:buNone/>
            </a:pPr>
            <a:r>
              <a:rPr lang="en-US" sz="4000" b="1" dirty="0"/>
              <a:t>HOUSE</a:t>
            </a:r>
            <a:r>
              <a:rPr lang="en-US" sz="4000" dirty="0"/>
              <a:t> (H.R. 2586)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n-US" dirty="0"/>
              <a:t>All members 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n-US" dirty="0"/>
              <a:t>Past cosponsors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n-US" dirty="0"/>
              <a:t>Education and Labor Committee members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318F1795-CF47-4044-A076-316E3DBDE399}"/>
              </a:ext>
            </a:extLst>
          </p:cNvPr>
          <p:cNvSpPr txBox="1">
            <a:spLocks/>
          </p:cNvSpPr>
          <p:nvPr/>
        </p:nvSpPr>
        <p:spPr>
          <a:xfrm>
            <a:off x="6184899" y="1097280"/>
            <a:ext cx="5642811" cy="4865521"/>
          </a:xfrm>
          <a:prstGeom prst="rect">
            <a:avLst/>
          </a:prstGeom>
        </p:spPr>
        <p:txBody>
          <a:bodyPr/>
          <a:lstStyle>
            <a:lvl1pPr marL="342900" marR="0" indent="-342900" algn="l" defTabSz="685800" rtl="0" eaLnBrk="0" fontAlgn="base" latinLnBrk="0" hangingPunct="0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685800" rtl="0" eaLnBrk="0" fontAlgn="base" hangingPunct="0">
              <a:lnSpc>
                <a:spcPct val="10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685800" rtl="0" eaLnBrk="0" fontAlgn="base" hangingPunct="0">
              <a:lnSpc>
                <a:spcPct val="10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5763" indent="-336550" algn="l" defTabSz="685800" rtl="0" eaLnBrk="0" fontAlgn="base" hangingPunct="0">
              <a:lnSpc>
                <a:spcPct val="10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2400"/>
              </a:spcBef>
              <a:buFont typeface="Arial" panose="020B0604020202020204" pitchFamily="34" charset="0"/>
              <a:buNone/>
            </a:pPr>
            <a:r>
              <a:rPr lang="en-US" sz="4000" b="1" dirty="0"/>
              <a:t>SENATE</a:t>
            </a:r>
            <a:r>
              <a:rPr lang="en-US" sz="4000" dirty="0"/>
              <a:t> (S. 2178)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n-US" dirty="0"/>
              <a:t>Health Education and Labor Committee members 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n-US" dirty="0"/>
              <a:t>Past cosponsors 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n-US" dirty="0"/>
              <a:t>All members </a:t>
            </a:r>
          </a:p>
        </p:txBody>
      </p:sp>
    </p:spTree>
    <p:extLst>
      <p:ext uri="{BB962C8B-B14F-4D97-AF65-F5344CB8AC3E}">
        <p14:creationId xmlns:p14="http://schemas.microsoft.com/office/powerpoint/2010/main" val="146136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marR="0" lvl="0" indent="-347663" algn="l" defTabSz="6858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 + years in Congress</a:t>
            </a:r>
          </a:p>
          <a:p>
            <a:pPr marL="347663" marR="0" lvl="0" indent="-347663" algn="l" defTabSz="6858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Numerous convention resolutions</a:t>
            </a:r>
          </a:p>
          <a:p>
            <a:pPr marL="347663" marR="0" lvl="0" indent="-347663" algn="l" defTabSz="6858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2007 – Passed in House (314-97), failed in Senate</a:t>
            </a:r>
          </a:p>
          <a:p>
            <a:pPr marL="347663" marR="0" lvl="0" indent="-347663" algn="l" defTabSz="6858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2019 – House hearing on the bill</a:t>
            </a:r>
          </a:p>
          <a:p>
            <a:pPr marL="347663" marR="0" lvl="0" indent="-347663" algn="l" defTabSz="6858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2021 – Current version of the bill introduced and building momentum in the House and Senate</a:t>
            </a:r>
          </a:p>
          <a:p>
            <a:pPr marL="577850" lvl="1" indent="-346075"/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4200" dirty="0"/>
              <a:t>ISSUE HISTORY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37E33-C32E-45FB-A3CF-43AC6C5308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Legislative Conference | Washington, DC</a:t>
            </a:r>
          </a:p>
        </p:txBody>
      </p:sp>
    </p:spTree>
    <p:extLst>
      <p:ext uri="{BB962C8B-B14F-4D97-AF65-F5344CB8AC3E}">
        <p14:creationId xmlns:p14="http://schemas.microsoft.com/office/powerpoint/2010/main" val="2456077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marR="0" lvl="0" indent="-457200" algn="l" defTabSz="6858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Provides workplace rights to fire and EMS personnel. </a:t>
            </a:r>
          </a:p>
          <a:p>
            <a:pPr marL="457200" marR="0" lvl="0" indent="-457200" algn="l" defTabSz="6858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Focuses on providing basic collective bargaining rights while protecting states’ rights.</a:t>
            </a:r>
          </a:p>
          <a:p>
            <a:pPr marL="1143000" marR="0" lvl="1" indent="-457200" algn="l" defTabSz="6858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Does not interfere with right to work laws.</a:t>
            </a:r>
          </a:p>
          <a:p>
            <a:pPr marL="457200" marR="0" lvl="0" indent="-457200" algn="l" defTabSz="6858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H.R. 2586 - Congressman Dan Kildee (D-MI) and Brian Fitzpatrick (R-PA) </a:t>
            </a:r>
          </a:p>
          <a:p>
            <a:pPr marL="457200" marR="0" lvl="0" indent="-457200" algn="l" defTabSz="6858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S. 2178 - Senator John Hickenlooper (D-CO)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7663" indent="-347663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/>
              <a:t>WHAT IS THE COOPERATION ACT?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7198D5-B3F7-4CE2-9C09-038C44405B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Legislative Conference | Washington, DC</a:t>
            </a:r>
          </a:p>
        </p:txBody>
      </p:sp>
    </p:spTree>
    <p:extLst>
      <p:ext uri="{BB962C8B-B14F-4D97-AF65-F5344CB8AC3E}">
        <p14:creationId xmlns:p14="http://schemas.microsoft.com/office/powerpoint/2010/main" val="2568212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E2D9A331-2E65-4035-9CFC-44661AE756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4188" y="1099168"/>
            <a:ext cx="11261725" cy="494224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/>
              <a:t>THE COOPERATION ACT PROTECTS: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7198D5-B3F7-4CE2-9C09-038C44405B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Legislative Conference | Washington, DC</a:t>
            </a:r>
          </a:p>
        </p:txBody>
      </p:sp>
    </p:spTree>
    <p:extLst>
      <p:ext uri="{BB962C8B-B14F-4D97-AF65-F5344CB8AC3E}">
        <p14:creationId xmlns:p14="http://schemas.microsoft.com/office/powerpoint/2010/main" val="2333545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0B168875-8557-40CE-8CBA-15CFA7987F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5036" y="2520411"/>
            <a:ext cx="3316511" cy="533887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/>
              <a:t>THE COOPERATION ACT DOES NOT…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7198D5-B3F7-4CE2-9C09-038C44405B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Legislative Conference | Washington, DC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FA1F36-AC30-4E88-BEB3-A3D93CB9A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3819" y="1136956"/>
            <a:ext cx="3920068" cy="28836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D77372-DCB8-4DE2-A032-374E68B2C9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8584" y="3355664"/>
            <a:ext cx="4791871" cy="27556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77EFE3-606F-4E17-B4E1-B8BE0655F3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6806" y="1541682"/>
            <a:ext cx="3767655" cy="581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312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CA3E87FA-BB38-4E91-AF6B-893F6EB2B0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7708" y="1024812"/>
            <a:ext cx="3974937" cy="254225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/>
              <a:t>OTHER COMPONENTS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7198D5-B3F7-4CE2-9C09-038C44405B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Legislative Conference | Washington, DC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8803B2-81D4-490C-865A-6CF352BF7A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9179" y="1866132"/>
            <a:ext cx="8498561" cy="8596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5EBD80-3D87-40B2-82C8-A08D4A2CBCCE}"/>
              </a:ext>
            </a:extLst>
          </p:cNvPr>
          <p:cNvSpPr txBox="1"/>
          <p:nvPr/>
        </p:nvSpPr>
        <p:spPr>
          <a:xfrm>
            <a:off x="359647" y="4507552"/>
            <a:ext cx="8342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…the FLRA can step in and administer </a:t>
            </a:r>
          </a:p>
        </p:txBody>
      </p:sp>
      <p:pic>
        <p:nvPicPr>
          <p:cNvPr id="9" name="Picture 4" descr="Image result for FLRA">
            <a:extLst>
              <a:ext uri="{FF2B5EF4-FFF2-40B4-BE49-F238E27FC236}">
                <a16:creationId xmlns:a16="http://schemas.microsoft.com/office/drawing/2014/main" id="{4665F4EB-0016-4F3D-A2AF-3636A5F72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565" y="3537183"/>
            <a:ext cx="2150596" cy="194073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72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/>
              <a:t>HOW DO WE TALK ABOUT CB?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7198D5-B3F7-4CE2-9C09-038C44405B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Legislative Conference | Washington, DC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1613E486-D04A-4B11-96B1-83C62C31F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188" y="1096963"/>
            <a:ext cx="11261725" cy="4946650"/>
          </a:xfrm>
        </p:spPr>
        <p:txBody>
          <a:bodyPr/>
          <a:lstStyle/>
          <a:p>
            <a:r>
              <a:rPr lang="en-US" sz="3600" dirty="0"/>
              <a:t>Collective bargaining is the process in which people, through their unions, negotiate contracts with their employers to determine: </a:t>
            </a:r>
          </a:p>
          <a:p>
            <a:pPr lvl="1"/>
            <a:r>
              <a:rPr lang="en-US" sz="3200" dirty="0"/>
              <a:t>Wages </a:t>
            </a:r>
          </a:p>
          <a:p>
            <a:pPr lvl="1"/>
            <a:r>
              <a:rPr lang="en-US" sz="3200" dirty="0"/>
              <a:t>Benefits </a:t>
            </a:r>
          </a:p>
          <a:p>
            <a:pPr lvl="1"/>
            <a:r>
              <a:rPr lang="en-US" sz="3200" dirty="0"/>
              <a:t>Hours and leave </a:t>
            </a:r>
          </a:p>
          <a:p>
            <a:pPr lvl="1"/>
            <a:r>
              <a:rPr lang="en-US" sz="3200" dirty="0"/>
              <a:t>Health and safety policies</a:t>
            </a:r>
          </a:p>
          <a:p>
            <a:r>
              <a:rPr lang="en-US" sz="3600" dirty="0"/>
              <a:t>Collective bargaining is a way to solve </a:t>
            </a:r>
            <a:r>
              <a:rPr lang="en-US" sz="3600" b="1" u="sng" dirty="0"/>
              <a:t>workplace problems.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32075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/>
              <a:t>HOW DO WE TALK ABOUT CB?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7198D5-B3F7-4CE2-9C09-038C44405B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Legislative Conference | Washington, DC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1613E486-D04A-4B11-96B1-83C62C31F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476" y="1011903"/>
            <a:ext cx="11261725" cy="4946650"/>
          </a:xfrm>
        </p:spPr>
        <p:txBody>
          <a:bodyPr/>
          <a:lstStyle/>
          <a:p>
            <a:pPr marL="342900" marR="0" lvl="0" indent="-342900" algn="l" defTabSz="685800" rtl="0" eaLnBrk="0" fontAlgn="base" latinLnBrk="0" hangingPunct="0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FAIRNESS</a:t>
            </a:r>
          </a:p>
          <a:p>
            <a:pPr marL="800100" marR="0" lvl="1" indent="-342900" algn="l" defTabSz="685800" rtl="0" eaLnBrk="0" fontAlgn="base" latinLnBrk="0" hangingPunct="0">
              <a:lnSpc>
                <a:spcPct val="100000"/>
              </a:lnSpc>
              <a:spcBef>
                <a:spcPts val="37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Congress has provided this right for many other sectors</a:t>
            </a:r>
          </a:p>
          <a:p>
            <a:pPr marL="800100" marR="0" lvl="1" indent="-342900" algn="l" defTabSz="685800" rtl="0" eaLnBrk="0" fontAlgn="base" latinLnBrk="0" hangingPunct="0">
              <a:lnSpc>
                <a:spcPct val="100000"/>
              </a:lnSpc>
              <a:spcBef>
                <a:spcPts val="37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Fire fighters risk their lives and should have the same rights as workers in the private sector.</a:t>
            </a:r>
          </a:p>
          <a:p>
            <a:pPr marL="342900" marR="0" lvl="0" indent="-342900" algn="l" defTabSz="685800" rtl="0" eaLnBrk="0" fontAlgn="base" latinLnBrk="0" hangingPunct="0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PUBLIC SAFETY</a:t>
            </a:r>
          </a:p>
          <a:p>
            <a:pPr marL="800100" marR="0" lvl="1" indent="-342900" algn="l" defTabSz="685800" rtl="0" eaLnBrk="0" fontAlgn="base" latinLnBrk="0" hangingPunct="0">
              <a:lnSpc>
                <a:spcPct val="100000"/>
              </a:lnSpc>
              <a:spcBef>
                <a:spcPts val="37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Keeping the public safe, acquiring the tools necessary to do the job, retain talent, and establish safe working conditions.</a:t>
            </a:r>
          </a:p>
          <a:p>
            <a:pPr marL="342900" marR="0" lvl="0" indent="-342900" algn="l" defTabSz="685800" rtl="0" eaLnBrk="0" fontAlgn="base" latinLnBrk="0" hangingPunct="0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NATIONAL SECURITY </a:t>
            </a:r>
          </a:p>
          <a:p>
            <a:pPr marL="800100" marR="0" lvl="1" indent="-342900" algn="l" defTabSz="685800" rtl="0" eaLnBrk="0" fontAlgn="base" latinLnBrk="0" hangingPunct="0">
              <a:lnSpc>
                <a:spcPct val="100000"/>
              </a:lnSpc>
              <a:spcBef>
                <a:spcPts val="37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Fire fighters work across state borders to respond to biological threats, natural disasters, wildland fires, and other emergencies.</a:t>
            </a:r>
          </a:p>
          <a:p>
            <a:pPr marL="800100" marR="0" lvl="1" indent="-342900" algn="l" defTabSz="685800" rtl="0" eaLnBrk="0" fontAlgn="base" latinLnBrk="0" hangingPunct="0">
              <a:lnSpc>
                <a:spcPct val="100000"/>
              </a:lnSpc>
              <a:spcBef>
                <a:spcPts val="37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Congress must ensure the staffing and preparedness of fire departments.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00868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/>
              <a:t>COMMON OPPOSITION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7198D5-B3F7-4CE2-9C09-038C44405B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Legislative Conference | Washington, DC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B289B7A-3F97-46C1-824C-34CBFE3DDE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1681708"/>
              </p:ext>
            </p:extLst>
          </p:nvPr>
        </p:nvGraphicFramePr>
        <p:xfrm>
          <a:off x="484188" y="1096963"/>
          <a:ext cx="11261725" cy="4946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78805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MMPROD_UIDATA" val="&lt;database version=&quot;7.0&quot;&gt;&lt;object type=&quot;1&quot; unique_id=&quot;10001&quot;&gt;&lt;object type=&quot;2&quot; unique_id=&quot;10317&quot;&gt;&lt;object type=&quot;3&quot; unique_id=&quot;10318&quot;&gt;&lt;property id=&quot;20148&quot; value=&quot;5&quot;/&gt;&lt;property id=&quot;20300&quot; value=&quot;Slide 1&quot;/&gt;&lt;property id=&quot;20307&quot; value=&quot;279&quot;/&gt;&lt;/object&gt;&lt;object type=&quot;3&quot; unique_id=&quot;10319&quot;&gt;&lt;property id=&quot;20148&quot; value=&quot;5&quot;/&gt;&lt;property id=&quot;20300&quot; value=&quot;Slide 2 - &amp;quot;General President’s Office&amp;quot;&quot;/&gt;&lt;property id=&quot;20307&quot; value=&quot;280&quot;/&gt;&lt;/object&gt;&lt;object type=&quot;3&quot; unique_id=&quot;10350&quot;&gt;&lt;property id=&quot;20148&quot; value=&quot;5&quot;/&gt;&lt;property id=&quot;20300&quot; value=&quot;Slide 3 - &amp;quot;General Secretary-Treasurer’s Office  &amp;quot;&quot;/&gt;&lt;property id=&quot;20307&quot; value=&quot;281&quot;/&gt;&lt;/object&gt;&lt;/object&gt;&lt;object type=&quot;8&quot; unique_id=&quot;10325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Slide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S2018_PPT_Template_4x3.potx" id="{89504AF7-F1BF-4D7B-AB87-BB68FE08A508}" vid="{55531C3C-6383-4CAB-A9C7-934731D42B83}"/>
    </a:ext>
  </a:extLst>
</a:theme>
</file>

<file path=ppt/theme/theme2.xml><?xml version="1.0" encoding="utf-8"?>
<a:theme xmlns:a="http://schemas.openxmlformats.org/drawingml/2006/main" name="Custom Slide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3084</TotalTime>
  <Words>716</Words>
  <Application>Microsoft Office PowerPoint</Application>
  <PresentationFormat>Widescreen</PresentationFormat>
  <Paragraphs>100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Slide Master</vt:lpstr>
      <vt:lpstr>Custom Slide Master</vt:lpstr>
      <vt:lpstr>The Fire Fighter and EMS Employer-Employee Cooperation Act (H.R. 2586/S. 2178)</vt:lpstr>
      <vt:lpstr>ISSUE HISTORY</vt:lpstr>
      <vt:lpstr>WHAT IS THE COOPERATION ACT?</vt:lpstr>
      <vt:lpstr>THE COOPERATION ACT PROTECTS:</vt:lpstr>
      <vt:lpstr>THE COOPERATION ACT DOES NOT…</vt:lpstr>
      <vt:lpstr>OTHER COMPONENTS</vt:lpstr>
      <vt:lpstr>HOW DO WE TALK ABOUT CB?</vt:lpstr>
      <vt:lpstr>HOW DO WE TALK ABOUT CB?</vt:lpstr>
      <vt:lpstr>COMMON OPPOSITION</vt:lpstr>
      <vt:lpstr>COMMON OPPOSITION</vt:lpstr>
      <vt:lpstr>SUPPORT FOR THE COOPERATION ACT</vt:lpstr>
      <vt:lpstr>DO YOUR MEMBERS SUPPORT IT?</vt:lpstr>
      <vt:lpstr>THE ASK</vt:lpstr>
      <vt:lpstr>KEY CONTACTS</vt:lpstr>
      <vt:lpstr>TOP TARGETS</vt:lpstr>
    </vt:vector>
  </TitlesOfParts>
  <Company>CC Design Group,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Vinci, Matt</dc:creator>
  <cp:lastModifiedBy>Blume, Jane</cp:lastModifiedBy>
  <cp:revision>343</cp:revision>
  <cp:lastPrinted>2017-10-06T17:02:58Z</cp:lastPrinted>
  <dcterms:created xsi:type="dcterms:W3CDTF">2009-11-24T05:31:26Z</dcterms:created>
  <dcterms:modified xsi:type="dcterms:W3CDTF">2022-03-04T14:32:38Z</dcterms:modified>
</cp:coreProperties>
</file>