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9" r:id="rId2"/>
  </p:sldMasterIdLst>
  <p:notesMasterIdLst>
    <p:notesMasterId r:id="rId20"/>
  </p:notesMasterIdLst>
  <p:handoutMasterIdLst>
    <p:handoutMasterId r:id="rId21"/>
  </p:handoutMasterIdLst>
  <p:sldIdLst>
    <p:sldId id="317" r:id="rId3"/>
    <p:sldId id="308" r:id="rId4"/>
    <p:sldId id="326" r:id="rId5"/>
    <p:sldId id="325" r:id="rId6"/>
    <p:sldId id="324" r:id="rId7"/>
    <p:sldId id="327" r:id="rId8"/>
    <p:sldId id="328" r:id="rId9"/>
    <p:sldId id="331" r:id="rId10"/>
    <p:sldId id="322" r:id="rId11"/>
    <p:sldId id="329" r:id="rId12"/>
    <p:sldId id="330" r:id="rId13"/>
    <p:sldId id="321" r:id="rId14"/>
    <p:sldId id="320" r:id="rId15"/>
    <p:sldId id="314" r:id="rId16"/>
    <p:sldId id="318" r:id="rId17"/>
    <p:sldId id="319" r:id="rId18"/>
    <p:sldId id="312" r:id="rId19"/>
  </p:sldIdLst>
  <p:sldSz cx="12192000" cy="6858000"/>
  <p:notesSz cx="7315200" cy="9601200"/>
  <p:custDataLst>
    <p:tags r:id="rId22"/>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4D7F59-D9E6-EFBF-A0AB-9ECB81682150}" name="Silver, Laura" initials="SL" userId="S::lsilver@iaff.org::7847c034-e381-4240-961f-8b5a06c20b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61C"/>
    <a:srgbClr val="FFC500"/>
    <a:srgbClr val="996633"/>
    <a:srgbClr val="7B5229"/>
    <a:srgbClr val="FFC82E"/>
    <a:srgbClr val="FFC000"/>
    <a:srgbClr val="F3C582"/>
    <a:srgbClr val="F7C66F"/>
    <a:srgbClr val="FDD66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F21A7-C608-468A-B4CA-8D71651D9C9B}" v="11" dt="2022-03-02T21:39:48.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7879" autoAdjust="0"/>
  </p:normalViewPr>
  <p:slideViewPr>
    <p:cSldViewPr snapToGrid="0" snapToObjects="1">
      <p:cViewPr varScale="1">
        <p:scale>
          <a:sx n="31" d="100"/>
          <a:sy n="31" d="100"/>
        </p:scale>
        <p:origin x="1160" y="4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hangingPunct="1">
              <a:defRPr sz="13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eaLnBrk="1" hangingPunct="1">
              <a:defRPr sz="1300">
                <a:latin typeface="Arial" charset="0"/>
                <a:ea typeface="ＭＳ Ｐゴシック" charset="-128"/>
              </a:defRPr>
            </a:lvl1pPr>
          </a:lstStyle>
          <a:p>
            <a:pPr>
              <a:defRPr/>
            </a:pPr>
            <a:fld id="{5FE5C421-7E86-4987-AA60-F8A3422ADD64}" type="datetimeFigureOut">
              <a:rPr lang="en-US"/>
              <a:pPr>
                <a:defRPr/>
              </a:pPr>
              <a:t>3/4/2022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1" hangingPunct="1">
              <a:defRPr sz="13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ACB56D6B-826F-4D73-84B8-A1834E2C43B1}" type="slidenum">
              <a:rPr lang="en-US" altLang="en-US"/>
              <a:pPr>
                <a:defRPr/>
              </a:pPr>
              <a:t>‹#›</a:t>
            </a:fld>
            <a:endParaRPr lang="en-US" altLang="en-US"/>
          </a:p>
        </p:txBody>
      </p:sp>
    </p:spTree>
    <p:extLst>
      <p:ext uri="{BB962C8B-B14F-4D97-AF65-F5344CB8AC3E}">
        <p14:creationId xmlns:p14="http://schemas.microsoft.com/office/powerpoint/2010/main" val="2620755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681C191-D03C-46B0-9555-DF15D029A695}" type="datetimeFigureOut">
              <a:rPr lang="en-US" smtClean="0"/>
              <a:t>3/4/2022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9DE559D-2ACA-4EE9-B65E-1ACCD042CEB3}" type="slidenum">
              <a:rPr lang="en-US" smtClean="0"/>
              <a:t>‹#›</a:t>
            </a:fld>
            <a:endParaRPr lang="en-US"/>
          </a:p>
        </p:txBody>
      </p:sp>
    </p:spTree>
    <p:extLst>
      <p:ext uri="{BB962C8B-B14F-4D97-AF65-F5344CB8AC3E}">
        <p14:creationId xmlns:p14="http://schemas.microsoft.com/office/powerpoint/2010/main" val="35227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DE559D-2ACA-4EE9-B65E-1ACCD042CEB3}" type="slidenum">
              <a:rPr lang="en-US" smtClean="0"/>
              <a:t>1</a:t>
            </a:fld>
            <a:endParaRPr lang="en-US"/>
          </a:p>
        </p:txBody>
      </p:sp>
    </p:spTree>
    <p:extLst>
      <p:ext uri="{BB962C8B-B14F-4D97-AF65-F5344CB8AC3E}">
        <p14:creationId xmlns:p14="http://schemas.microsoft.com/office/powerpoint/2010/main" val="286739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10</a:t>
            </a:fld>
            <a:endParaRPr lang="en-US"/>
          </a:p>
        </p:txBody>
      </p:sp>
    </p:spTree>
    <p:extLst>
      <p:ext uri="{BB962C8B-B14F-4D97-AF65-F5344CB8AC3E}">
        <p14:creationId xmlns:p14="http://schemas.microsoft.com/office/powerpoint/2010/main" val="120470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11</a:t>
            </a:fld>
            <a:endParaRPr lang="en-US"/>
          </a:p>
        </p:txBody>
      </p:sp>
    </p:spTree>
    <p:extLst>
      <p:ext uri="{BB962C8B-B14F-4D97-AF65-F5344CB8AC3E}">
        <p14:creationId xmlns:p14="http://schemas.microsoft.com/office/powerpoint/2010/main" val="337130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12</a:t>
            </a:fld>
            <a:endParaRPr lang="en-US"/>
          </a:p>
        </p:txBody>
      </p:sp>
    </p:spTree>
    <p:extLst>
      <p:ext uri="{BB962C8B-B14F-4D97-AF65-F5344CB8AC3E}">
        <p14:creationId xmlns:p14="http://schemas.microsoft.com/office/powerpoint/2010/main" val="322843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13</a:t>
            </a:fld>
            <a:endParaRPr lang="en-US"/>
          </a:p>
        </p:txBody>
      </p:sp>
    </p:spTree>
    <p:extLst>
      <p:ext uri="{BB962C8B-B14F-4D97-AF65-F5344CB8AC3E}">
        <p14:creationId xmlns:p14="http://schemas.microsoft.com/office/powerpoint/2010/main" val="49570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DE559D-2ACA-4EE9-B65E-1ACCD042CEB3}" type="slidenum">
              <a:rPr lang="en-US" smtClean="0"/>
              <a:t>14</a:t>
            </a:fld>
            <a:endParaRPr lang="en-US"/>
          </a:p>
        </p:txBody>
      </p:sp>
    </p:spTree>
    <p:extLst>
      <p:ext uri="{BB962C8B-B14F-4D97-AF65-F5344CB8AC3E}">
        <p14:creationId xmlns:p14="http://schemas.microsoft.com/office/powerpoint/2010/main" val="24788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DE559D-2ACA-4EE9-B65E-1ACCD042CEB3}" type="slidenum">
              <a:rPr lang="en-US" smtClean="0"/>
              <a:t>15</a:t>
            </a:fld>
            <a:endParaRPr lang="en-US"/>
          </a:p>
        </p:txBody>
      </p:sp>
    </p:spTree>
    <p:extLst>
      <p:ext uri="{BB962C8B-B14F-4D97-AF65-F5344CB8AC3E}">
        <p14:creationId xmlns:p14="http://schemas.microsoft.com/office/powerpoint/2010/main" val="1610975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16</a:t>
            </a:fld>
            <a:endParaRPr lang="en-US"/>
          </a:p>
        </p:txBody>
      </p:sp>
    </p:spTree>
    <p:extLst>
      <p:ext uri="{BB962C8B-B14F-4D97-AF65-F5344CB8AC3E}">
        <p14:creationId xmlns:p14="http://schemas.microsoft.com/office/powerpoint/2010/main" val="283506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17</a:t>
            </a:fld>
            <a:endParaRPr lang="en-US"/>
          </a:p>
        </p:txBody>
      </p:sp>
    </p:spTree>
    <p:extLst>
      <p:ext uri="{BB962C8B-B14F-4D97-AF65-F5344CB8AC3E}">
        <p14:creationId xmlns:p14="http://schemas.microsoft.com/office/powerpoint/2010/main" val="325822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2</a:t>
            </a:fld>
            <a:endParaRPr lang="en-US"/>
          </a:p>
        </p:txBody>
      </p:sp>
    </p:spTree>
    <p:extLst>
      <p:ext uri="{BB962C8B-B14F-4D97-AF65-F5344CB8AC3E}">
        <p14:creationId xmlns:p14="http://schemas.microsoft.com/office/powerpoint/2010/main" val="67379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3</a:t>
            </a:fld>
            <a:endParaRPr lang="en-US"/>
          </a:p>
        </p:txBody>
      </p:sp>
    </p:spTree>
    <p:extLst>
      <p:ext uri="{BB962C8B-B14F-4D97-AF65-F5344CB8AC3E}">
        <p14:creationId xmlns:p14="http://schemas.microsoft.com/office/powerpoint/2010/main" val="71003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4</a:t>
            </a:fld>
            <a:endParaRPr lang="en-US"/>
          </a:p>
        </p:txBody>
      </p:sp>
    </p:spTree>
    <p:extLst>
      <p:ext uri="{BB962C8B-B14F-4D97-AF65-F5344CB8AC3E}">
        <p14:creationId xmlns:p14="http://schemas.microsoft.com/office/powerpoint/2010/main" val="344895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5</a:t>
            </a:fld>
            <a:endParaRPr lang="en-US"/>
          </a:p>
        </p:txBody>
      </p:sp>
    </p:spTree>
    <p:extLst>
      <p:ext uri="{BB962C8B-B14F-4D97-AF65-F5344CB8AC3E}">
        <p14:creationId xmlns:p14="http://schemas.microsoft.com/office/powerpoint/2010/main" val="342830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6</a:t>
            </a:fld>
            <a:endParaRPr lang="en-US"/>
          </a:p>
        </p:txBody>
      </p:sp>
    </p:spTree>
    <p:extLst>
      <p:ext uri="{BB962C8B-B14F-4D97-AF65-F5344CB8AC3E}">
        <p14:creationId xmlns:p14="http://schemas.microsoft.com/office/powerpoint/2010/main" val="397923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7</a:t>
            </a:fld>
            <a:endParaRPr lang="en-US"/>
          </a:p>
        </p:txBody>
      </p:sp>
    </p:spTree>
    <p:extLst>
      <p:ext uri="{BB962C8B-B14F-4D97-AF65-F5344CB8AC3E}">
        <p14:creationId xmlns:p14="http://schemas.microsoft.com/office/powerpoint/2010/main" val="132779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8</a:t>
            </a:fld>
            <a:endParaRPr lang="en-US"/>
          </a:p>
        </p:txBody>
      </p:sp>
    </p:spTree>
    <p:extLst>
      <p:ext uri="{BB962C8B-B14F-4D97-AF65-F5344CB8AC3E}">
        <p14:creationId xmlns:p14="http://schemas.microsoft.com/office/powerpoint/2010/main" val="161026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9</a:t>
            </a:fld>
            <a:endParaRPr lang="en-US"/>
          </a:p>
        </p:txBody>
      </p:sp>
    </p:spTree>
    <p:extLst>
      <p:ext uri="{BB962C8B-B14F-4D97-AF65-F5344CB8AC3E}">
        <p14:creationId xmlns:p14="http://schemas.microsoft.com/office/powerpoint/2010/main" val="408390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1" y="2153663"/>
            <a:ext cx="11261558" cy="2270710"/>
          </a:xfrm>
          <a:prstGeom prst="rect">
            <a:avLst/>
          </a:prstGeom>
        </p:spPr>
        <p:txBody>
          <a:bodyPr anchor="b"/>
          <a:lstStyle>
            <a:lvl1pPr algn="ctr">
              <a:defRPr sz="4000">
                <a:solidFill>
                  <a:schemeClr val="tx1"/>
                </a:solidFill>
                <a:latin typeface="Arial" panose="020B0604020202020204" pitchFamily="34" charset="0"/>
                <a:cs typeface="Arial" panose="020B0604020202020204" pitchFamily="34" charset="0"/>
              </a:defRPr>
            </a:lvl1pPr>
          </a:lstStyle>
          <a:p>
            <a:r>
              <a:rPr lang="en-US" dirty="0"/>
              <a:t>Click to edit Master title style </a:t>
            </a:r>
          </a:p>
        </p:txBody>
      </p:sp>
      <p:sp>
        <p:nvSpPr>
          <p:cNvPr id="3" name="Subtitle 2"/>
          <p:cNvSpPr>
            <a:spLocks noGrp="1"/>
          </p:cNvSpPr>
          <p:nvPr>
            <p:ph type="subTitle" idx="1"/>
          </p:nvPr>
        </p:nvSpPr>
        <p:spPr>
          <a:xfrm>
            <a:off x="1524000" y="4516448"/>
            <a:ext cx="9144000" cy="1655762"/>
          </a:xfrm>
        </p:spPr>
        <p:txBody>
          <a:bodyPr/>
          <a:lstStyle>
            <a:lvl1pPr marL="0" indent="0" algn="ctr">
              <a:buNone/>
              <a:defRPr sz="2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Footer Placeholder 3">
            <a:extLst>
              <a:ext uri="{FF2B5EF4-FFF2-40B4-BE49-F238E27FC236}">
                <a16:creationId xmlns:a16="http://schemas.microsoft.com/office/drawing/2014/main" id="{537380D9-AAC1-4789-ABCE-9D907C69C50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79946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B2A488-C470-4E4C-909F-398E33CE7BDD}"/>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04718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NoBann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74605E-5F66-41C1-BA9C-C40B453D70D9}"/>
              </a:ext>
            </a:extLst>
          </p:cNvPr>
          <p:cNvSpPr>
            <a:spLocks noGrp="1"/>
          </p:cNvSpPr>
          <p:nvPr>
            <p:ph type="ftr" sz="quarter" idx="10"/>
          </p:nvPr>
        </p:nvSpPr>
        <p:spPr>
          <a:xfrm>
            <a:off x="822960" y="6311168"/>
            <a:ext cx="6400800" cy="338328"/>
          </a:xfrm>
          <a:prstGeom prst="rect">
            <a:avLst/>
          </a:prstGeom>
        </p:spPr>
        <p:txBody>
          <a:bodyPr vert="horz" lIns="91440" tIns="45720" rIns="91440" bIns="45720" rtlCol="0" anchor="t" anchorCtr="0"/>
          <a:lstStyle>
            <a:defPPr>
              <a:defRPr lang="en-US"/>
            </a:defPPr>
            <a:lvl1pPr algn="l" defTabSz="457200" rtl="0" eaLnBrk="0" fontAlgn="base" hangingPunct="0">
              <a:spcBef>
                <a:spcPct val="0"/>
              </a:spcBef>
              <a:spcAft>
                <a:spcPct val="0"/>
              </a:spcAft>
              <a:defRPr sz="1600" b="1" kern="1200">
                <a:solidFill>
                  <a:srgbClr val="7B5229"/>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en-US"/>
              <a:t>Legislative Conference | Washington, DC</a:t>
            </a:r>
            <a:endParaRPr lang="en-US" dirty="0"/>
          </a:p>
        </p:txBody>
      </p:sp>
      <p:sp>
        <p:nvSpPr>
          <p:cNvPr id="4" name="Content Placeholder 2">
            <a:extLst>
              <a:ext uri="{FF2B5EF4-FFF2-40B4-BE49-F238E27FC236}">
                <a16:creationId xmlns:a16="http://schemas.microsoft.com/office/drawing/2014/main" id="{1101FE04-AAA3-4BA8-8ED3-B004FBE156ED}"/>
              </a:ext>
            </a:extLst>
          </p:cNvPr>
          <p:cNvSpPr>
            <a:spLocks noGrp="1"/>
          </p:cNvSpPr>
          <p:nvPr>
            <p:ph idx="1"/>
          </p:nvPr>
        </p:nvSpPr>
        <p:spPr>
          <a:xfrm>
            <a:off x="481259" y="1097280"/>
            <a:ext cx="11261562" cy="4669666"/>
          </a:xfrm>
        </p:spPr>
        <p:txBody>
          <a:bodyPr/>
          <a:lstStyle>
            <a:lvl1pPr marL="0" indent="0">
              <a:lnSpc>
                <a:spcPct val="100000"/>
              </a:lnSpc>
              <a:buNone/>
              <a:defRPr sz="3200" b="0">
                <a:effectLst/>
                <a:latin typeface="Arial" panose="020B0604020202020204" pitchFamily="34" charset="0"/>
                <a:cs typeface="Arial" panose="020B0604020202020204" pitchFamily="34" charset="0"/>
              </a:defRPr>
            </a:lvl1pPr>
            <a:lvl2pPr marL="6858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2800" baseline="0">
                <a:effectLst/>
                <a:latin typeface="Arial" panose="020B0604020202020204" pitchFamily="34" charset="0"/>
                <a:cs typeface="Arial" panose="020B0604020202020204" pitchFamily="34" charset="0"/>
              </a:defRPr>
            </a:lvl2pPr>
            <a:lvl3pPr marL="1257300" indent="-458788">
              <a:defRPr sz="2400">
                <a:effectLst/>
                <a:latin typeface="Arial" panose="020B0604020202020204" pitchFamily="34" charset="0"/>
                <a:cs typeface="Arial" panose="020B0604020202020204" pitchFamily="34" charset="0"/>
              </a:defRPr>
            </a:lvl3pPr>
            <a:lvl4pPr marL="1257300" indent="0">
              <a:buNone/>
              <a:defRPr sz="2000">
                <a:effectLst/>
                <a:latin typeface="Arial" panose="020B0604020202020204" pitchFamily="34" charset="0"/>
                <a:cs typeface="Arial" panose="020B0604020202020204" pitchFamily="34" charset="0"/>
              </a:defRPr>
            </a:lvl4pPr>
            <a:lvl5pPr>
              <a:defRPr sz="1600">
                <a:effectLst/>
                <a:latin typeface="Arial" panose="020B0604020202020204" pitchFamily="34" charset="0"/>
                <a:cs typeface="Arial" panose="020B0604020202020204" pitchFamily="34" charset="0"/>
              </a:defRPr>
            </a:lvl5pPr>
          </a:lstStyle>
          <a:p>
            <a:pPr lvl="0"/>
            <a:r>
              <a:rPr lang="en-US" altLang="en-US" dirty="0"/>
              <a:t>Click to edit Master text styles</a:t>
            </a:r>
          </a:p>
          <a:p>
            <a:pPr lvl="1"/>
            <a:r>
              <a:rPr lang="en-US" altLang="en-US" dirty="0"/>
              <a:t>Bulleted item</a:t>
            </a:r>
          </a:p>
          <a:p>
            <a:pPr marL="685800" marR="0" lvl="1"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a:t>
            </a:r>
          </a:p>
          <a:p>
            <a:pPr marL="1257300" marR="0" lvl="2"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 </a:t>
            </a:r>
          </a:p>
          <a:p>
            <a:pPr marL="1600200" marR="0" lvl="3"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 </a:t>
            </a:r>
          </a:p>
          <a:p>
            <a:pPr lvl="2"/>
            <a:endParaRPr lang="en-US" altLang="en-US" dirty="0"/>
          </a:p>
          <a:p>
            <a:pPr lvl="1"/>
            <a:endParaRPr lang="en-US" altLang="en-US" dirty="0"/>
          </a:p>
          <a:p>
            <a:pPr marL="514350" marR="0" lvl="1" indent="-171450" algn="l" defTabSz="685800" rtl="0" eaLnBrk="0" fontAlgn="base" latinLnBrk="0" hangingPunct="0">
              <a:lnSpc>
                <a:spcPct val="90000"/>
              </a:lnSpc>
              <a:spcBef>
                <a:spcPts val="375"/>
              </a:spcBef>
              <a:spcAft>
                <a:spcPct val="0"/>
              </a:spcAft>
              <a:buClrTx/>
              <a:buSzTx/>
              <a:buFont typeface="Arial" panose="020B0604020202020204" pitchFamily="34" charset="0"/>
              <a:buChar char="•"/>
              <a:tabLst/>
              <a:defRPr/>
            </a:pPr>
            <a:endParaRPr lang="en-US" altLang="en-US" dirty="0"/>
          </a:p>
        </p:txBody>
      </p:sp>
    </p:spTree>
    <p:extLst>
      <p:ext uri="{BB962C8B-B14F-4D97-AF65-F5344CB8AC3E}">
        <p14:creationId xmlns:p14="http://schemas.microsoft.com/office/powerpoint/2010/main" val="319790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for holding big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179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Slide - Opening Slide 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737" y="2249424"/>
            <a:ext cx="11091672" cy="2386584"/>
          </a:xfrm>
          <a:prstGeom prst="rect">
            <a:avLst/>
          </a:prstGeom>
        </p:spPr>
        <p:txBody>
          <a:bodyPr anchor="b" anchorCtr="0">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ubtitle 2"/>
          <p:cNvSpPr>
            <a:spLocks noGrp="1"/>
          </p:cNvSpPr>
          <p:nvPr>
            <p:ph type="subTitle" idx="1"/>
          </p:nvPr>
        </p:nvSpPr>
        <p:spPr>
          <a:xfrm>
            <a:off x="550817" y="4725445"/>
            <a:ext cx="11090366" cy="1655762"/>
          </a:xfrm>
          <a:prstGeom prst="rect">
            <a:avLst/>
          </a:prstGeo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62747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Slide - Opening Slide Blank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737" y="2249424"/>
            <a:ext cx="11091672" cy="2386584"/>
          </a:xfrm>
          <a:prstGeom prst="rect">
            <a:avLst/>
          </a:prstGeom>
        </p:spPr>
        <p:txBody>
          <a:bodyPr anchor="b" anchorCtr="0">
            <a:norm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ubtitle 2"/>
          <p:cNvSpPr>
            <a:spLocks noGrp="1"/>
          </p:cNvSpPr>
          <p:nvPr>
            <p:ph type="subTitle" idx="1"/>
          </p:nvPr>
        </p:nvSpPr>
        <p:spPr>
          <a:xfrm>
            <a:off x="550817" y="4725445"/>
            <a:ext cx="11090366" cy="1655762"/>
          </a:xfrm>
          <a:prstGeom prst="rect">
            <a:avLst/>
          </a:prstGeo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007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59" y="1097280"/>
            <a:ext cx="11261562" cy="4669666"/>
          </a:xfrm>
        </p:spPr>
        <p:txBody>
          <a:bodyPr/>
          <a:lstStyle>
            <a:lvl1pPr marL="0" indent="0">
              <a:lnSpc>
                <a:spcPct val="100000"/>
              </a:lnSpc>
              <a:buNone/>
              <a:defRPr sz="3200" b="0">
                <a:effectLst/>
                <a:latin typeface="Arial" panose="020B0604020202020204" pitchFamily="34" charset="0"/>
                <a:cs typeface="Arial" panose="020B0604020202020204" pitchFamily="34" charset="0"/>
              </a:defRPr>
            </a:lvl1pPr>
            <a:lvl2pPr marL="6858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2800" baseline="0">
                <a:effectLst/>
                <a:latin typeface="Arial" panose="020B0604020202020204" pitchFamily="34" charset="0"/>
                <a:cs typeface="Arial" panose="020B0604020202020204" pitchFamily="34" charset="0"/>
              </a:defRPr>
            </a:lvl2pPr>
            <a:lvl3pPr marL="1257300" indent="-458788">
              <a:defRPr sz="2400">
                <a:effectLst/>
                <a:latin typeface="Arial" panose="020B0604020202020204" pitchFamily="34" charset="0"/>
                <a:cs typeface="Arial" panose="020B0604020202020204" pitchFamily="34" charset="0"/>
              </a:defRPr>
            </a:lvl3pPr>
            <a:lvl4pPr marL="1257300" indent="0">
              <a:buNone/>
              <a:defRPr sz="2000">
                <a:effectLst/>
                <a:latin typeface="Arial" panose="020B0604020202020204" pitchFamily="34" charset="0"/>
                <a:cs typeface="Arial" panose="020B0604020202020204" pitchFamily="34" charset="0"/>
              </a:defRPr>
            </a:lvl4pPr>
            <a:lvl5pPr>
              <a:defRPr sz="1600">
                <a:effectLst/>
                <a:latin typeface="Arial" panose="020B0604020202020204" pitchFamily="34" charset="0"/>
                <a:cs typeface="Arial" panose="020B0604020202020204" pitchFamily="34" charset="0"/>
              </a:defRPr>
            </a:lvl5pPr>
          </a:lstStyle>
          <a:p>
            <a:pPr lvl="0"/>
            <a:r>
              <a:rPr lang="en-US" altLang="en-US" dirty="0"/>
              <a:t>Click to edit Master text styles</a:t>
            </a:r>
          </a:p>
          <a:p>
            <a:pPr lvl="1"/>
            <a:r>
              <a:rPr lang="en-US" altLang="en-US" dirty="0"/>
              <a:t>Bulleted item</a:t>
            </a:r>
          </a:p>
          <a:p>
            <a:pPr marL="685800" marR="0" lvl="1"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a:t>
            </a:r>
          </a:p>
          <a:p>
            <a:pPr marL="1257300" marR="0" lvl="2"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 </a:t>
            </a:r>
          </a:p>
          <a:p>
            <a:pPr marL="1600200" marR="0" lvl="3"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 </a:t>
            </a:r>
          </a:p>
          <a:p>
            <a:pPr lvl="2"/>
            <a:endParaRPr lang="en-US" altLang="en-US" dirty="0"/>
          </a:p>
          <a:p>
            <a:pPr lvl="1"/>
            <a:endParaRPr lang="en-US" altLang="en-US" dirty="0"/>
          </a:p>
          <a:p>
            <a:pPr marL="514350" marR="0" lvl="1" indent="-171450" algn="l" defTabSz="685800" rtl="0" eaLnBrk="0" fontAlgn="base" latinLnBrk="0" hangingPunct="0">
              <a:lnSpc>
                <a:spcPct val="90000"/>
              </a:lnSpc>
              <a:spcBef>
                <a:spcPts val="375"/>
              </a:spcBef>
              <a:spcAft>
                <a:spcPct val="0"/>
              </a:spcAft>
              <a:buClrTx/>
              <a:buSzTx/>
              <a:buFont typeface="Arial" panose="020B0604020202020204" pitchFamily="34" charset="0"/>
              <a:buChar char="•"/>
              <a:tabLst/>
              <a:defRPr/>
            </a:pPr>
            <a:endParaRPr lang="en-US" altLang="en-US" dirty="0"/>
          </a:p>
        </p:txBody>
      </p:sp>
      <p:sp>
        <p:nvSpPr>
          <p:cNvPr id="9"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4EA21624-C14E-42CC-86E1-C8E553387B59}"/>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48699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1097280"/>
            <a:ext cx="11261562" cy="4946904"/>
          </a:xfrm>
        </p:spPr>
        <p:txBody>
          <a:bodyPr/>
          <a:lstStyle>
            <a:lvl1pPr>
              <a:lnSpc>
                <a:spcPct val="100000"/>
              </a:lnSpc>
              <a:defRPr lang="en-US" altLang="en-US" sz="3200" b="0" kern="1200" dirty="0" smtClean="0">
                <a:solidFill>
                  <a:schemeClr val="tx1"/>
                </a:solidFill>
                <a:effectLst/>
                <a:latin typeface="Arial" panose="020B0604020202020204" pitchFamily="34" charset="0"/>
                <a:ea typeface="+mn-ea"/>
                <a:cs typeface="Arial" panose="020B0604020202020204" pitchFamily="34" charset="0"/>
              </a:defRPr>
            </a:lvl1pPr>
            <a:lvl2pPr marL="800100" indent="-342900">
              <a:lnSpc>
                <a:spcPct val="100000"/>
              </a:lnSpc>
              <a:defRPr sz="2800">
                <a:effectLst/>
                <a:latin typeface="Arial" panose="020B0604020202020204" pitchFamily="34" charset="0"/>
                <a:cs typeface="Arial" panose="020B0604020202020204" pitchFamily="34" charset="0"/>
              </a:defRPr>
            </a:lvl2pPr>
            <a:lvl3pPr>
              <a:lnSpc>
                <a:spcPct val="100000"/>
              </a:lnSpc>
              <a:defRPr sz="2400">
                <a:effectLst/>
                <a:latin typeface="Arial" panose="020B0604020202020204" pitchFamily="34" charset="0"/>
                <a:cs typeface="Arial" panose="020B0604020202020204" pitchFamily="34" charset="0"/>
              </a:defRPr>
            </a:lvl3pPr>
            <a:lvl4pPr marL="1712913" indent="-334963">
              <a:lnSpc>
                <a:spcPct val="100000"/>
              </a:lnSpc>
              <a:defRPr sz="2000">
                <a:effectLst/>
                <a:latin typeface="Arial" panose="020B0604020202020204" pitchFamily="34" charset="0"/>
                <a:cs typeface="Arial" panose="020B0604020202020204" pitchFamily="34" charset="0"/>
              </a:defRPr>
            </a:lvl4pPr>
            <a:lvl5pPr marL="1371600" indent="0">
              <a:buNone/>
              <a:defRPr sz="1600">
                <a:effectLst/>
                <a:latin typeface="Arial" panose="020B0604020202020204" pitchFamily="34" charset="0"/>
                <a:cs typeface="Arial" panose="020B0604020202020204" pitchFamily="34" charset="0"/>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endParaRPr lang="en-US" altLang="en-US" dirty="0"/>
          </a:p>
        </p:txBody>
      </p:sp>
      <p:sp>
        <p:nvSpPr>
          <p:cNvPr id="9"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28121754-4A13-44C6-86C0-9A65A45FA332}"/>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82625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632" y="1097280"/>
            <a:ext cx="5538537" cy="4949742"/>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84899" y="1097280"/>
            <a:ext cx="5642811" cy="4865521"/>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D0591F6E-C5A2-4F36-A798-8964EF68E878}"/>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42181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700210" y="1097280"/>
            <a:ext cx="3958389" cy="4743078"/>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478827" y="1097280"/>
            <a:ext cx="6776215" cy="4751351"/>
          </a:xfrm>
        </p:spPr>
        <p:txBody>
          <a:bodyPr/>
          <a:lstStyle>
            <a:lvl1pPr marL="347663" indent="-347663">
              <a:lnSpc>
                <a:spcPct val="100000"/>
              </a:lnSpc>
              <a:buFont typeface="Arial" panose="020B0604020202020204" pitchFamily="34" charset="0"/>
              <a:buChar char="•"/>
              <a:defRPr sz="3200">
                <a:latin typeface="Arial" panose="020B0604020202020204" pitchFamily="34" charset="0"/>
                <a:cs typeface="Arial" panose="020B0604020202020204" pitchFamily="34" charset="0"/>
              </a:defRPr>
            </a:lvl1pPr>
            <a:lvl2pPr marL="798513" indent="-334963">
              <a:buFont typeface="Arial" panose="020B0604020202020204" pitchFamily="34" charset="0"/>
              <a:buChar char="•"/>
              <a:defRPr sz="2800"/>
            </a:lvl2pPr>
            <a:lvl3pPr marL="1262063" indent="-347663">
              <a:buFont typeface="Arial" panose="020B0604020202020204" pitchFamily="34" charset="0"/>
              <a:buChar char="•"/>
              <a:defRPr sz="2400"/>
            </a:lvl3pPr>
            <a:lvl4pPr marL="1597025" indent="-334963">
              <a:buFont typeface="Arial" panose="020B0604020202020204" pitchFamily="34" charset="0"/>
              <a:buChar char="•"/>
              <a:defRPr sz="200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16"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C3A1D009-C7C8-437A-8E2D-42CEA811D8CD}"/>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410640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wo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700210" y="1207084"/>
            <a:ext cx="3958389" cy="2152692"/>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478827" y="1097280"/>
            <a:ext cx="6776215" cy="5037302"/>
          </a:xfrm>
        </p:spPr>
        <p:txBody>
          <a:bodyPr/>
          <a:lstStyle>
            <a:lvl1pPr marL="0" marR="0" indent="0" algn="l" defTabSz="685800" rtl="0" eaLnBrk="0" fontAlgn="base" latinLnBrk="0" hangingPunct="0">
              <a:lnSpc>
                <a:spcPct val="100000"/>
              </a:lnSpc>
              <a:spcBef>
                <a:spcPts val="750"/>
              </a:spcBef>
              <a:spcAft>
                <a:spcPct val="0"/>
              </a:spcAft>
              <a:buClrTx/>
              <a:buSzTx/>
              <a:buFont typeface="Arial" panose="020B0604020202020204" pitchFamily="34" charset="0"/>
              <a:buNone/>
              <a:tabLst/>
              <a:defRPr sz="3200" b="0">
                <a:latin typeface="Arial" panose="020B0604020202020204" pitchFamily="34" charset="0"/>
                <a:cs typeface="Arial" panose="020B0604020202020204" pitchFamily="34" charset="0"/>
              </a:defRPr>
            </a:lvl1pPr>
            <a:lvl2pPr marL="6858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1050"/>
            </a:lvl2pPr>
            <a:lvl3pPr marL="12573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900"/>
            </a:lvl3pPr>
            <a:lvl4pPr marL="16002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0" fontAlgn="base" latinLnBrk="0" hangingPunct="0">
              <a:lnSpc>
                <a:spcPct val="100000"/>
              </a:lnSpc>
              <a:spcBef>
                <a:spcPts val="750"/>
              </a:spcBef>
              <a:spcAft>
                <a:spcPct val="0"/>
              </a:spcAft>
              <a:buClrTx/>
              <a:buSzTx/>
              <a:buFont typeface="Arial" panose="020B0604020202020204" pitchFamily="34" charset="0"/>
              <a:buNone/>
              <a:tabLst/>
              <a:defRPr/>
            </a:pPr>
            <a:r>
              <a:rPr lang="en-US" altLang="en-US" dirty="0"/>
              <a:t>Click to edit Master text styles</a:t>
            </a:r>
          </a:p>
          <a:p>
            <a:pPr marL="566738" lvl="1" indent="-334963">
              <a:buFont typeface="Arial" panose="020B0604020202020204" pitchFamily="34" charset="0"/>
              <a:buChar char="•"/>
            </a:pPr>
            <a:r>
              <a:rPr lang="en-US" sz="2800" dirty="0"/>
              <a:t>Bullet text</a:t>
            </a:r>
          </a:p>
          <a:p>
            <a:pPr marL="971550" lvl="2" indent="-346075">
              <a:buFont typeface="Arial" panose="020B0604020202020204" pitchFamily="34" charset="0"/>
              <a:buChar char="•"/>
            </a:pPr>
            <a:r>
              <a:rPr lang="en-US" sz="2400" dirty="0"/>
              <a:t>Bullet text</a:t>
            </a:r>
          </a:p>
          <a:p>
            <a:pPr marL="971550" lvl="2" indent="-346075">
              <a:buFont typeface="Arial" panose="020B0604020202020204" pitchFamily="34" charset="0"/>
              <a:buChar char="•"/>
            </a:pPr>
            <a:r>
              <a:rPr lang="en-US" sz="2400" dirty="0"/>
              <a:t>Bullet text 2</a:t>
            </a:r>
          </a:p>
        </p:txBody>
      </p:sp>
      <p:sp>
        <p:nvSpPr>
          <p:cNvPr id="9" name="Picture Placeholder 2"/>
          <p:cNvSpPr>
            <a:spLocks noGrp="1"/>
          </p:cNvSpPr>
          <p:nvPr>
            <p:ph type="pic" idx="13"/>
          </p:nvPr>
        </p:nvSpPr>
        <p:spPr>
          <a:xfrm>
            <a:off x="7700210" y="3554643"/>
            <a:ext cx="3958389" cy="2152692"/>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16"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62BDED5F-001B-4843-94B0-934CEBC985B5}"/>
              </a:ext>
            </a:extLst>
          </p:cNvPr>
          <p:cNvSpPr>
            <a:spLocks noGrp="1"/>
          </p:cNvSpPr>
          <p:nvPr>
            <p:ph type="ftr" sz="quarter" idx="14"/>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16735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ictures with Conten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8827" y="1208317"/>
            <a:ext cx="3958389" cy="2152692"/>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4871308" y="1097280"/>
            <a:ext cx="6776215" cy="4808788"/>
          </a:xfrm>
        </p:spPr>
        <p:txBody>
          <a:bodyPr/>
          <a:lstStyle>
            <a:lvl1pPr marL="0" indent="0">
              <a:lnSpc>
                <a:spcPct val="100000"/>
              </a:lnSpc>
              <a:buNone/>
              <a:defRPr sz="3200" b="0" baseline="0">
                <a:latin typeface="Arial" panose="020B0604020202020204" pitchFamily="34" charset="0"/>
                <a:cs typeface="Arial" panose="020B0604020202020204" pitchFamily="34" charset="0"/>
              </a:defRPr>
            </a:lvl1pPr>
            <a:lvl2pPr marL="566738" indent="-334963">
              <a:buFont typeface="Arial" panose="020B0604020202020204" pitchFamily="34" charset="0"/>
              <a:buChar char="•"/>
              <a:defRPr sz="2800"/>
            </a:lvl2pPr>
            <a:lvl3pPr marL="1030288" indent="-347663">
              <a:buFont typeface="Arial" panose="020B0604020202020204" pitchFamily="34" charset="0"/>
              <a:buChar char="•"/>
              <a:defRPr sz="2400"/>
            </a:lvl3pPr>
            <a:lvl4pPr marL="1481138" indent="-334963">
              <a:buFont typeface="Arial" panose="020B0604020202020204" pitchFamily="34" charset="0"/>
              <a:buChar char="•"/>
              <a:defRPr sz="200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Picture Placeholder 2"/>
          <p:cNvSpPr>
            <a:spLocks noGrp="1"/>
          </p:cNvSpPr>
          <p:nvPr>
            <p:ph type="pic" idx="13"/>
          </p:nvPr>
        </p:nvSpPr>
        <p:spPr>
          <a:xfrm>
            <a:off x="478827" y="3571918"/>
            <a:ext cx="3958389" cy="2152692"/>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7"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17A2699A-152C-4D7D-8A6F-2AE6FEA5797C}"/>
              </a:ext>
            </a:extLst>
          </p:cNvPr>
          <p:cNvSpPr>
            <a:spLocks noGrp="1"/>
          </p:cNvSpPr>
          <p:nvPr>
            <p:ph type="ftr" sz="quarter" idx="14"/>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46117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with Content">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15" name="Content Placeholder 2"/>
          <p:cNvSpPr>
            <a:spLocks noGrp="1"/>
          </p:cNvSpPr>
          <p:nvPr>
            <p:ph idx="1" hasCustomPrompt="1"/>
          </p:nvPr>
        </p:nvSpPr>
        <p:spPr>
          <a:xfrm>
            <a:off x="481258" y="1097280"/>
            <a:ext cx="6764493" cy="4669666"/>
          </a:xfrm>
        </p:spPr>
        <p:txBody>
          <a:bodyPr/>
          <a:lstStyle>
            <a:lvl1pPr marL="0" indent="0">
              <a:lnSpc>
                <a:spcPct val="100000"/>
              </a:lnSpc>
              <a:buNone/>
              <a:defRPr sz="1800" baseline="0">
                <a:effectLst/>
                <a:latin typeface="Arial" panose="020B0604020202020204" pitchFamily="34" charset="0"/>
                <a:cs typeface="Arial" panose="020B0604020202020204" pitchFamily="34" charset="0"/>
              </a:defRPr>
            </a:lvl1pPr>
            <a:lvl2pPr>
              <a:defRPr sz="2800">
                <a:effectLst/>
                <a:latin typeface="Arial" panose="020B0604020202020204" pitchFamily="34" charset="0"/>
                <a:cs typeface="Arial" panose="020B0604020202020204" pitchFamily="34" charset="0"/>
              </a:defRPr>
            </a:lvl2pPr>
            <a:lvl3pPr>
              <a:defRPr sz="2400">
                <a:effectLst/>
                <a:latin typeface="Arial" panose="020B0604020202020204" pitchFamily="34" charset="0"/>
                <a:cs typeface="Arial" panose="020B0604020202020204" pitchFamily="34" charset="0"/>
              </a:defRPr>
            </a:lvl3pPr>
            <a:lvl4pPr>
              <a:defRPr sz="2000">
                <a:effectLst/>
                <a:latin typeface="Arial" panose="020B0604020202020204" pitchFamily="34" charset="0"/>
                <a:cs typeface="Arial" panose="020B0604020202020204" pitchFamily="34" charset="0"/>
              </a:defRPr>
            </a:lvl4pPr>
            <a:lvl5pPr>
              <a:defRPr sz="1600">
                <a:effectLst/>
                <a:latin typeface="Arial" panose="020B0604020202020204" pitchFamily="34" charset="0"/>
                <a:cs typeface="Arial" panose="020B0604020202020204" pitchFamily="34" charset="0"/>
              </a:defRPr>
            </a:lvl5pPr>
          </a:lstStyle>
          <a:p>
            <a:pPr lvl="0"/>
            <a:r>
              <a:rPr lang="en-US" altLang="en-US" dirty="0"/>
              <a:t>Click an icon to insert your media item</a:t>
            </a:r>
          </a:p>
        </p:txBody>
      </p:sp>
      <p:sp>
        <p:nvSpPr>
          <p:cNvPr id="5" name="Text Placeholder 4"/>
          <p:cNvSpPr>
            <a:spLocks noGrp="1"/>
          </p:cNvSpPr>
          <p:nvPr>
            <p:ph type="body" sz="quarter" idx="12"/>
          </p:nvPr>
        </p:nvSpPr>
        <p:spPr>
          <a:xfrm>
            <a:off x="7488820" y="1097279"/>
            <a:ext cx="4398379" cy="4852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Footer Placeholder 1">
            <a:extLst>
              <a:ext uri="{FF2B5EF4-FFF2-40B4-BE49-F238E27FC236}">
                <a16:creationId xmlns:a16="http://schemas.microsoft.com/office/drawing/2014/main" id="{7F9193BB-47A9-423E-B1E0-7FBCB817B0FB}"/>
              </a:ext>
            </a:extLst>
          </p:cNvPr>
          <p:cNvSpPr>
            <a:spLocks noGrp="1"/>
          </p:cNvSpPr>
          <p:nvPr>
            <p:ph type="ftr" sz="quarter" idx="13"/>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02633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5" name="Content Placeholder 4"/>
          <p:cNvSpPr>
            <a:spLocks noGrp="1"/>
          </p:cNvSpPr>
          <p:nvPr>
            <p:ph sz="quarter" idx="12"/>
          </p:nvPr>
        </p:nvSpPr>
        <p:spPr>
          <a:xfrm>
            <a:off x="484632" y="1097280"/>
            <a:ext cx="5300448" cy="478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3"/>
          </p:nvPr>
        </p:nvSpPr>
        <p:spPr>
          <a:xfrm>
            <a:off x="6281275" y="1097279"/>
            <a:ext cx="5300448" cy="478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1E72216-4064-4FA4-AE57-F10925E7A5F0}"/>
              </a:ext>
            </a:extLst>
          </p:cNvPr>
          <p:cNvSpPr>
            <a:spLocks noGrp="1"/>
          </p:cNvSpPr>
          <p:nvPr>
            <p:ph type="ftr" sz="quarter" idx="14"/>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71460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85273" y="1097280"/>
            <a:ext cx="11273589" cy="492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 </a:t>
            </a:r>
          </a:p>
          <a:p>
            <a:pPr lvl="2"/>
            <a:r>
              <a:rPr lang="en-US" altLang="en-US" dirty="0"/>
              <a:t>Third level </a:t>
            </a:r>
          </a:p>
          <a:p>
            <a:pPr lvl="3"/>
            <a:r>
              <a:rPr lang="en-US" altLang="en-US" dirty="0"/>
              <a:t>Fourth level </a:t>
            </a:r>
          </a:p>
          <a:p>
            <a:pPr marL="342900" marR="0" lvl="0" indent="-34290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lang="en-US" altLang="en-US" dirty="0"/>
              <a:t>Click to edit Master text </a:t>
            </a:r>
            <a:r>
              <a:rPr lang="en-US" altLang="en-US"/>
              <a:t>styles </a:t>
            </a:r>
            <a:endParaRPr lang="en-US" altLang="en-US" dirty="0"/>
          </a:p>
          <a:p>
            <a:pPr lvl="0"/>
            <a:endParaRPr lang="en-US" altLang="en-US" dirty="0"/>
          </a:p>
          <a:p>
            <a:pPr lvl="3"/>
            <a:endParaRPr lang="en-US" altLang="en-US" dirty="0"/>
          </a:p>
          <a:p>
            <a:pPr lvl="3"/>
            <a:endParaRPr lang="en-US" altLang="en-US" dirty="0"/>
          </a:p>
        </p:txBody>
      </p:sp>
      <p:sp>
        <p:nvSpPr>
          <p:cNvPr id="12" name="Title Placeholder 1"/>
          <p:cNvSpPr>
            <a:spLocks noGrp="1"/>
          </p:cNvSpPr>
          <p:nvPr>
            <p:ph type="title"/>
          </p:nvPr>
        </p:nvSpPr>
        <p:spPr bwMode="auto">
          <a:xfrm>
            <a:off x="0" y="48127"/>
            <a:ext cx="12192000" cy="76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Box 1"/>
          <p:cNvSpPr txBox="1"/>
          <p:nvPr userDrawn="1"/>
        </p:nvSpPr>
        <p:spPr>
          <a:xfrm>
            <a:off x="3069771" y="6518366"/>
            <a:ext cx="184731" cy="369332"/>
          </a:xfrm>
          <a:prstGeom prst="rect">
            <a:avLst/>
          </a:prstGeom>
          <a:noFill/>
        </p:spPr>
        <p:txBody>
          <a:bodyPr wrap="none" rtlCol="0">
            <a:spAutoFit/>
          </a:bodyPr>
          <a:lstStyle/>
          <a:p>
            <a:endParaRPr lang="en-US" dirty="0"/>
          </a:p>
        </p:txBody>
      </p:sp>
      <p:sp>
        <p:nvSpPr>
          <p:cNvPr id="6" name="Date Placeholder 3">
            <a:extLst>
              <a:ext uri="{FF2B5EF4-FFF2-40B4-BE49-F238E27FC236}">
                <a16:creationId xmlns:a16="http://schemas.microsoft.com/office/drawing/2014/main" id="{F1862ECF-0EB4-4AA9-A737-7774C6D59C6E}"/>
              </a:ext>
            </a:extLst>
          </p:cNvPr>
          <p:cNvSpPr txBox="1">
            <a:spLocks/>
          </p:cNvSpPr>
          <p:nvPr userDrawn="1"/>
        </p:nvSpPr>
        <p:spPr>
          <a:xfrm>
            <a:off x="132828" y="6309360"/>
            <a:ext cx="634711" cy="338328"/>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l"/>
            <a:fld id="{9EDCE50D-B1AF-4B98-A62C-0CB4BC927C9E}" type="slidenum">
              <a:rPr lang="en-US" sz="1600" b="1" baseline="0" smtClean="0">
                <a:solidFill>
                  <a:srgbClr val="7B5229"/>
                </a:solidFill>
              </a:rPr>
              <a:pPr algn="l"/>
              <a:t>‹#›</a:t>
            </a:fld>
            <a:endParaRPr lang="en-US" sz="1600" b="1" dirty="0">
              <a:solidFill>
                <a:srgbClr val="7B5229"/>
              </a:solidFill>
            </a:endParaRPr>
          </a:p>
        </p:txBody>
      </p:sp>
      <p:sp>
        <p:nvSpPr>
          <p:cNvPr id="8" name="Footer Placeholder 2">
            <a:extLst>
              <a:ext uri="{FF2B5EF4-FFF2-40B4-BE49-F238E27FC236}">
                <a16:creationId xmlns:a16="http://schemas.microsoft.com/office/drawing/2014/main" id="{FB676200-6801-473B-9361-150EFEA100F8}"/>
              </a:ext>
            </a:extLst>
          </p:cNvPr>
          <p:cNvSpPr>
            <a:spLocks noGrp="1"/>
          </p:cNvSpPr>
          <p:nvPr>
            <p:ph type="ftr" sz="quarter" idx="3"/>
          </p:nvPr>
        </p:nvSpPr>
        <p:spPr>
          <a:xfrm>
            <a:off x="767539" y="6311168"/>
            <a:ext cx="6616934" cy="338328"/>
          </a:xfrm>
          <a:prstGeom prst="rect">
            <a:avLst/>
          </a:prstGeom>
        </p:spPr>
        <p:txBody>
          <a:bodyPr vert="horz" lIns="91440" tIns="45720" rIns="91440" bIns="45720" rtlCol="0" anchor="t" anchorCtr="0"/>
          <a:lstStyle>
            <a:lvl1pPr algn="l">
              <a:defRPr sz="1400" b="1">
                <a:solidFill>
                  <a:srgbClr val="7B5229"/>
                </a:solidFill>
              </a:defRPr>
            </a:lvl1pPr>
          </a:lstStyle>
          <a:p>
            <a:pPr>
              <a:defRPr/>
            </a:pPr>
            <a:r>
              <a:rPr lang="en-US"/>
              <a:t>Legislative Conference | Washington, DC</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4" r:id="rId4"/>
    <p:sldLayoutId id="2147483669" r:id="rId5"/>
    <p:sldLayoutId id="2147483671" r:id="rId6"/>
    <p:sldLayoutId id="2147483672" r:id="rId7"/>
    <p:sldLayoutId id="2147483667" r:id="rId8"/>
    <p:sldLayoutId id="2147483682" r:id="rId9"/>
    <p:sldLayoutId id="2147483674" r:id="rId10"/>
    <p:sldLayoutId id="2147483684" r:id="rId11"/>
    <p:sldLayoutId id="2147483685" r:id="rId12"/>
  </p:sldLayoutIdLst>
  <p:hf sldNum="0" hdr="0" dt="0"/>
  <p:txStyles>
    <p:titleStyle>
      <a:lvl1pPr algn="ctr" defTabSz="685800" rtl="0" eaLnBrk="0" fontAlgn="base" hangingPunct="0">
        <a:lnSpc>
          <a:spcPct val="90000"/>
        </a:lnSpc>
        <a:spcBef>
          <a:spcPct val="0"/>
        </a:spcBef>
        <a:spcAft>
          <a:spcPct val="0"/>
        </a:spcAft>
        <a:defRPr sz="4000" b="1" kern="1200">
          <a:solidFill>
            <a:srgbClr val="FFC82E"/>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342900" marR="0" indent="-342900" algn="l" defTabSz="685800" rtl="0" eaLnBrk="0" fontAlgn="base" latinLnBrk="0" hangingPunct="0">
        <a:lnSpc>
          <a:spcPct val="100000"/>
        </a:lnSpc>
        <a:spcBef>
          <a:spcPts val="750"/>
        </a:spcBef>
        <a:spcAft>
          <a:spcPct val="0"/>
        </a:spcAft>
        <a:buClrTx/>
        <a:buSzTx/>
        <a:buFont typeface="Arial" panose="020B0604020202020204" pitchFamily="34" charset="0"/>
        <a:buChar char="•"/>
        <a:tabLst/>
        <a:defRPr sz="3200" kern="1200">
          <a:solidFill>
            <a:schemeClr val="tx1"/>
          </a:solidFill>
          <a:latin typeface="Arial" panose="020B0604020202020204" pitchFamily="34" charset="0"/>
          <a:ea typeface="+mn-ea"/>
          <a:cs typeface="Arial" panose="020B0604020202020204" pitchFamily="34" charset="0"/>
        </a:defRPr>
      </a:lvl1pPr>
      <a:lvl2pPr marL="800100" indent="-342900" algn="l" defTabSz="685800" rtl="0" eaLnBrk="0" fontAlgn="base" hangingPunct="0">
        <a:lnSpc>
          <a:spcPct val="100000"/>
        </a:lnSpc>
        <a:spcBef>
          <a:spcPts val="375"/>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685800" rtl="0" eaLnBrk="0" fontAlgn="base" hangingPunct="0">
        <a:lnSpc>
          <a:spcPct val="100000"/>
        </a:lnSpc>
        <a:spcBef>
          <a:spcPts val="375"/>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55763" indent="-336550" algn="l" defTabSz="685800" rtl="0" eaLnBrk="0" fontAlgn="base" hangingPunct="0">
        <a:lnSpc>
          <a:spcPct val="10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181876"/>
      </p:ext>
    </p:extLst>
  </p:cSld>
  <p:clrMap bg1="lt1" tx1="dk1" bg2="lt2" tx2="dk2" accent1="accent1" accent2="accent2" accent3="accent3" accent4="accent4" accent5="accent5" accent6="accent6" hlink="hlink" folHlink="folHlink"/>
  <p:sldLayoutIdLst>
    <p:sldLayoutId id="2147483681" r:id="rId1"/>
    <p:sldLayoutId id="2147483686" r:id="rId2"/>
  </p:sldLayoutIdLst>
  <p:hf sldNum="0" hdr="0" dt="0"/>
  <p:txStyles>
    <p:title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54737" y="2980245"/>
            <a:ext cx="11091672" cy="1655761"/>
          </a:xfrm>
        </p:spPr>
        <p:txBody>
          <a:bodyPr anchor="ctr" anchorCtr="0">
            <a:normAutofit/>
          </a:bodyPr>
          <a:lstStyle/>
          <a:p>
            <a:r>
              <a:rPr lang="en-US" dirty="0">
                <a:solidFill>
                  <a:srgbClr val="C4161C"/>
                </a:solidFill>
                <a:effectLst>
                  <a:outerShdw blurRad="38100" dist="38100" dir="2700000" algn="tl">
                    <a:srgbClr val="000000">
                      <a:alpha val="43137"/>
                    </a:srgbClr>
                  </a:outerShdw>
                </a:effectLst>
              </a:rPr>
              <a:t>Federal Fire Fighter Presumptive Disability</a:t>
            </a:r>
            <a:endParaRPr lang="en-US" sz="4000" dirty="0">
              <a:solidFill>
                <a:srgbClr val="C4161C"/>
              </a:solidFill>
            </a:endParaRPr>
          </a:p>
        </p:txBody>
      </p:sp>
      <p:sp>
        <p:nvSpPr>
          <p:cNvPr id="9" name="Content Placeholder 2"/>
          <p:cNvSpPr>
            <a:spLocks noGrp="1"/>
          </p:cNvSpPr>
          <p:nvPr>
            <p:ph type="subTitle" idx="1"/>
          </p:nvPr>
        </p:nvSpPr>
        <p:spPr>
          <a:prstGeom prst="rect">
            <a:avLst/>
          </a:prstGeom>
        </p:spPr>
        <p:txBody>
          <a:bodyPr rtlCol="0">
            <a:noAutofit/>
          </a:bodyPr>
          <a:lstStyle/>
          <a:p>
            <a:pPr marL="0" indent="0" algn="ctr" eaLnBrk="1" fontAlgn="auto" hangingPunct="1">
              <a:lnSpc>
                <a:spcPct val="100000"/>
              </a:lnSpc>
              <a:spcBef>
                <a:spcPts val="0"/>
              </a:spcBef>
              <a:spcAft>
                <a:spcPts val="0"/>
              </a:spcAft>
              <a:buNone/>
              <a:defRPr/>
            </a:pPr>
            <a:r>
              <a:rPr lang="en-US" sz="2400" b="1" dirty="0">
                <a:latin typeface="Arial" panose="020B0604020202020204" pitchFamily="34" charset="0"/>
                <a:cs typeface="Arial" panose="020B0604020202020204" pitchFamily="34" charset="0"/>
              </a:rPr>
              <a:t>Shannon Meissner</a:t>
            </a:r>
          </a:p>
          <a:p>
            <a:pPr marL="0" indent="0" algn="ctr" eaLnBrk="1" fontAlgn="auto" hangingPunct="1">
              <a:lnSpc>
                <a:spcPct val="100000"/>
              </a:lnSpc>
              <a:spcBef>
                <a:spcPts val="0"/>
              </a:spcBef>
              <a:spcAft>
                <a:spcPts val="0"/>
              </a:spcAft>
              <a:buNone/>
              <a:defRPr/>
            </a:pPr>
            <a:r>
              <a:rPr lang="en-US" sz="2400" b="1" dirty="0"/>
              <a:t>Director, Governmental Affairs</a:t>
            </a:r>
            <a:endParaRPr lang="en-US" sz="2400" b="1" dirty="0">
              <a:latin typeface="Arial" panose="020B0604020202020204" pitchFamily="34" charset="0"/>
              <a:cs typeface="Arial" panose="020B0604020202020204" pitchFamily="34" charset="0"/>
            </a:endParaRPr>
          </a:p>
          <a:p>
            <a:pPr marL="0" indent="0" algn="ctr" eaLnBrk="1" fontAlgn="auto" hangingPunct="1">
              <a:spcBef>
                <a:spcPts val="0"/>
              </a:spcBef>
              <a:spcAft>
                <a:spcPts val="0"/>
              </a:spcAft>
              <a:buNone/>
              <a:defRPr/>
            </a:pPr>
            <a:endParaRPr lang="en-US" sz="2400" b="1" dirty="0">
              <a:latin typeface="Arial" panose="020B0604020202020204" pitchFamily="34" charset="0"/>
              <a:cs typeface="Arial" panose="020B0604020202020204" pitchFamily="34" charset="0"/>
            </a:endParaRPr>
          </a:p>
          <a:p>
            <a:pPr>
              <a:spcBef>
                <a:spcPts val="0"/>
              </a:spcBef>
              <a:defRPr/>
            </a:pPr>
            <a:r>
              <a:rPr lang="en-US" sz="2400" b="1" dirty="0">
                <a:latin typeface="Arial" panose="020B0604020202020204" pitchFamily="34" charset="0"/>
                <a:cs typeface="Arial" panose="020B0604020202020204" pitchFamily="34" charset="0"/>
              </a:rPr>
              <a:t>March 7, 2022</a:t>
            </a:r>
          </a:p>
        </p:txBody>
      </p:sp>
      <p:pic>
        <p:nvPicPr>
          <p:cNvPr id="6" name="Picture 5" descr="A picture containing text&#10;&#10;Description automatically generated">
            <a:extLst>
              <a:ext uri="{FF2B5EF4-FFF2-40B4-BE49-F238E27FC236}">
                <a16:creationId xmlns:a16="http://schemas.microsoft.com/office/drawing/2014/main" id="{D9450DE0-E993-4AAB-8F5B-FED85D84F081}"/>
              </a:ext>
            </a:extLst>
          </p:cNvPr>
          <p:cNvPicPr>
            <a:picLocks noChangeAspect="1"/>
          </p:cNvPicPr>
          <p:nvPr/>
        </p:nvPicPr>
        <p:blipFill>
          <a:blip r:embed="rId4"/>
          <a:stretch>
            <a:fillRect/>
          </a:stretch>
        </p:blipFill>
        <p:spPr>
          <a:xfrm>
            <a:off x="-15240" y="348115"/>
            <a:ext cx="12192000" cy="2438400"/>
          </a:xfrm>
          <a:prstGeom prst="rect">
            <a:avLst/>
          </a:prstGeom>
        </p:spPr>
      </p:pic>
    </p:spTree>
    <p:extLst>
      <p:ext uri="{BB962C8B-B14F-4D97-AF65-F5344CB8AC3E}">
        <p14:creationId xmlns:p14="http://schemas.microsoft.com/office/powerpoint/2010/main" val="4059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Evidence:  Heart / Lung</a:t>
            </a:r>
          </a:p>
          <a:p>
            <a:pPr marL="577850" lvl="1" indent="-346075"/>
            <a:endParaRPr lang="en-US" sz="2800" dirty="0"/>
          </a:p>
          <a:p>
            <a:pPr marL="577850" lvl="1" indent="-346075"/>
            <a:r>
              <a:rPr lang="en-US" sz="2800" dirty="0"/>
              <a:t>Increased risk of sudden cardiac events after fire suppression</a:t>
            </a:r>
          </a:p>
          <a:p>
            <a:pPr marL="1149350" lvl="2" indent="-346075"/>
            <a:r>
              <a:rPr lang="en-US" dirty="0"/>
              <a:t>1/5 of fire fighters engaging in live-fire suppression experience cardiac arrhythmias</a:t>
            </a:r>
          </a:p>
          <a:p>
            <a:pPr marL="1149350" lvl="2" indent="-346075"/>
            <a:r>
              <a:rPr lang="en-US" dirty="0"/>
              <a:t>Fire fighters’ risk of death from a heart attack 100 times greater than civilian population</a:t>
            </a:r>
          </a:p>
          <a:p>
            <a:pPr marL="577850" lvl="1" indent="-346075"/>
            <a:r>
              <a:rPr lang="en-US" dirty="0"/>
              <a:t>Increased risk of exposure to toxic air contaminates</a:t>
            </a:r>
          </a:p>
          <a:p>
            <a:pPr marL="1149350" lvl="2" indent="-346075"/>
            <a:r>
              <a:rPr lang="en-US" dirty="0"/>
              <a:t>Toxic chemical soup</a:t>
            </a:r>
          </a:p>
          <a:p>
            <a:pPr marL="1149350" lvl="2" indent="-346075"/>
            <a:r>
              <a:rPr lang="en-US" dirty="0"/>
              <a:t>High particulate levels in air</a:t>
            </a:r>
          </a:p>
          <a:p>
            <a:pPr marL="803275" lvl="2" indent="0">
              <a:buNone/>
            </a:pPr>
            <a:endParaRPr lang="en-US" dirty="0"/>
          </a:p>
        </p:txBody>
      </p:sp>
      <p:sp>
        <p:nvSpPr>
          <p:cNvPr id="2" name="Title 1"/>
          <p:cNvSpPr>
            <a:spLocks noGrp="1"/>
          </p:cNvSpPr>
          <p:nvPr>
            <p:ph type="title"/>
          </p:nvPr>
        </p:nvSpPr>
        <p:spPr>
          <a:prstGeom prst="rect">
            <a:avLst/>
          </a:prstGeom>
        </p:spPr>
        <p:txBody>
          <a:bodyPr/>
          <a:lstStyle/>
          <a:p>
            <a:r>
              <a:rPr lang="en-US" sz="4200" dirty="0"/>
              <a:t>Make Your Case</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414030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Evidence:  Infectious Disease</a:t>
            </a:r>
          </a:p>
          <a:p>
            <a:pPr marL="577850" lvl="1" indent="-346075"/>
            <a:endParaRPr lang="en-US" sz="2800" dirty="0"/>
          </a:p>
          <a:p>
            <a:pPr marL="577850" lvl="1" indent="-346075"/>
            <a:r>
              <a:rPr lang="en-US" sz="2800" dirty="0"/>
              <a:t>EMS duties expose fire fighters to persons with infectious diseases, blood and bodily fluids</a:t>
            </a:r>
          </a:p>
          <a:p>
            <a:pPr marL="1149350" lvl="2" indent="-346075"/>
            <a:r>
              <a:rPr lang="en-US" dirty="0"/>
              <a:t>COVID-19:  79 million cases; nearly 1 million deaths; 87 IAFF member deaths</a:t>
            </a:r>
          </a:p>
          <a:p>
            <a:pPr marL="1149350" lvl="2" indent="-346075"/>
            <a:r>
              <a:rPr lang="en-US" dirty="0"/>
              <a:t>Hepatitis B:  &gt; 1 million chronic infections in US</a:t>
            </a:r>
          </a:p>
          <a:p>
            <a:pPr marL="1149350" lvl="2" indent="-346075"/>
            <a:r>
              <a:rPr lang="en-US" dirty="0"/>
              <a:t>Tuberculosis:  13 million persons in US living with latent TB infection</a:t>
            </a:r>
          </a:p>
        </p:txBody>
      </p:sp>
      <p:sp>
        <p:nvSpPr>
          <p:cNvPr id="2" name="Title 1"/>
          <p:cNvSpPr>
            <a:spLocks noGrp="1"/>
          </p:cNvSpPr>
          <p:nvPr>
            <p:ph type="title"/>
          </p:nvPr>
        </p:nvSpPr>
        <p:spPr>
          <a:prstGeom prst="rect">
            <a:avLst/>
          </a:prstGeom>
        </p:spPr>
        <p:txBody>
          <a:bodyPr/>
          <a:lstStyle/>
          <a:p>
            <a:r>
              <a:rPr lang="en-US" sz="4200" dirty="0"/>
              <a:t>Make Your Case</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398279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Broad Support</a:t>
            </a:r>
            <a:r>
              <a:rPr lang="en-US" sz="2800" dirty="0"/>
              <a:t>:  </a:t>
            </a:r>
            <a:r>
              <a:rPr lang="en-US" dirty="0"/>
              <a:t>Labor and Management</a:t>
            </a:r>
          </a:p>
          <a:p>
            <a:pPr marL="0" indent="0">
              <a:buNone/>
            </a:pPr>
            <a:endParaRPr lang="en-US" sz="2800" dirty="0"/>
          </a:p>
          <a:p>
            <a:pPr marL="577850" lvl="1" indent="-346075"/>
            <a:r>
              <a:rPr lang="en-US" sz="2800" dirty="0"/>
              <a:t>International Association of Fire Fighters</a:t>
            </a:r>
          </a:p>
          <a:p>
            <a:pPr marL="577850" lvl="1" indent="-346075"/>
            <a:r>
              <a:rPr lang="en-US" dirty="0"/>
              <a:t>International Association of Fire Chiefs</a:t>
            </a:r>
          </a:p>
          <a:p>
            <a:pPr marL="577850" lvl="1" indent="-346075"/>
            <a:r>
              <a:rPr lang="en-US" dirty="0"/>
              <a:t>American Federation of Government Employees </a:t>
            </a:r>
          </a:p>
          <a:p>
            <a:pPr marL="577850" lvl="1" indent="-346075"/>
            <a:r>
              <a:rPr lang="en-US" dirty="0"/>
              <a:t>National Federation of Federal Employees</a:t>
            </a:r>
          </a:p>
          <a:p>
            <a:pPr marL="577850" lvl="1" indent="-346075"/>
            <a:endParaRPr lang="en-US" sz="2800" dirty="0"/>
          </a:p>
        </p:txBody>
      </p:sp>
      <p:sp>
        <p:nvSpPr>
          <p:cNvPr id="2" name="Title 1"/>
          <p:cNvSpPr>
            <a:spLocks noGrp="1"/>
          </p:cNvSpPr>
          <p:nvPr>
            <p:ph type="title"/>
          </p:nvPr>
        </p:nvSpPr>
        <p:spPr>
          <a:prstGeom prst="rect">
            <a:avLst/>
          </a:prstGeom>
        </p:spPr>
        <p:txBody>
          <a:bodyPr/>
          <a:lstStyle/>
          <a:p>
            <a:r>
              <a:rPr lang="en-US" sz="4200" dirty="0"/>
              <a:t>Make Your Case</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51115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Make it Personal!  Take it Home!</a:t>
            </a:r>
          </a:p>
          <a:p>
            <a:pPr marL="0" indent="0">
              <a:buNone/>
            </a:pPr>
            <a:endParaRPr lang="en-US" dirty="0"/>
          </a:p>
          <a:p>
            <a:pPr marL="577850" lvl="1" indent="-346075"/>
            <a:r>
              <a:rPr lang="en-US" dirty="0"/>
              <a:t>Consider your response history exposures; tell your story.</a:t>
            </a:r>
            <a:endParaRPr lang="en-US" sz="2800" dirty="0"/>
          </a:p>
          <a:p>
            <a:pPr marL="577850" lvl="1" indent="-346075"/>
            <a:r>
              <a:rPr lang="en-US" sz="2800" dirty="0"/>
              <a:t>Have you or a colleague been impacted by a covered condition?  We all know </a:t>
            </a:r>
            <a:r>
              <a:rPr lang="en-US" dirty="0"/>
              <a:t>several!  Tell the story.</a:t>
            </a:r>
          </a:p>
          <a:p>
            <a:pPr marL="1149350" lvl="2" indent="-346075"/>
            <a:r>
              <a:rPr lang="en-US" dirty="0"/>
              <a:t>Cancer:  Single greatest killer of fire fighters</a:t>
            </a:r>
          </a:p>
          <a:p>
            <a:pPr marL="1149350" lvl="2" indent="-346075"/>
            <a:r>
              <a:rPr lang="en-US" dirty="0"/>
              <a:t>Heart Disease:  Significant number of active duty LODDs</a:t>
            </a:r>
          </a:p>
          <a:p>
            <a:pPr marL="1149350" lvl="2" indent="-346075"/>
            <a:r>
              <a:rPr lang="en-US" dirty="0"/>
              <a:t>Lung Disease:  Significant number of early or disability retirements</a:t>
            </a:r>
            <a:endParaRPr lang="en-US" sz="2800" dirty="0"/>
          </a:p>
        </p:txBody>
      </p:sp>
      <p:sp>
        <p:nvSpPr>
          <p:cNvPr id="2" name="Title 1"/>
          <p:cNvSpPr>
            <a:spLocks noGrp="1"/>
          </p:cNvSpPr>
          <p:nvPr>
            <p:ph type="title"/>
          </p:nvPr>
        </p:nvSpPr>
        <p:spPr>
          <a:prstGeom prst="rect">
            <a:avLst/>
          </a:prstGeom>
        </p:spPr>
        <p:txBody>
          <a:bodyPr/>
          <a:lstStyle/>
          <a:p>
            <a:r>
              <a:rPr lang="en-US" sz="4200" dirty="0"/>
              <a:t>Make Your Case</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8135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347663" indent="-347663">
              <a:buFont typeface="Arial" panose="020B0604020202020204" pitchFamily="34" charset="0"/>
              <a:buChar char="•"/>
            </a:pPr>
            <a:r>
              <a:rPr lang="en-US" dirty="0"/>
              <a:t>Introduced in both chambers</a:t>
            </a:r>
          </a:p>
          <a:p>
            <a:pPr marL="347663" indent="-347663">
              <a:buFont typeface="Arial" panose="020B0604020202020204" pitchFamily="34" charset="0"/>
              <a:buChar char="•"/>
            </a:pPr>
            <a:endParaRPr lang="en-US" dirty="0"/>
          </a:p>
          <a:p>
            <a:pPr marL="347663" indent="-347663">
              <a:buFont typeface="Arial" panose="020B0604020202020204" pitchFamily="34" charset="0"/>
              <a:buChar char="•"/>
            </a:pPr>
            <a:r>
              <a:rPr lang="en-US" dirty="0"/>
              <a:t>House:  	Hearing held in December, 2021</a:t>
            </a:r>
          </a:p>
          <a:p>
            <a:pPr marL="1376363" lvl="4" indent="-347663"/>
            <a:r>
              <a:rPr lang="en-US" dirty="0"/>
              <a:t>		</a:t>
            </a:r>
            <a:r>
              <a:rPr lang="en-US" sz="3200" dirty="0"/>
              <a:t>Markup Scheduled for March 16</a:t>
            </a:r>
          </a:p>
          <a:p>
            <a:pPr marL="1376363" lvl="4" indent="-347663"/>
            <a:r>
              <a:rPr lang="en-US" dirty="0"/>
              <a:t>		</a:t>
            </a:r>
          </a:p>
          <a:p>
            <a:r>
              <a:rPr lang="en-US" dirty="0"/>
              <a:t>Potential to move before full House or attach to must-pass vehicle</a:t>
            </a:r>
          </a:p>
        </p:txBody>
      </p:sp>
      <p:sp>
        <p:nvSpPr>
          <p:cNvPr id="6" name="Title 5"/>
          <p:cNvSpPr>
            <a:spLocks noGrp="1"/>
          </p:cNvSpPr>
          <p:nvPr>
            <p:ph type="title"/>
          </p:nvPr>
        </p:nvSpPr>
        <p:spPr/>
        <p:txBody>
          <a:bodyPr/>
          <a:lstStyle/>
          <a:p>
            <a:r>
              <a:rPr lang="en-US" sz="4200" dirty="0"/>
              <a:t>State of Play</a:t>
            </a:r>
          </a:p>
        </p:txBody>
      </p:sp>
      <p:sp>
        <p:nvSpPr>
          <p:cNvPr id="3" name="Footer Placeholder 2">
            <a:extLst>
              <a:ext uri="{FF2B5EF4-FFF2-40B4-BE49-F238E27FC236}">
                <a16:creationId xmlns:a16="http://schemas.microsoft.com/office/drawing/2014/main" id="{CD7198D5-B3F7-4CE2-9C09-038C44405BA1}"/>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56821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347663" indent="-347663">
              <a:buFont typeface="Arial" panose="020B0604020202020204" pitchFamily="34" charset="0"/>
              <a:buChar char="•"/>
            </a:pPr>
            <a:r>
              <a:rPr lang="en-US" dirty="0"/>
              <a:t>House:  Cosponsor H.R. 2499, the Federal Firefighters Fairness Act</a:t>
            </a:r>
          </a:p>
          <a:p>
            <a:pPr marL="347663" indent="-347663">
              <a:buFont typeface="Arial" panose="020B0604020202020204" pitchFamily="34" charset="0"/>
              <a:buChar char="•"/>
            </a:pPr>
            <a:r>
              <a:rPr lang="en-US" dirty="0"/>
              <a:t>Senate:  Cosponsor H.R. 2499, the Federal Firefighters Fairness Act</a:t>
            </a:r>
          </a:p>
          <a:p>
            <a:pPr marL="347663" indent="-347663">
              <a:buFont typeface="Arial" panose="020B0604020202020204" pitchFamily="34" charset="0"/>
              <a:buChar char="•"/>
            </a:pPr>
            <a:endParaRPr lang="en-US" dirty="0"/>
          </a:p>
          <a:p>
            <a:pPr marL="347663" indent="-347663">
              <a:buFont typeface="Arial" panose="020B0604020202020204" pitchFamily="34" charset="0"/>
              <a:buChar char="•"/>
            </a:pPr>
            <a:r>
              <a:rPr lang="en-US" dirty="0"/>
              <a:t>House Members of the Education and Labor Committee:</a:t>
            </a:r>
          </a:p>
          <a:p>
            <a:pPr marL="804863" lvl="1" indent="-347663"/>
            <a:r>
              <a:rPr lang="en-US" dirty="0"/>
              <a:t>Vote in favor of the bill at markup</a:t>
            </a:r>
          </a:p>
          <a:p>
            <a:pPr marL="804863" lvl="1" indent="-347663"/>
            <a:r>
              <a:rPr lang="en-US" dirty="0"/>
              <a:t>Speak in favor of the bill at markup</a:t>
            </a:r>
          </a:p>
        </p:txBody>
      </p:sp>
      <p:sp>
        <p:nvSpPr>
          <p:cNvPr id="6" name="Title 5"/>
          <p:cNvSpPr>
            <a:spLocks noGrp="1"/>
          </p:cNvSpPr>
          <p:nvPr>
            <p:ph type="title"/>
          </p:nvPr>
        </p:nvSpPr>
        <p:spPr/>
        <p:txBody>
          <a:bodyPr/>
          <a:lstStyle/>
          <a:p>
            <a:r>
              <a:rPr lang="en-US" sz="4200" dirty="0"/>
              <a:t>The Ask</a:t>
            </a:r>
          </a:p>
        </p:txBody>
      </p:sp>
      <p:sp>
        <p:nvSpPr>
          <p:cNvPr id="3" name="Footer Placeholder 2">
            <a:extLst>
              <a:ext uri="{FF2B5EF4-FFF2-40B4-BE49-F238E27FC236}">
                <a16:creationId xmlns:a16="http://schemas.microsoft.com/office/drawing/2014/main" id="{CD7198D5-B3F7-4CE2-9C09-038C44405BA1}"/>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4514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347663" indent="-347663">
              <a:buFont typeface="Arial" panose="020B0604020202020204" pitchFamily="34" charset="0"/>
              <a:buChar char="•"/>
            </a:pPr>
            <a:r>
              <a:rPr lang="en-US" dirty="0"/>
              <a:t>House:  </a:t>
            </a:r>
          </a:p>
          <a:p>
            <a:pPr marL="804863" lvl="1" indent="-347663"/>
            <a:r>
              <a:rPr lang="en-US" dirty="0"/>
              <a:t>Members of the Education and Labor Committee</a:t>
            </a:r>
          </a:p>
          <a:p>
            <a:pPr marL="804863" lvl="1" indent="-347663"/>
            <a:r>
              <a:rPr lang="en-US" dirty="0"/>
              <a:t>Members of the Committee on Armed Services</a:t>
            </a:r>
          </a:p>
          <a:p>
            <a:pPr marL="347663" indent="-347663">
              <a:buFont typeface="Arial" panose="020B0604020202020204" pitchFamily="34" charset="0"/>
              <a:buChar char="•"/>
            </a:pPr>
            <a:endParaRPr lang="en-US" sz="800" dirty="0"/>
          </a:p>
          <a:p>
            <a:pPr marL="347663" indent="-347663">
              <a:buFont typeface="Arial" panose="020B0604020202020204" pitchFamily="34" charset="0"/>
              <a:buChar char="•"/>
            </a:pPr>
            <a:r>
              <a:rPr lang="en-US" dirty="0"/>
              <a:t>Senate:  </a:t>
            </a:r>
          </a:p>
          <a:p>
            <a:pPr marL="804863" lvl="1" indent="-347663"/>
            <a:r>
              <a:rPr lang="en-US" dirty="0"/>
              <a:t>Members of the Committee on Homeland Security and Governmental Affairs</a:t>
            </a:r>
          </a:p>
          <a:p>
            <a:pPr marL="804863" lvl="1" indent="-347663"/>
            <a:r>
              <a:rPr lang="en-US" dirty="0"/>
              <a:t>Members of the Committee on Armed Services</a:t>
            </a:r>
          </a:p>
          <a:p>
            <a:pPr marL="804863" lvl="1" indent="-347663"/>
            <a:endParaRPr lang="en-US" sz="800" dirty="0"/>
          </a:p>
          <a:p>
            <a:pPr marL="347663" indent="-347663"/>
            <a:r>
              <a:rPr lang="en-US" dirty="0"/>
              <a:t>Ask all members to cosponsor!</a:t>
            </a:r>
          </a:p>
          <a:p>
            <a:pPr marL="347663" indent="-347663">
              <a:buFont typeface="Arial" panose="020B0604020202020204" pitchFamily="34" charset="0"/>
              <a:buChar char="•"/>
            </a:pPr>
            <a:endParaRPr lang="en-US" dirty="0"/>
          </a:p>
        </p:txBody>
      </p:sp>
      <p:sp>
        <p:nvSpPr>
          <p:cNvPr id="6" name="Title 5"/>
          <p:cNvSpPr>
            <a:spLocks noGrp="1"/>
          </p:cNvSpPr>
          <p:nvPr>
            <p:ph type="title"/>
          </p:nvPr>
        </p:nvSpPr>
        <p:spPr/>
        <p:txBody>
          <a:bodyPr/>
          <a:lstStyle/>
          <a:p>
            <a:r>
              <a:rPr lang="en-US" dirty="0"/>
              <a:t>Top Congressional Targets</a:t>
            </a:r>
            <a:endParaRPr lang="en-US" sz="4200" dirty="0"/>
          </a:p>
        </p:txBody>
      </p:sp>
      <p:sp>
        <p:nvSpPr>
          <p:cNvPr id="3" name="Footer Placeholder 2">
            <a:extLst>
              <a:ext uri="{FF2B5EF4-FFF2-40B4-BE49-F238E27FC236}">
                <a16:creationId xmlns:a16="http://schemas.microsoft.com/office/drawing/2014/main" id="{CD7198D5-B3F7-4CE2-9C09-038C44405BA1}"/>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54091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To Cosponsor:</a:t>
            </a:r>
          </a:p>
          <a:p>
            <a:pPr marL="0" indent="0">
              <a:buNone/>
            </a:pPr>
            <a:r>
              <a:rPr lang="en-US" sz="2800" b="1" dirty="0"/>
              <a:t>House:  </a:t>
            </a:r>
            <a:r>
              <a:rPr lang="en-US" sz="2800" dirty="0"/>
              <a:t>	</a:t>
            </a:r>
            <a:r>
              <a:rPr lang="en-US" sz="2000" dirty="0"/>
              <a:t>Samantha Price			Samantha.price@mail.house.gov</a:t>
            </a:r>
          </a:p>
          <a:p>
            <a:pPr marL="0" indent="0">
              <a:buNone/>
            </a:pPr>
            <a:r>
              <a:rPr lang="en-US" sz="2000" dirty="0"/>
              <a:t>			Congressman </a:t>
            </a:r>
            <a:r>
              <a:rPr lang="en-US" sz="2000" dirty="0" err="1"/>
              <a:t>Salud</a:t>
            </a:r>
            <a:r>
              <a:rPr lang="en-US" sz="2000" dirty="0"/>
              <a:t> Carbajal (D-CA)</a:t>
            </a:r>
          </a:p>
          <a:p>
            <a:pPr marL="0" indent="0">
              <a:buNone/>
            </a:pPr>
            <a:br>
              <a:rPr lang="en-US" sz="2000" dirty="0"/>
            </a:br>
            <a:r>
              <a:rPr lang="en-US" sz="2000" dirty="0"/>
              <a:t>			Jeff Kratz				jeff.kratz@mail.house.gov</a:t>
            </a:r>
          </a:p>
          <a:p>
            <a:pPr marL="0" indent="0">
              <a:buNone/>
            </a:pPr>
            <a:r>
              <a:rPr lang="en-US" sz="2000" dirty="0"/>
              <a:t>			Congressman Don Bacon (R-NE)</a:t>
            </a:r>
          </a:p>
          <a:p>
            <a:pPr marL="0" indent="0">
              <a:buNone/>
            </a:pPr>
            <a:r>
              <a:rPr lang="en-US" sz="2800" b="1" dirty="0"/>
              <a:t>Senate:	</a:t>
            </a:r>
            <a:r>
              <a:rPr lang="en-US" sz="2800" dirty="0"/>
              <a:t>	</a:t>
            </a:r>
            <a:r>
              <a:rPr lang="en-US" sz="2000" dirty="0"/>
              <a:t>Laura Pastre			laura_pastre@carper.senate.gov</a:t>
            </a:r>
          </a:p>
          <a:p>
            <a:pPr marL="0" indent="0">
              <a:buNone/>
            </a:pPr>
            <a:r>
              <a:rPr lang="en-US" sz="2000" dirty="0"/>
              <a:t>			Senator Thomas Carper (D-DE)</a:t>
            </a:r>
            <a:br>
              <a:rPr lang="en-US" sz="2000" dirty="0"/>
            </a:br>
            <a:endParaRPr lang="en-US" sz="2000" dirty="0"/>
          </a:p>
          <a:p>
            <a:pPr marL="0" indent="0">
              <a:buNone/>
            </a:pPr>
            <a:r>
              <a:rPr lang="en-US" sz="2000" dirty="0"/>
              <a:t>			Trevor </a:t>
            </a:r>
            <a:r>
              <a:rPr lang="en-US" sz="2000" dirty="0" err="1"/>
              <a:t>Hustus</a:t>
            </a:r>
            <a:r>
              <a:rPr lang="en-US" sz="2000" dirty="0"/>
              <a:t>			trevor_hustus@collins.senate.gov</a:t>
            </a:r>
          </a:p>
          <a:p>
            <a:pPr marL="0" indent="0">
              <a:buNone/>
            </a:pPr>
            <a:r>
              <a:rPr lang="en-US" sz="2000" dirty="0"/>
              <a:t>			Senator Susan Collins (R-ME)</a:t>
            </a:r>
          </a:p>
          <a:p>
            <a:pPr marL="0" indent="0">
              <a:buNone/>
            </a:pPr>
            <a:endParaRPr lang="en-US" sz="2800" b="1" dirty="0"/>
          </a:p>
          <a:p>
            <a:pPr marL="279400" lvl="1" indent="0" algn="ctr">
              <a:buNone/>
            </a:pPr>
            <a:endParaRPr lang="en-US" dirty="0"/>
          </a:p>
        </p:txBody>
      </p:sp>
      <p:sp>
        <p:nvSpPr>
          <p:cNvPr id="2" name="Title 1"/>
          <p:cNvSpPr>
            <a:spLocks noGrp="1"/>
          </p:cNvSpPr>
          <p:nvPr>
            <p:ph type="title"/>
          </p:nvPr>
        </p:nvSpPr>
        <p:spPr>
          <a:prstGeom prst="rect">
            <a:avLst/>
          </a:prstGeom>
        </p:spPr>
        <p:txBody>
          <a:bodyPr/>
          <a:lstStyle/>
          <a:p>
            <a:r>
              <a:rPr lang="en-US" sz="4200" dirty="0"/>
              <a:t>Important Contacts</a:t>
            </a:r>
          </a:p>
        </p:txBody>
      </p:sp>
      <p:sp>
        <p:nvSpPr>
          <p:cNvPr id="5" name="Footer Placeholder 4">
            <a:extLst>
              <a:ext uri="{FF2B5EF4-FFF2-40B4-BE49-F238E27FC236}">
                <a16:creationId xmlns:a16="http://schemas.microsoft.com/office/drawing/2014/main" id="{CB21AE03-607B-4E8F-8DB3-9D4F4EE650A5}"/>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31864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State and Municipal Fire Fighters in 49 states are afforded some level of presumptive coverage for occupational health conditions</a:t>
            </a:r>
          </a:p>
          <a:p>
            <a:pPr marL="0" indent="0">
              <a:buNone/>
            </a:pPr>
            <a:endParaRPr lang="en-US" dirty="0"/>
          </a:p>
          <a:p>
            <a:pPr marL="577850" lvl="1" indent="-346075"/>
            <a:r>
              <a:rPr lang="en-US" sz="2800" dirty="0"/>
              <a:t>Heart Disease</a:t>
            </a:r>
          </a:p>
          <a:p>
            <a:pPr marL="577850" lvl="1" indent="-346075"/>
            <a:r>
              <a:rPr lang="en-US" dirty="0"/>
              <a:t>Respiratory Disease</a:t>
            </a:r>
          </a:p>
          <a:p>
            <a:pPr marL="577850" lvl="1" indent="-346075"/>
            <a:r>
              <a:rPr lang="en-US" sz="2800" dirty="0"/>
              <a:t>Cancers</a:t>
            </a:r>
          </a:p>
          <a:p>
            <a:pPr marL="577850" lvl="1" indent="-346075"/>
            <a:r>
              <a:rPr lang="en-US" dirty="0"/>
              <a:t>Infectious Diseases (Including COVID-19)</a:t>
            </a:r>
          </a:p>
          <a:p>
            <a:pPr marL="577850" lvl="1" indent="-346075"/>
            <a:r>
              <a:rPr lang="en-US" sz="2800" dirty="0"/>
              <a:t>PTSD</a:t>
            </a:r>
          </a:p>
          <a:p>
            <a:pPr marL="577850" lvl="1" indent="-346075"/>
            <a:r>
              <a:rPr lang="en-US" dirty="0"/>
              <a:t>Limited Others</a:t>
            </a:r>
            <a:endParaRPr lang="en-US" sz="2800" dirty="0"/>
          </a:p>
        </p:txBody>
      </p:sp>
      <p:sp>
        <p:nvSpPr>
          <p:cNvPr id="2" name="Title 1"/>
          <p:cNvSpPr>
            <a:spLocks noGrp="1"/>
          </p:cNvSpPr>
          <p:nvPr>
            <p:ph type="title"/>
          </p:nvPr>
        </p:nvSpPr>
        <p:spPr>
          <a:prstGeom prst="rect">
            <a:avLst/>
          </a:prstGeom>
        </p:spPr>
        <p:txBody>
          <a:bodyPr/>
          <a:lstStyle/>
          <a:p>
            <a:r>
              <a:rPr lang="en-US" sz="4200" dirty="0"/>
              <a:t>Fairness for Federal Fire Fighters</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45607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Beyond a limited COVID-19 presumptive, federal fire fighters do not have any other presumptive coverage</a:t>
            </a:r>
          </a:p>
          <a:p>
            <a:pPr marL="577850" lvl="1" indent="-346075"/>
            <a:r>
              <a:rPr lang="en-US" dirty="0"/>
              <a:t>Majority of FFDs engage in robust mutual aid with surrounding jurisdictions</a:t>
            </a:r>
          </a:p>
          <a:p>
            <a:pPr marL="577850" lvl="1" indent="-346075"/>
            <a:r>
              <a:rPr lang="en-US" dirty="0"/>
              <a:t>Winning Federal Employee Compensation Act (FECA) coverage is a long and cumbersome process</a:t>
            </a:r>
          </a:p>
          <a:p>
            <a:pPr marL="1149350" lvl="2" indent="-346075"/>
            <a:r>
              <a:rPr lang="en-US" dirty="0"/>
              <a:t>Approximately 6 months to deliver a decision to most claimants</a:t>
            </a:r>
          </a:p>
          <a:p>
            <a:pPr marL="1149350" lvl="2" indent="-346075"/>
            <a:r>
              <a:rPr lang="en-US" dirty="0"/>
              <a:t>Complex cases (occupational illnesses) take over a year</a:t>
            </a:r>
          </a:p>
          <a:p>
            <a:pPr marL="577850" lvl="1" indent="-346075"/>
            <a:r>
              <a:rPr lang="en-US" sz="2800" dirty="0"/>
              <a:t>Must </a:t>
            </a:r>
            <a:r>
              <a:rPr lang="en-US" dirty="0"/>
              <a:t>prove causation</a:t>
            </a:r>
          </a:p>
          <a:p>
            <a:pPr marL="577850" lvl="1" indent="-346075"/>
            <a:r>
              <a:rPr lang="en-US" sz="2800" dirty="0"/>
              <a:t>Must pro</a:t>
            </a:r>
            <a:r>
              <a:rPr lang="en-US" dirty="0"/>
              <a:t>ve acquired during performance of official duties</a:t>
            </a:r>
            <a:endParaRPr lang="en-US" sz="2800" dirty="0"/>
          </a:p>
        </p:txBody>
      </p:sp>
      <p:sp>
        <p:nvSpPr>
          <p:cNvPr id="2" name="Title 1"/>
          <p:cNvSpPr>
            <a:spLocks noGrp="1"/>
          </p:cNvSpPr>
          <p:nvPr>
            <p:ph type="title"/>
          </p:nvPr>
        </p:nvSpPr>
        <p:spPr>
          <a:prstGeom prst="rect">
            <a:avLst/>
          </a:prstGeom>
        </p:spPr>
        <p:txBody>
          <a:bodyPr/>
          <a:lstStyle/>
          <a:p>
            <a:r>
              <a:rPr lang="en-US" sz="4200" dirty="0"/>
              <a:t>Fairness for Federal Fire Fighters</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78384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(Just a few of the) Questions Posed:</a:t>
            </a:r>
          </a:p>
          <a:p>
            <a:pPr marL="577850" lvl="1" indent="-346075"/>
            <a:r>
              <a:rPr lang="en-US" dirty="0"/>
              <a:t>Describe in detail the work performed, the type of materials, supplies or equipment used, the location where the exposure occurred, the duration of exposure (number of hours per day and days per week)</a:t>
            </a:r>
            <a:endParaRPr lang="en-US" sz="2800" dirty="0"/>
          </a:p>
          <a:p>
            <a:pPr marL="577850" lvl="1" indent="-346075"/>
            <a:r>
              <a:rPr lang="en-US" sz="2800" dirty="0"/>
              <a:t>What were the cancer-causing agents you were exposed to during each of these periods?</a:t>
            </a:r>
          </a:p>
          <a:p>
            <a:pPr marL="577850" lvl="1" indent="-346075"/>
            <a:r>
              <a:rPr lang="en-US" sz="2800" dirty="0"/>
              <a:t>Provide a copy of the labeling on the containe</a:t>
            </a:r>
            <a:r>
              <a:rPr lang="en-US" dirty="0"/>
              <a:t>rs of the materials to which you were exposed.</a:t>
            </a:r>
            <a:endParaRPr lang="en-US" sz="2800" dirty="0"/>
          </a:p>
          <a:p>
            <a:pPr marL="577850" lvl="1" indent="-346075"/>
            <a:endParaRPr lang="en-US" sz="2800" dirty="0"/>
          </a:p>
        </p:txBody>
      </p:sp>
      <p:sp>
        <p:nvSpPr>
          <p:cNvPr id="2" name="Title 1"/>
          <p:cNvSpPr>
            <a:spLocks noGrp="1"/>
          </p:cNvSpPr>
          <p:nvPr>
            <p:ph type="title"/>
          </p:nvPr>
        </p:nvSpPr>
        <p:spPr>
          <a:prstGeom prst="rect">
            <a:avLst/>
          </a:prstGeom>
        </p:spPr>
        <p:txBody>
          <a:bodyPr/>
          <a:lstStyle/>
          <a:p>
            <a:r>
              <a:rPr lang="en-US" sz="4200" dirty="0"/>
              <a:t>Proving Causation</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96174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Federal Fire Fighters Fairness Act</a:t>
            </a:r>
          </a:p>
          <a:p>
            <a:pPr marL="0" indent="0">
              <a:buNone/>
            </a:pPr>
            <a:endParaRPr lang="en-US" dirty="0"/>
          </a:p>
          <a:p>
            <a:pPr marL="0" indent="0">
              <a:buNone/>
            </a:pPr>
            <a:r>
              <a:rPr lang="en-US" dirty="0"/>
              <a:t>Sponsors:</a:t>
            </a:r>
          </a:p>
          <a:p>
            <a:pPr marL="0" indent="0">
              <a:buNone/>
            </a:pPr>
            <a:r>
              <a:rPr lang="en-US" dirty="0"/>
              <a:t>H.R. 2499:		Representative </a:t>
            </a:r>
            <a:r>
              <a:rPr lang="en-US" dirty="0" err="1"/>
              <a:t>Salud</a:t>
            </a:r>
            <a:r>
              <a:rPr lang="en-US" dirty="0"/>
              <a:t> Carbajal (D-CA)</a:t>
            </a:r>
          </a:p>
          <a:p>
            <a:pPr marL="0" indent="0">
              <a:buNone/>
            </a:pPr>
            <a:r>
              <a:rPr lang="en-US" dirty="0"/>
              <a:t>				Representative Don Bacon (R-NE)</a:t>
            </a:r>
          </a:p>
          <a:p>
            <a:pPr marL="0" indent="0">
              <a:buNone/>
            </a:pPr>
            <a:r>
              <a:rPr lang="en-US" dirty="0"/>
              <a:t>S. 1116:		Senator Tom Carper (D-DE)</a:t>
            </a:r>
          </a:p>
          <a:p>
            <a:pPr marL="0" indent="0">
              <a:buNone/>
            </a:pPr>
            <a:r>
              <a:rPr lang="en-US" dirty="0"/>
              <a:t>				Senator Susan Collins (R-ME)  </a:t>
            </a:r>
          </a:p>
        </p:txBody>
      </p:sp>
      <p:sp>
        <p:nvSpPr>
          <p:cNvPr id="2" name="Title 1"/>
          <p:cNvSpPr>
            <a:spLocks noGrp="1"/>
          </p:cNvSpPr>
          <p:nvPr>
            <p:ph type="title"/>
          </p:nvPr>
        </p:nvSpPr>
        <p:spPr>
          <a:prstGeom prst="rect">
            <a:avLst/>
          </a:prstGeom>
        </p:spPr>
        <p:txBody>
          <a:bodyPr/>
          <a:lstStyle/>
          <a:p>
            <a:r>
              <a:rPr lang="en-US" sz="4200" dirty="0"/>
              <a:t>The Solution</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29489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Federal Fire Fighters Fairness Act</a:t>
            </a:r>
          </a:p>
          <a:p>
            <a:pPr marL="0" indent="0">
              <a:buNone/>
            </a:pPr>
            <a:endParaRPr lang="en-US" dirty="0"/>
          </a:p>
          <a:p>
            <a:pPr marL="577850" lvl="1" indent="-346075"/>
            <a:r>
              <a:rPr lang="en-US" sz="2800" dirty="0"/>
              <a:t>Presumptive workers’ compensation and disability retirement coverage for ~ 10,000 fire fighters employed by the federal government</a:t>
            </a:r>
          </a:p>
          <a:p>
            <a:pPr marL="1149350" lvl="2" indent="-346075"/>
            <a:endParaRPr lang="en-US" dirty="0"/>
          </a:p>
          <a:p>
            <a:pPr marL="1149350" lvl="2" indent="-346075"/>
            <a:r>
              <a:rPr lang="en-US" dirty="0"/>
              <a:t>Military installations</a:t>
            </a:r>
          </a:p>
          <a:p>
            <a:pPr marL="1149350" lvl="2" indent="-346075"/>
            <a:r>
              <a:rPr lang="en-US" dirty="0"/>
              <a:t>VA Health Centers</a:t>
            </a:r>
          </a:p>
          <a:p>
            <a:pPr marL="1149350" lvl="2" indent="-346075"/>
            <a:r>
              <a:rPr lang="en-US" dirty="0"/>
              <a:t>National Laboratories</a:t>
            </a:r>
          </a:p>
          <a:p>
            <a:pPr marL="1149350" lvl="2" indent="-346075"/>
            <a:r>
              <a:rPr lang="en-US" dirty="0"/>
              <a:t>Critical Federal Infrastructure</a:t>
            </a:r>
          </a:p>
        </p:txBody>
      </p:sp>
      <p:sp>
        <p:nvSpPr>
          <p:cNvPr id="2" name="Title 1"/>
          <p:cNvSpPr>
            <a:spLocks noGrp="1"/>
          </p:cNvSpPr>
          <p:nvPr>
            <p:ph type="title"/>
          </p:nvPr>
        </p:nvSpPr>
        <p:spPr>
          <a:prstGeom prst="rect">
            <a:avLst/>
          </a:prstGeom>
        </p:spPr>
        <p:txBody>
          <a:bodyPr/>
          <a:lstStyle/>
          <a:p>
            <a:r>
              <a:rPr lang="en-US" sz="4200" dirty="0"/>
              <a:t>The Solution</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404353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Federal Fire Fighters Fairness Act</a:t>
            </a:r>
          </a:p>
          <a:p>
            <a:pPr marL="577850" lvl="1" indent="-346075"/>
            <a:endParaRPr lang="en-US" sz="2800" dirty="0"/>
          </a:p>
          <a:p>
            <a:pPr marL="577850" lvl="1" indent="-346075"/>
            <a:r>
              <a:rPr lang="en-US" sz="2800" dirty="0"/>
              <a:t>Heart Disease</a:t>
            </a:r>
          </a:p>
          <a:p>
            <a:pPr marL="577850" lvl="1" indent="-346075"/>
            <a:r>
              <a:rPr lang="en-US" dirty="0"/>
              <a:t>Lung Disease</a:t>
            </a:r>
          </a:p>
          <a:p>
            <a:pPr marL="577850" lvl="1" indent="-346075"/>
            <a:r>
              <a:rPr lang="en-US" sz="2800" dirty="0"/>
              <a:t>Certain Cancers</a:t>
            </a:r>
          </a:p>
          <a:p>
            <a:pPr marL="577850" lvl="1" indent="-346075"/>
            <a:r>
              <a:rPr lang="en-US" dirty="0"/>
              <a:t>Certain Infectious Diseases</a:t>
            </a:r>
          </a:p>
          <a:p>
            <a:pPr marL="577850" lvl="1" indent="-346075"/>
            <a:endParaRPr lang="en-US" sz="2800" dirty="0"/>
          </a:p>
          <a:p>
            <a:pPr marL="577850" lvl="1" indent="-346075"/>
            <a:r>
              <a:rPr lang="en-US" dirty="0"/>
              <a:t>Employed for a minimum of 5 years as a fire fighter, except for infectious disease coverage</a:t>
            </a:r>
            <a:endParaRPr lang="en-US" sz="2800" dirty="0"/>
          </a:p>
        </p:txBody>
      </p:sp>
      <p:sp>
        <p:nvSpPr>
          <p:cNvPr id="2" name="Title 1"/>
          <p:cNvSpPr>
            <a:spLocks noGrp="1"/>
          </p:cNvSpPr>
          <p:nvPr>
            <p:ph type="title"/>
          </p:nvPr>
        </p:nvSpPr>
        <p:spPr>
          <a:prstGeom prst="rect">
            <a:avLst/>
          </a:prstGeom>
        </p:spPr>
        <p:txBody>
          <a:bodyPr/>
          <a:lstStyle/>
          <a:p>
            <a:r>
              <a:rPr lang="en-US" sz="4200" dirty="0"/>
              <a:t>The </a:t>
            </a:r>
            <a:r>
              <a:rPr lang="en-US" dirty="0"/>
              <a:t>Solution</a:t>
            </a:r>
            <a:endParaRPr lang="en-US" sz="4200" dirty="0"/>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10714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Federal Fire Fighters Fairness Act</a:t>
            </a:r>
          </a:p>
          <a:p>
            <a:pPr marL="577850" lvl="1" indent="-346075"/>
            <a:endParaRPr lang="en-US" sz="2800" dirty="0"/>
          </a:p>
          <a:p>
            <a:pPr marL="577850" lvl="1" indent="-346075"/>
            <a:r>
              <a:rPr lang="en-US" sz="2800" dirty="0"/>
              <a:t>Any claim may be challenged if employer can demonstrate another cause (e.g. smoking; IV drug use)</a:t>
            </a:r>
          </a:p>
          <a:p>
            <a:pPr marL="577850" lvl="1" indent="-346075"/>
            <a:r>
              <a:rPr lang="en-US" dirty="0"/>
              <a:t>Burden of proof rests with employer</a:t>
            </a:r>
            <a:endParaRPr lang="en-US" sz="2800" dirty="0"/>
          </a:p>
          <a:p>
            <a:pPr marL="577850" lvl="1" indent="-346075"/>
            <a:r>
              <a:rPr lang="en-US" dirty="0"/>
              <a:t>Presumptive benefits in federal sector are not new</a:t>
            </a:r>
          </a:p>
          <a:p>
            <a:pPr marL="1149350" lvl="2" indent="-346075"/>
            <a:r>
              <a:rPr lang="en-US" dirty="0"/>
              <a:t>COVID-19</a:t>
            </a:r>
          </a:p>
          <a:p>
            <a:pPr marL="1149350" lvl="2" indent="-346075"/>
            <a:r>
              <a:rPr lang="en-US" dirty="0"/>
              <a:t>9/11 WTC responders and victims</a:t>
            </a:r>
          </a:p>
          <a:p>
            <a:pPr marL="1149350" lvl="2" indent="-346075"/>
            <a:r>
              <a:rPr lang="en-US" dirty="0"/>
              <a:t>Agent Orange</a:t>
            </a:r>
          </a:p>
        </p:txBody>
      </p:sp>
      <p:sp>
        <p:nvSpPr>
          <p:cNvPr id="2" name="Title 1"/>
          <p:cNvSpPr>
            <a:spLocks noGrp="1"/>
          </p:cNvSpPr>
          <p:nvPr>
            <p:ph type="title"/>
          </p:nvPr>
        </p:nvSpPr>
        <p:spPr>
          <a:prstGeom prst="rect">
            <a:avLst/>
          </a:prstGeom>
        </p:spPr>
        <p:txBody>
          <a:bodyPr/>
          <a:lstStyle/>
          <a:p>
            <a:r>
              <a:rPr lang="en-US" sz="4200" dirty="0"/>
              <a:t>The </a:t>
            </a:r>
            <a:r>
              <a:rPr lang="en-US" dirty="0"/>
              <a:t>Solution</a:t>
            </a:r>
            <a:endParaRPr lang="en-US" sz="4200" dirty="0"/>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23760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Evidence:  Cancer</a:t>
            </a:r>
          </a:p>
          <a:p>
            <a:pPr marL="577850" lvl="1" indent="-346075"/>
            <a:endParaRPr lang="en-US" sz="2800" dirty="0"/>
          </a:p>
          <a:p>
            <a:pPr marL="577850" lvl="1" indent="-346075"/>
            <a:r>
              <a:rPr lang="en-US" sz="2800" dirty="0"/>
              <a:t>Exposure to carcinogens is unavoidable</a:t>
            </a:r>
          </a:p>
          <a:p>
            <a:pPr marL="577850" lvl="1" indent="-346075"/>
            <a:r>
              <a:rPr lang="en-US" dirty="0"/>
              <a:t>Multiple studies demonstrate cancers occur at higher rates in fire fighters than the general population:</a:t>
            </a:r>
          </a:p>
          <a:p>
            <a:pPr marL="1149350" lvl="2" indent="-346075"/>
            <a:r>
              <a:rPr lang="en-US" dirty="0" err="1"/>
              <a:t>LeMasters</a:t>
            </a:r>
            <a:r>
              <a:rPr lang="en-US" dirty="0"/>
              <a:t> Meta-Analysis</a:t>
            </a:r>
          </a:p>
          <a:p>
            <a:pPr marL="1149350" lvl="2" indent="-346075"/>
            <a:r>
              <a:rPr lang="en-US" dirty="0"/>
              <a:t>NIOSH</a:t>
            </a:r>
          </a:p>
          <a:p>
            <a:pPr marL="1149350" lvl="2" indent="-346075"/>
            <a:r>
              <a:rPr lang="en-US" dirty="0"/>
              <a:t>Nordic Study</a:t>
            </a:r>
          </a:p>
        </p:txBody>
      </p:sp>
      <p:sp>
        <p:nvSpPr>
          <p:cNvPr id="2" name="Title 1"/>
          <p:cNvSpPr>
            <a:spLocks noGrp="1"/>
          </p:cNvSpPr>
          <p:nvPr>
            <p:ph type="title"/>
          </p:nvPr>
        </p:nvSpPr>
        <p:spPr>
          <a:prstGeom prst="rect">
            <a:avLst/>
          </a:prstGeom>
        </p:spPr>
        <p:txBody>
          <a:bodyPr/>
          <a:lstStyle/>
          <a:p>
            <a:r>
              <a:rPr lang="en-US" sz="4200" dirty="0"/>
              <a:t>Make Your Case</a:t>
            </a:r>
          </a:p>
        </p:txBody>
      </p:sp>
      <p:sp>
        <p:nvSpPr>
          <p:cNvPr id="5" name="Footer Placeholder 4">
            <a:extLst>
              <a:ext uri="{FF2B5EF4-FFF2-40B4-BE49-F238E27FC236}">
                <a16:creationId xmlns:a16="http://schemas.microsoft.com/office/drawing/2014/main" id="{E3D37E33-C32E-45FB-A3CF-43AC6C530830}"/>
              </a:ext>
            </a:extLst>
          </p:cNvPr>
          <p:cNvSpPr>
            <a:spLocks noGrp="1"/>
          </p:cNvSpPr>
          <p:nvPr>
            <p:ph type="ftr" sz="quarter" idx="10"/>
          </p:nvPr>
        </p:nvSpPr>
        <p:spPr/>
        <p:txBody>
          <a:bodyPr/>
          <a:lstStyle/>
          <a:p>
            <a:pPr>
              <a:defRPr/>
            </a:pPr>
            <a:r>
              <a:rPr lang="en-US"/>
              <a:t>Legislative Conference | Washington, DC</a:t>
            </a:r>
            <a:endParaRPr lang="en-US" dirty="0"/>
          </a:p>
        </p:txBody>
      </p:sp>
    </p:spTree>
    <p:extLst>
      <p:ext uri="{BB962C8B-B14F-4D97-AF65-F5344CB8AC3E}">
        <p14:creationId xmlns:p14="http://schemas.microsoft.com/office/powerpoint/2010/main" val="534927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317&quot;&gt;&lt;object type=&quot;3&quot; unique_id=&quot;10318&quot;&gt;&lt;property id=&quot;20148&quot; value=&quot;5&quot;/&gt;&lt;property id=&quot;20300&quot; value=&quot;Slide 1&quot;/&gt;&lt;property id=&quot;20307&quot; value=&quot;279&quot;/&gt;&lt;/object&gt;&lt;object type=&quot;3&quot; unique_id=&quot;10319&quot;&gt;&lt;property id=&quot;20148&quot; value=&quot;5&quot;/&gt;&lt;property id=&quot;20300&quot; value=&quot;Slide 2 - &amp;quot;General President’s Office&amp;quot;&quot;/&gt;&lt;property id=&quot;20307&quot; value=&quot;280&quot;/&gt;&lt;/object&gt;&lt;object type=&quot;3&quot; unique_id=&quot;10350&quot;&gt;&lt;property id=&quot;20148&quot; value=&quot;5&quot;/&gt;&lt;property id=&quot;20300&quot; value=&quot;Slide 3 - &amp;quot;General Secretary-Treasurer’s Office  &amp;quot;&quot;/&gt;&lt;property id=&quot;20307&quot; value=&quot;281&quot;/&gt;&lt;/object&gt;&lt;/object&gt;&lt;object type=&quot;8&quot; unique_id=&quot;10325&quot;&gt;&lt;/object&gt;&lt;/object&gt;&lt;/database&gt;"/>
  <p:tag name="SECTOMILLISECCONVERTED" val="1"/>
</p:tagLst>
</file>

<file path=ppt/theme/theme1.xml><?xml version="1.0" encoding="utf-8"?>
<a:theme xmlns:a="http://schemas.openxmlformats.org/drawingml/2006/main" name="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S2018_PPT_Template_4x3.potx" id="{89504AF7-F1BF-4D7B-AB87-BB68FE08A508}" vid="{55531C3C-6383-4CAB-A9C7-934731D42B83}"/>
    </a:ext>
  </a:extLst>
</a:theme>
</file>

<file path=ppt/theme/theme2.xml><?xml version="1.0" encoding="utf-8"?>
<a:theme xmlns:a="http://schemas.openxmlformats.org/drawingml/2006/main" name="Custom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7013</TotalTime>
  <Words>1004</Words>
  <Application>Microsoft Office PowerPoint</Application>
  <PresentationFormat>Widescreen</PresentationFormat>
  <Paragraphs>168</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Slide Master</vt:lpstr>
      <vt:lpstr>Custom Slide Master</vt:lpstr>
      <vt:lpstr>Federal Fire Fighter Presumptive Disability</vt:lpstr>
      <vt:lpstr>Fairness for Federal Fire Fighters</vt:lpstr>
      <vt:lpstr>Fairness for Federal Fire Fighters</vt:lpstr>
      <vt:lpstr>Proving Causation</vt:lpstr>
      <vt:lpstr>The Solution</vt:lpstr>
      <vt:lpstr>The Solution</vt:lpstr>
      <vt:lpstr>The Solution</vt:lpstr>
      <vt:lpstr>The Solution</vt:lpstr>
      <vt:lpstr>Make Your Case</vt:lpstr>
      <vt:lpstr>Make Your Case</vt:lpstr>
      <vt:lpstr>Make Your Case</vt:lpstr>
      <vt:lpstr>Make Your Case</vt:lpstr>
      <vt:lpstr>Make Your Case</vt:lpstr>
      <vt:lpstr>State of Play</vt:lpstr>
      <vt:lpstr>The Ask</vt:lpstr>
      <vt:lpstr>Top Congressional Targets</vt:lpstr>
      <vt:lpstr>Important Contacts</vt:lpstr>
    </vt:vector>
  </TitlesOfParts>
  <Company>CC Design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Vinci, Matt</dc:creator>
  <cp:lastModifiedBy>Blume, Jane</cp:lastModifiedBy>
  <cp:revision>343</cp:revision>
  <cp:lastPrinted>2017-10-06T17:02:58Z</cp:lastPrinted>
  <dcterms:created xsi:type="dcterms:W3CDTF">2009-11-24T05:31:26Z</dcterms:created>
  <dcterms:modified xsi:type="dcterms:W3CDTF">2022-03-04T14:29:23Z</dcterms:modified>
</cp:coreProperties>
</file>