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2" r:id="rId5"/>
  </p:sldMasterIdLst>
  <p:notesMasterIdLst>
    <p:notesMasterId r:id="rId23"/>
  </p:notesMasterIdLst>
  <p:sldIdLst>
    <p:sldId id="643" r:id="rId6"/>
    <p:sldId id="258" r:id="rId7"/>
    <p:sldId id="269" r:id="rId8"/>
    <p:sldId id="652" r:id="rId9"/>
    <p:sldId id="653" r:id="rId10"/>
    <p:sldId id="644" r:id="rId11"/>
    <p:sldId id="654" r:id="rId12"/>
    <p:sldId id="259" r:id="rId13"/>
    <p:sldId id="268" r:id="rId14"/>
    <p:sldId id="645" r:id="rId15"/>
    <p:sldId id="646" r:id="rId16"/>
    <p:sldId id="651" r:id="rId17"/>
    <p:sldId id="304" r:id="rId18"/>
    <p:sldId id="655" r:id="rId19"/>
    <p:sldId id="656" r:id="rId20"/>
    <p:sldId id="606" r:id="rId21"/>
    <p:sldId id="273"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731"/>
    <a:srgbClr val="E10000"/>
    <a:srgbClr val="BA3700"/>
    <a:srgbClr val="D44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6"/>
    <p:restoredTop sz="92308"/>
  </p:normalViewPr>
  <p:slideViewPr>
    <p:cSldViewPr snapToGrid="0">
      <p:cViewPr varScale="1">
        <p:scale>
          <a:sx n="51" d="100"/>
          <a:sy n="51" d="100"/>
        </p:scale>
        <p:origin x="920"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53" d="100"/>
          <a:sy n="153" d="100"/>
        </p:scale>
        <p:origin x="1256" y="-34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pPr marL="171450" indent="-171450">
              <a:buFont typeface="Arial" panose="020B0604020202020204" pitchFamily="34" charset="0"/>
              <a:buChar char="•"/>
            </a:pPr>
            <a:r>
              <a:rPr lang="en-US" b="1" dirty="0">
                <a:ln/>
                <a:sym typeface="Calibri"/>
              </a:rPr>
              <a:t>Traditionally, occupational exposures have centered around blood and body fluids. However, thanks to a great deal of scientific research, we now know that occupational exposures include much more than just blood and body fluids.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n/>
              </a:rPr>
              <a:t>Firefighters work in an uncontrolled atmosphere compared to most other occupations where exposure to hazards can be controlled through engineering and procedures. Firefighters are exposed to hazards at high levels for short durations, unlike most other occupations. </a:t>
            </a:r>
          </a:p>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434664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4615350/"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ubmed.ncbi.nlm.nih.gov/7871104/" TargetMode="External"/><Relationship Id="rId4" Type="http://schemas.openxmlformats.org/officeDocument/2006/relationships/hyperlink" Target="https://www.ncbi.nlm.nih.gov/pmc/articles/PMC484951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refightercancersupport.org/wp-content/uploads/2020/01/Primary-care-cancer-evaluations-for-firefighters_HamrockMD_2016_FCSN.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news-room/fact-sheets/detail/tobacc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dc.gov/tobacco/campaign/tips/diseases/cancer.html" TargetMode="External"/><Relationship Id="rId5" Type="http://schemas.openxmlformats.org/officeDocument/2006/relationships/hyperlink" Target="https://www.cdc.gov/tobacco/campaign/tips/diseases/cancer.html#five" TargetMode="External"/><Relationship Id="rId4" Type="http://schemas.openxmlformats.org/officeDocument/2006/relationships/hyperlink" Target="https://www.cdc.gov/tobacco/campaign/tips/diseases/cancer.html#fou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tobacco/data_statistics/fact_sheets/smokeless/health_effects/index.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cer.gov/about-cancer/causes-prevention/risk/tobacco/cessation-fact-shee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doi.org/10.17226/24952" TargetMode="External"/><Relationship Id="rId4" Type="http://schemas.openxmlformats.org/officeDocument/2006/relationships/hyperlink" Target="https://www.cancer.gov/about-cancer/causes-prevention/risk/tobacco/smokeless-fact-shee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med.ncbi.nlm.nih.gov/34034614/"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health.unl.edu/nicotine-pouches-are-they-safer-chewing-smoking-or-vaping" TargetMode="External"/><Relationship Id="rId4" Type="http://schemas.openxmlformats.org/officeDocument/2006/relationships/hyperlink" Target="https://www.ncbi.nlm.nih.gov/pmc/articles/PMC998524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Drag &amp; Drop to add a picture in the back placeholder</a:t>
            </a:r>
            <a:endParaRPr lang="en-US"/>
          </a:p>
        </p:txBody>
      </p:sp>
      <p:sp>
        <p:nvSpPr>
          <p:cNvPr id="4" name="Slide Number Placeholder 3"/>
          <p:cNvSpPr>
            <a:spLocks noGrp="1"/>
          </p:cNvSpPr>
          <p:nvPr>
            <p:ph type="sldNum" sz="quarter" idx="5"/>
          </p:nvPr>
        </p:nvSpPr>
        <p:spPr/>
        <p:txBody>
          <a:bodyPr/>
          <a:lstStyle/>
          <a:p>
            <a:fld id="{4414E5F1-17A7-42C2-85AD-61A26B4FE749}" type="slidenum">
              <a:rPr lang="en-US" smtClean="0"/>
              <a:t>1</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53358" indent="-353358" defTabSz="471145">
              <a:lnSpc>
                <a:spcPts val="1546"/>
              </a:lnSpc>
              <a:buFont typeface="Symbol" pitchFamily="2" charset="2"/>
              <a:buChar char=""/>
              <a:defRPr/>
            </a:pPr>
            <a: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t>Exercise is important to firefighters for many reasons. Dr. Mike </a:t>
            </a:r>
            <a:r>
              <a:rPr lang="en-US" sz="2400" dirty="0" err="1">
                <a:solidFill>
                  <a:prstClr val="black"/>
                </a:solidFill>
                <a:latin typeface="Crimson" panose="02000503000000000000" pitchFamily="2" charset="77"/>
                <a:ea typeface="Calibri" panose="020F0502020204030204" pitchFamily="34" charset="0"/>
                <a:cs typeface="Times New Roman" panose="02020603050405020304" pitchFamily="18" charset="0"/>
              </a:rPr>
              <a:t>Hamrock</a:t>
            </a:r>
            <a: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t> was a Boston firefighter before he attended medical school. He is a primary care physician and former medical officer for the Boston Fire Department. He stresses that 45 minutes a day of vigorous exercise is necessary to maintain a healthy weight, good endurance, and physical conditioning. Exercise not only helps firefighters’ ability to perform well on the job, but also helps during the fight and recovery should a firefighter get cancer. </a:t>
            </a:r>
            <a:endParaRPr lang="en-US" sz="3200" dirty="0">
              <a:solidFill>
                <a:prstClr val="black"/>
              </a:solidFill>
              <a:latin typeface="Crimson" panose="02000503000000000000" pitchFamily="2" charset="77"/>
              <a:ea typeface="Calibri" panose="020F0502020204030204" pitchFamily="34" charset="0"/>
              <a:cs typeface="Times New Roman" panose="02020603050405020304" pitchFamily="18" charset="0"/>
            </a:endParaRPr>
          </a:p>
          <a:p>
            <a:pPr defTabSz="471145">
              <a:defRPr/>
            </a:pPr>
            <a:r>
              <a:rPr lang="en-US" sz="2400" dirty="0">
                <a:solidFill>
                  <a:prstClr val="black"/>
                </a:solidFill>
                <a:latin typeface="Helvetica" pitchFamily="2" charset="0"/>
              </a:rPr>
              <a:t>Exercise contributes a 10-50% lower risk of: colon, breast, endometrial, esophageal, liver, stomach, kidney, head and neck, rectum, bladder, and lung cancers, myeloid leukemia and multiple myeloma</a:t>
            </a:r>
          </a:p>
          <a:p>
            <a:pPr defTabSz="471145">
              <a:defRPr/>
            </a:pPr>
            <a:r>
              <a:rPr lang="en-US" sz="2400" dirty="0">
                <a:solidFill>
                  <a:prstClr val="black"/>
                </a:solidFill>
                <a:latin typeface="Helvetica" pitchFamily="2" charset="0"/>
              </a:rPr>
              <a:t>(Moore et al 2016)</a:t>
            </a:r>
            <a:b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br>
            <a: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t>Physical activity also indirectly reduces the risk of developing obesity related cancers </a:t>
            </a:r>
            <a:b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br>
            <a:r>
              <a:rPr lang="en-US" sz="2400" dirty="0">
                <a:solidFill>
                  <a:prstClr val="black"/>
                </a:solidFill>
                <a:latin typeface="Crimson" panose="02000503000000000000" pitchFamily="2" charset="77"/>
                <a:ea typeface="Calibri" panose="020F0502020204030204" pitchFamily="34" charset="0"/>
                <a:cs typeface="Times New Roman" panose="02020603050405020304" pitchFamily="18" charset="0"/>
              </a:rPr>
              <a:t>because of its role in helping to maintain a healthy weight.</a:t>
            </a:r>
            <a:r>
              <a:rPr lang="en-US" sz="3200" baseline="30000" dirty="0">
                <a:solidFill>
                  <a:prstClr val="black"/>
                </a:solidFill>
                <a:latin typeface="Crimson" panose="02000503000000000000" pitchFamily="2" charset="77"/>
                <a:ea typeface="Calibri" panose="020F0502020204030204" pitchFamily="34" charset="0"/>
                <a:cs typeface="Times New Roman" panose="02020603050405020304" pitchFamily="18" charset="0"/>
              </a:rPr>
              <a:t>15</a:t>
            </a:r>
            <a:endParaRPr lang="en-US" sz="3200" dirty="0">
              <a:solidFill>
                <a:prstClr val="black"/>
              </a:solidFill>
              <a:latin typeface="Crimson" panose="02000503000000000000" pitchFamily="2" charset="77"/>
              <a:ea typeface="Calibri" panose="020F0502020204030204" pitchFamily="34" charset="0"/>
              <a:cs typeface="Times New Roman" panose="02020603050405020304" pitchFamily="18" charset="0"/>
            </a:endParaRPr>
          </a:p>
          <a:p>
            <a:pPr defTabSz="471145">
              <a:defRPr/>
            </a:pPr>
            <a:r>
              <a:rPr lang="en-US" sz="2400" dirty="0" err="1">
                <a:solidFill>
                  <a:prstClr val="black"/>
                </a:solidFill>
                <a:latin typeface="Crimson Text" panose="02000503000000000000" pitchFamily="2" charset="77"/>
                <a:ea typeface="Calibri" panose="020F0502020204030204" pitchFamily="34" charset="0"/>
                <a:cs typeface="Lucida Grande" panose="020B0600040502020204" pitchFamily="34" charset="0"/>
              </a:rPr>
              <a:t>Hamrock</a:t>
            </a:r>
            <a:r>
              <a:rPr lang="en-US" sz="2400" dirty="0">
                <a:solidFill>
                  <a:prstClr val="black"/>
                </a:solidFill>
                <a:latin typeface="Crimson Text" panose="02000503000000000000" pitchFamily="2" charset="77"/>
                <a:ea typeface="Calibri" panose="020F0502020204030204" pitchFamily="34" charset="0"/>
                <a:cs typeface="Lucida Grande" panose="020B0600040502020204" pitchFamily="34" charset="0"/>
              </a:rPr>
              <a:t>, M. (2010). Extinguishing Cancer in Firefighters. Retrieved From: http://</a:t>
            </a:r>
            <a:r>
              <a:rPr lang="en-US" sz="2400" dirty="0" err="1">
                <a:solidFill>
                  <a:prstClr val="black"/>
                </a:solidFill>
                <a:latin typeface="Crimson Text" panose="02000503000000000000" pitchFamily="2" charset="77"/>
                <a:ea typeface="Calibri" panose="020F0502020204030204" pitchFamily="34" charset="0"/>
                <a:cs typeface="Lucida Grande" panose="020B0600040502020204" pitchFamily="34" charset="0"/>
              </a:rPr>
              <a:t>www.fireengineering.com</a:t>
            </a:r>
            <a:r>
              <a:rPr lang="en-US" sz="2400" dirty="0">
                <a:solidFill>
                  <a:prstClr val="black"/>
                </a:solidFill>
                <a:latin typeface="Crimson Text" panose="02000503000000000000" pitchFamily="2" charset="77"/>
                <a:ea typeface="Calibri" panose="020F0502020204030204" pitchFamily="34" charset="0"/>
                <a:cs typeface="Lucida Grande" panose="020B0600040502020204" pitchFamily="34" charset="0"/>
              </a:rPr>
              <a:t>/articles/2010/08/extinguishing-ff-</a:t>
            </a:r>
            <a:r>
              <a:rPr lang="en-US" sz="2400" dirty="0" err="1">
                <a:solidFill>
                  <a:prstClr val="black"/>
                </a:solidFill>
                <a:latin typeface="Crimson Text" panose="02000503000000000000" pitchFamily="2" charset="77"/>
                <a:ea typeface="Calibri" panose="020F0502020204030204" pitchFamily="34" charset="0"/>
                <a:cs typeface="Lucida Grande" panose="020B0600040502020204" pitchFamily="34" charset="0"/>
              </a:rPr>
              <a:t>cancer.html</a:t>
            </a:r>
            <a:endParaRPr lang="en-US" sz="3200" dirty="0">
              <a:solidFill>
                <a:prstClr val="black"/>
              </a:solidFill>
              <a:latin typeface="Crimson" panose="02000503000000000000"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EFCE980-F0A6-4DAE-95E7-84063A0D073E}" type="slidenum">
              <a:rPr lang="en-US" smtClean="0"/>
              <a:t>10</a:t>
            </a:fld>
            <a:endParaRPr lang="en-US"/>
          </a:p>
        </p:txBody>
      </p:sp>
    </p:spTree>
    <p:extLst>
      <p:ext uri="{BB962C8B-B14F-4D97-AF65-F5344CB8AC3E}">
        <p14:creationId xmlns:p14="http://schemas.microsoft.com/office/powerpoint/2010/main" val="195169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4343400"/>
            <a:ext cx="6858000" cy="4114800"/>
          </a:xfrm>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Avenir Next Condensed" panose="020B0506020202020204" pitchFamily="34" charset="0"/>
                <a:ea typeface="+mn-ea"/>
                <a:cs typeface="+mn-cs"/>
              </a:rPr>
              <a:t>The hard truth is that almost 40 percent of firefighters suffer from a sleep disorder. According to a screening of 6,933 firefighters, 80 percent of those who tested positive had no prior awareness or previous diagnosis of their condition. This one study, was conducted by Laura K. Barger, Ph.D., instructor in medicine at Harvard Medical School. </a:t>
            </a:r>
          </a:p>
          <a:p>
            <a:pPr marL="171450" indent="-171450">
              <a:spcAft>
                <a:spcPts val="600"/>
              </a:spcAft>
              <a:buFont typeface="Arial" panose="020B0604020202020204" pitchFamily="34" charset="0"/>
              <a:buChar char="•"/>
            </a:pPr>
            <a:r>
              <a:rPr lang="en-US" sz="1200" dirty="0">
                <a:latin typeface="Avenir Next Condensed" panose="020B0506020202020204" pitchFamily="34" charset="0"/>
              </a:rPr>
              <a:t>Source </a:t>
            </a:r>
            <a:r>
              <a:rPr lang="en-US" sz="1200" dirty="0">
                <a:latin typeface="Avenir Next Condensed" panose="020B0506020202020204" pitchFamily="34" charset="0"/>
                <a:hlinkClick r:id="rId3"/>
              </a:rPr>
              <a:t>https://www.ncbi.nlm.nih.gov/pmc/articles/PMC4346644/</a:t>
            </a:r>
            <a:endParaRPr lang="en-US" sz="1200" b="0" i="0" u="none" strike="noStrike" kern="1200" dirty="0">
              <a:solidFill>
                <a:schemeClr val="tx1"/>
              </a:solidFill>
              <a:effectLst/>
              <a:latin typeface="Avenir Next Condensed" panose="020B0506020202020204" pitchFamily="34" charset="0"/>
              <a:ea typeface="+mn-ea"/>
              <a:cs typeface="+mn-cs"/>
            </a:endParaRPr>
          </a:p>
          <a:p>
            <a:pPr marL="171450" indent="-171450">
              <a:spcAft>
                <a:spcPts val="600"/>
              </a:spcAft>
              <a:buFont typeface="Arial" panose="020B0604020202020204" pitchFamily="34" charset="0"/>
              <a:buChar char="•"/>
            </a:pPr>
            <a:r>
              <a:rPr lang="en-US" sz="1200" dirty="0">
                <a:latin typeface="Avenir Next Condensed" panose="020B0506020202020204" pitchFamily="34" charset="0"/>
              </a:rPr>
              <a:t>Barger’s research found that the firefighters who screened positive for a sleep disorder were more likely to report having cardiovascular disease, diabetes, depression, and anxiety, and report poorer health status than those who did not screen as positive. Barger identified sleep apnea as the primary sleep disorder from which firefighters suffer. Note that over an eight-year period, men with severe sleep apnea are 58 percent more likely to develop congestive heart failure, linking the connection between poor sleep and heart health.</a:t>
            </a:r>
            <a:endParaRPr lang="en-US" sz="2400" dirty="0"/>
          </a:p>
          <a:p>
            <a:pPr marL="171450" indent="-171450">
              <a:buFont typeface="Arial" panose="020B0604020202020204" pitchFamily="34" charset="0"/>
              <a:buChar char="•"/>
            </a:pPr>
            <a:r>
              <a:rPr lang="en-US" sz="1200" dirty="0">
                <a:latin typeface="Avenir Next Condensed" panose="020B0506020202020204" pitchFamily="34" charset="0"/>
              </a:rPr>
              <a:t>Dr. Faith S. </a:t>
            </a:r>
            <a:r>
              <a:rPr lang="en-US" sz="1200" dirty="0" err="1">
                <a:latin typeface="Avenir Next Condensed" panose="020B0506020202020204" pitchFamily="34" charset="0"/>
              </a:rPr>
              <a:t>Luyster</a:t>
            </a:r>
            <a:r>
              <a:rPr lang="en-US" sz="1200" dirty="0">
                <a:latin typeface="Avenir Next Condensed" panose="020B0506020202020204" pitchFamily="34" charset="0"/>
              </a:rPr>
              <a:t> of the American Academy of Sleep Medicine and Sleep Research Society states that chronic sleep deficiency is </a:t>
            </a:r>
            <a:r>
              <a:rPr lang="en-US" sz="1200" i="1" dirty="0">
                <a:latin typeface="Avenir Next Condensed" panose="020B0506020202020204" pitchFamily="34" charset="0"/>
              </a:rPr>
              <a:t>causal</a:t>
            </a:r>
            <a:r>
              <a:rPr lang="en-US" sz="1200" dirty="0">
                <a:latin typeface="Avenir Next Condensed" panose="020B0506020202020204" pitchFamily="34" charset="0"/>
              </a:rPr>
              <a:t> in the development and exacerbation of cardiovascular and metabolic diseases and, ultimately, a shortened life span.</a:t>
            </a:r>
          </a:p>
          <a:p>
            <a:endParaRPr lang="en-US" dirty="0"/>
          </a:p>
        </p:txBody>
      </p:sp>
    </p:spTree>
    <p:extLst>
      <p:ext uri="{BB962C8B-B14F-4D97-AF65-F5344CB8AC3E}">
        <p14:creationId xmlns:p14="http://schemas.microsoft.com/office/powerpoint/2010/main" val="1908465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5029200"/>
            <a:ext cx="6858000" cy="4114800"/>
          </a:xfrm>
        </p:spPr>
        <p:txBody>
          <a:bodyPr/>
          <a:lstStyle/>
          <a:p>
            <a:pPr marL="177800" lvl="2" indent="-177800">
              <a:buFont typeface="Arial" panose="020B0604020202020204" pitchFamily="34" charset="0"/>
              <a:buChar char="•"/>
            </a:pPr>
            <a:r>
              <a:rPr lang="en-US" sz="1200" dirty="0">
                <a:ln/>
                <a:solidFill>
                  <a:schemeClr val="tx1"/>
                </a:solidFill>
                <a:latin typeface="Avenir Next Condensed" panose="020B0506020202020204" pitchFamily="34" charset="0"/>
                <a:cs typeface="Arial" panose="020B0604020202020204" pitchFamily="34" charset="0"/>
              </a:rPr>
              <a:t>In 1996 Dr. Irwin of UCLA kept 42 healthy men awake between 10:00 pm and 3:00 am The results showed a 70 percent reduction of cancer-fighting immune cells known as “natural killers” (NK) after one night! </a:t>
            </a:r>
          </a:p>
          <a:p>
            <a:pPr marL="177800" lvl="2" indent="-177800">
              <a:buFont typeface="Arial" panose="020B0604020202020204" pitchFamily="34" charset="0"/>
              <a:buChar char="•"/>
            </a:pPr>
            <a:r>
              <a:rPr lang="en-US" sz="1200" dirty="0">
                <a:ln/>
                <a:solidFill>
                  <a:schemeClr val="tx1"/>
                </a:solidFill>
                <a:latin typeface="Avenir Next Condensed" panose="020B0506020202020204" pitchFamily="34" charset="0"/>
                <a:cs typeface="Arial" panose="020B0604020202020204" pitchFamily="34" charset="0"/>
              </a:rPr>
              <a:t>NK cells are best known for detecting and controlling early signs of cancer. In other words, one bad night at work can reduce a firefighter’s defense against cancer and other diseases.</a:t>
            </a:r>
            <a:endParaRPr lang="en-US" sz="1200" dirty="0">
              <a:solidFill>
                <a:srgbClr val="171717"/>
              </a:solidFill>
              <a:latin typeface="Avenir Next Condensed" panose="020B0506020202020204" pitchFamily="34" charset="0"/>
            </a:endParaRPr>
          </a:p>
          <a:p>
            <a:pPr marL="171450" indent="-171450" defTabSz="471145">
              <a:lnSpc>
                <a:spcPts val="1546"/>
              </a:lnSpc>
              <a:buFont typeface="Arial" panose="020B0604020202020204" pitchFamily="34" charset="0"/>
              <a:buChar char="•"/>
              <a:defRPr/>
            </a:pPr>
            <a:r>
              <a:rPr lang="en-US" sz="1200" b="0" i="0" u="none" strike="noStrike" dirty="0">
                <a:solidFill>
                  <a:srgbClr val="171717"/>
                </a:solidFill>
                <a:effectLst/>
                <a:latin typeface="Avenir Next Condensed" panose="020B0506020202020204" pitchFamily="34" charset="0"/>
              </a:rPr>
              <a:t>The University of Texas’s Southwestern Medical Center studied a group of participants with decreased sleep. Researchers concluded that little sleep equates to negative health outcomes such as all-cause mortality, obesity, diabetes, cardiovascular disease, and impaired vigilance and cognition. This coincides with Barger’s research which found that the firefighters who screened positive for a sleep disorder were more likely to report having cardiovascular disease, diabetes, depression, and anxiety, and report poorer health status than those who did not screen as positive. Barger identified sleep apnea as the primary sleep disorder from which firefighters suffer. Note that over an eight-year period, men with severe sleep apnea are 58 percent more likely to develop congestive heart failure, linking the connection between poor sleep and heart health.</a:t>
            </a:r>
          </a:p>
          <a:p>
            <a:pPr marL="353358" indent="-353358" defTabSz="471145">
              <a:lnSpc>
                <a:spcPts val="1546"/>
              </a:lnSpc>
              <a:buFont typeface="Symbol" pitchFamily="2" charset="2"/>
              <a:buChar char=""/>
              <a:defRPr/>
            </a:pPr>
            <a:endParaRPr lang="en-US" sz="1200" b="0" i="0" u="none" strike="noStrike" dirty="0">
              <a:solidFill>
                <a:srgbClr val="171717"/>
              </a:solidFill>
              <a:effectLst/>
              <a:latin typeface="Avenir Next Condensed" panose="020B0506020202020204" pitchFamily="34" charset="0"/>
              <a:ea typeface="Calibri" panose="020F0502020204030204" pitchFamily="34" charset="0"/>
              <a:cs typeface="Times New Roman" panose="02020603050405020304" pitchFamily="18" charset="0"/>
            </a:endParaRPr>
          </a:p>
          <a:p>
            <a:r>
              <a:rPr lang="en-US" sz="1200" dirty="0">
                <a:latin typeface="Avenir Next Condensed" panose="020B0506020202020204" pitchFamily="34" charset="0"/>
                <a:hlinkClick r:id="rId3"/>
              </a:rPr>
              <a:t>https://www.ncbi.nlm.nih.gov/pmc/articles/PMC4615350/</a:t>
            </a:r>
            <a:endParaRPr lang="en-US" sz="1200" dirty="0">
              <a:latin typeface="Avenir Next Condensed" panose="020B0506020202020204" pitchFamily="34" charset="0"/>
            </a:endParaRPr>
          </a:p>
          <a:p>
            <a:r>
              <a:rPr lang="en-US" sz="1200" dirty="0">
                <a:latin typeface="Avenir Next Condensed" panose="020B0506020202020204" pitchFamily="34" charset="0"/>
                <a:hlinkClick r:id="rId4"/>
              </a:rPr>
              <a:t>https://www.ncbi.nlm.nih.gov/pmc/articles/PMC4849511/</a:t>
            </a:r>
            <a:endParaRPr lang="en-US" sz="1200" dirty="0">
              <a:latin typeface="Avenir Next Condensed" panose="020B0506020202020204" pitchFamily="34" charset="0"/>
            </a:endParaRPr>
          </a:p>
          <a:p>
            <a:r>
              <a:rPr lang="en-US" sz="800" dirty="0">
                <a:hlinkClick r:id="rId5"/>
              </a:rPr>
              <a:t>https://pubmed.ncbi.nlm.nih.gov/7871104/</a:t>
            </a:r>
            <a:endParaRPr lang="en-US" sz="800" dirty="0"/>
          </a:p>
          <a:p>
            <a:endParaRPr lang="en-US" sz="1200" dirty="0">
              <a:latin typeface="Avenir Next Condensed" panose="020B0506020202020204" pitchFamily="34" charset="0"/>
            </a:endParaRPr>
          </a:p>
        </p:txBody>
      </p:sp>
      <p:sp>
        <p:nvSpPr>
          <p:cNvPr id="4" name="Slide Number Placeholder 3"/>
          <p:cNvSpPr>
            <a:spLocks noGrp="1"/>
          </p:cNvSpPr>
          <p:nvPr>
            <p:ph type="sldNum" sz="quarter" idx="5"/>
          </p:nvPr>
        </p:nvSpPr>
        <p:spPr/>
        <p:txBody>
          <a:bodyPr/>
          <a:lstStyle/>
          <a:p>
            <a:fld id="{4414E5F1-17A7-42C2-85AD-61A26B4FE749}" type="slidenum">
              <a:rPr lang="en-US" smtClean="0"/>
              <a:t>12</a:t>
            </a:fld>
            <a:endParaRPr lang="en-US"/>
          </a:p>
        </p:txBody>
      </p:sp>
    </p:spTree>
    <p:extLst>
      <p:ext uri="{BB962C8B-B14F-4D97-AF65-F5344CB8AC3E}">
        <p14:creationId xmlns:p14="http://schemas.microsoft.com/office/powerpoint/2010/main" val="3432603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400" dirty="0"/>
              <a:t>Leadership needs to understand the positive benefits of sleep hygiene and rest and how it will increase optimized performance</a:t>
            </a:r>
          </a:p>
          <a:p>
            <a:pPr marL="171450" indent="-171450">
              <a:buFont typeface="Arial" panose="020B0604020202020204" pitchFamily="34" charset="0"/>
              <a:buChar char="•"/>
            </a:pPr>
            <a:r>
              <a:rPr lang="en-US" sz="2400" dirty="0"/>
              <a:t>Those who snore loudly, who are tired in the daytime, need to be encouraged to do a sleep study.</a:t>
            </a:r>
          </a:p>
          <a:p>
            <a:pPr marL="171450" indent="-171450">
              <a:buFont typeface="Arial" panose="020B0604020202020204" pitchFamily="34" charset="0"/>
              <a:buChar char="•"/>
            </a:pPr>
            <a:r>
              <a:rPr lang="en-US" sz="2400" dirty="0"/>
              <a:t>Departments should ensure a daily rest and recovery time dedicated to unplugging, napping, or doing Sleep Recovery Practices</a:t>
            </a:r>
          </a:p>
          <a:p>
            <a:endParaRPr lang="en-US" dirty="0"/>
          </a:p>
        </p:txBody>
      </p:sp>
    </p:spTree>
    <p:extLst>
      <p:ext uri="{BB962C8B-B14F-4D97-AF65-F5344CB8AC3E}">
        <p14:creationId xmlns:p14="http://schemas.microsoft.com/office/powerpoint/2010/main" val="344379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lvl="0" algn="l">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Dr. Mike </a:t>
            </a:r>
            <a:r>
              <a:rPr lang="en-US" sz="1200" dirty="0" err="1">
                <a:effectLst/>
                <a:latin typeface="Avenir Next Condensed" panose="020B0506020202020204" pitchFamily="34" charset="0"/>
                <a:ea typeface="Calibri" panose="020F0502020204030204" pitchFamily="34" charset="0"/>
                <a:cs typeface="Times New Roman" panose="02020603050405020304" pitchFamily="18" charset="0"/>
              </a:rPr>
              <a:t>Hamrock</a:t>
            </a: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 who was a Boston firefighter before he went to medical school, developed a letter for firefighters to take to their primary care physician.  </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This letter outlines the evidence for the recommended cancer-screening tests and annual exam elements designed for firefighters.</a:t>
            </a:r>
          </a:p>
          <a:p>
            <a:pPr marR="0" lvl="0" algn="just">
              <a:lnSpc>
                <a:spcPts val="1500"/>
              </a:lnSpc>
              <a:spcBef>
                <a:spcPts val="0"/>
              </a:spcBef>
              <a:spcAft>
                <a:spcPts val="0"/>
              </a:spcAft>
            </a:pPr>
            <a:r>
              <a:rPr lang="en-US" sz="1200" dirty="0">
                <a:latin typeface="Avenir Next Condensed" panose="020B0506020202020204" pitchFamily="34" charset="0"/>
                <a:ea typeface="Calibri" panose="020F0502020204030204" pitchFamily="34" charset="0"/>
                <a:cs typeface="Times New Roman" panose="02020603050405020304" pitchFamily="18" charset="0"/>
              </a:rPr>
              <a:t>There is a form specific for female firefighters as well.</a:t>
            </a: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Firefighters should receive several tests earlier than the general population. </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Insurance coverage for these tests vary, but with the proper support from the physician the tests often can be ordered and covered. </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Colonoscopy used to be recommended for the general public by age 50, now the age is 45. Firefighters are considered high risk. The recommended age is 40.</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Tests may be expensive. Cancer treatments are really, really expensive.</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rPr>
              <a:t>Download this file directly:</a:t>
            </a:r>
          </a:p>
          <a:p>
            <a:pPr marR="0" lvl="0" algn="just">
              <a:lnSpc>
                <a:spcPts val="1500"/>
              </a:lnSpc>
              <a:spcBef>
                <a:spcPts val="0"/>
              </a:spcBef>
              <a:spcAft>
                <a:spcPts val="0"/>
              </a:spcAft>
            </a:pPr>
            <a:r>
              <a:rPr lang="en-US" sz="1200" dirty="0">
                <a:effectLst/>
                <a:latin typeface="Avenir Next Condensed" panose="020B0506020202020204" pitchFamily="34" charset="0"/>
                <a:ea typeface="Calibri" panose="020F0502020204030204" pitchFamily="34" charset="0"/>
                <a:cs typeface="Times New Roman" panose="02020603050405020304" pitchFamily="18" charset="0"/>
                <a:hlinkClick r:id="rId3"/>
              </a:rPr>
              <a:t>https://firefightercancersupport.org/wp-content/uploads/2020/01/Primary-care-cancer-evaluations-for-firefighters_HamrockMD_2016_FCSN.pdf</a:t>
            </a: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a:p>
            <a:pPr marR="0" lvl="0" algn="just">
              <a:lnSpc>
                <a:spcPts val="1500"/>
              </a:lnSpc>
              <a:spcBef>
                <a:spcPts val="0"/>
              </a:spcBef>
              <a:spcAft>
                <a:spcPts val="0"/>
              </a:spcAft>
            </a:pP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2752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6" name="Notes Placeholder 5">
            <a:extLst>
              <a:ext uri="{FF2B5EF4-FFF2-40B4-BE49-F238E27FC236}">
                <a16:creationId xmlns:a16="http://schemas.microsoft.com/office/drawing/2014/main" id="{6FCF6324-8DE1-2F66-A70F-BEAE9A6CC874}"/>
              </a:ext>
            </a:extLst>
          </p:cNvPr>
          <p:cNvSpPr txBox="1">
            <a:spLocks noGrp="1"/>
          </p:cNvSpPr>
          <p:nvPr>
            <p:ph type="body" idx="1"/>
          </p:nvPr>
        </p:nvSpPr>
        <p:spPr>
          <a:xfrm>
            <a:off x="175260" y="6087423"/>
            <a:ext cx="6507480" cy="290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nSpc>
                <a:spcPts val="1500"/>
              </a:lnSpc>
              <a:spcAft>
                <a:spcPts val="600"/>
              </a:spcAft>
              <a:buFont typeface="Symbol" pitchFamily="2" charset="2"/>
              <a:buChar char=""/>
            </a:pPr>
            <a:endParaRPr lang="en-US" sz="1400" dirty="0">
              <a:effectLst/>
              <a:latin typeface="Avenir Next Condensed" panose="020B0506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56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Drag &amp; drop </a:t>
            </a:r>
            <a:r>
              <a:rPr lang="en-GB"/>
              <a:t>to add a picture in the placeholder</a:t>
            </a:r>
            <a:endParaRPr lang="en-US"/>
          </a:p>
        </p:txBody>
      </p:sp>
      <p:sp>
        <p:nvSpPr>
          <p:cNvPr id="4" name="Slide Number Placeholder 3"/>
          <p:cNvSpPr>
            <a:spLocks noGrp="1"/>
          </p:cNvSpPr>
          <p:nvPr>
            <p:ph type="sldNum" sz="quarter" idx="5"/>
          </p:nvPr>
        </p:nvSpPr>
        <p:spPr/>
        <p:txBody>
          <a:bodyPr/>
          <a:lstStyle/>
          <a:p>
            <a:fld id="{4EFCE980-F0A6-4DAE-95E7-84063A0D073E}" type="slidenum">
              <a:rPr lang="en-US" smtClean="0"/>
              <a:t>2</a:t>
            </a:fld>
            <a:endParaRPr lang="en-US"/>
          </a:p>
        </p:txBody>
      </p:sp>
    </p:spTree>
    <p:extLst>
      <p:ext uri="{BB962C8B-B14F-4D97-AF65-F5344CB8AC3E}">
        <p14:creationId xmlns:p14="http://schemas.microsoft.com/office/powerpoint/2010/main" val="315323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82879" y="4343399"/>
            <a:ext cx="6675121" cy="4609407"/>
          </a:xfrm>
        </p:spPr>
        <p:txBody>
          <a:bodyPr/>
          <a:lstStyle/>
          <a:p>
            <a:pPr marL="171450" lvl="1" indent="-171450">
              <a:buFont typeface="Arial" panose="020B0604020202020204" pitchFamily="34" charset="0"/>
              <a:buChar char="•"/>
            </a:pPr>
            <a:r>
              <a:rPr lang="en-US" sz="1200" dirty="0">
                <a:latin typeface="Avenir Next Condensed" panose="020B0506020202020204" pitchFamily="34" charset="0"/>
              </a:rPr>
              <a:t>Although some risk factors for different cancers cannot be prevented--such as age, sex, and genetics--other risk factors are preventable. Living a healthy lifestyle contributes to decreasing the risk for certain cancers. It's important to be informed about the changes that can be made that help to decrease risks for certain diseases such as cancer and other chronic illnesses. </a:t>
            </a:r>
          </a:p>
          <a:p>
            <a:pPr marL="171450" indent="-171450">
              <a:buFont typeface="Arial" panose="020B0604020202020204" pitchFamily="34" charset="0"/>
              <a:buChar char="•"/>
            </a:pPr>
            <a:r>
              <a:rPr lang="en-US" sz="1200" dirty="0">
                <a:latin typeface="Avenir Next Condensed" panose="020B0506020202020204" pitchFamily="34" charset="0"/>
              </a:rPr>
              <a:t> Eat more of a variety of vegetables, fruits, and whole grains. The best rule of thumb is to go for color! In general, the deeper or brighter the color, the more antioxidants and cancer-fighting substances a fruit or vegetable contain.”</a:t>
            </a:r>
            <a:endParaRPr lang="en-US" sz="1200" b="1" dirty="0">
              <a:latin typeface="Avenir Next Condensed" panose="020B0506020202020204" pitchFamily="34" charset="0"/>
            </a:endParaRPr>
          </a:p>
          <a:p>
            <a:pPr marL="171450" indent="-171450">
              <a:buFont typeface="Arial" panose="020B0604020202020204" pitchFamily="34" charset="0"/>
              <a:buChar char="•"/>
            </a:pPr>
            <a:r>
              <a:rPr lang="en-US" sz="1200" dirty="0">
                <a:latin typeface="Avenir Next Condensed" panose="020B0506020202020204" pitchFamily="34" charset="0"/>
              </a:rPr>
              <a:t>Be as lean as possible without becoming underweight.</a:t>
            </a:r>
          </a:p>
          <a:p>
            <a:pPr marL="171450" lvl="1" indent="-171450">
              <a:buFont typeface="Arial" panose="020B0604020202020204" pitchFamily="34" charset="0"/>
              <a:buChar char="•"/>
            </a:pPr>
            <a:r>
              <a:rPr lang="en-US" sz="1200" dirty="0">
                <a:latin typeface="Avenir Next Condensed" panose="020B0506020202020204" pitchFamily="34" charset="0"/>
              </a:rPr>
              <a:t>Prevention guidelines for everyone:</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Do not smoke or use other tobacco products.  </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Avoid sugary drinks </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Limit consumption of energy-dense foods (particularly processed foods high in sugar, or low in fiber, or high in fat).</a:t>
            </a:r>
          </a:p>
          <a:p>
            <a:pPr marL="171450" lvl="1" indent="-171450">
              <a:buFont typeface="Arial" panose="020B0604020202020204" pitchFamily="34" charset="0"/>
              <a:buChar char="•"/>
            </a:pPr>
            <a:r>
              <a:rPr lang="en-US" sz="1200" dirty="0">
                <a:latin typeface="Avenir Next Condensed" panose="020B0506020202020204" pitchFamily="34" charset="0"/>
              </a:rPr>
              <a:t>Limit  supplement use to those that are necessary  </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Limit consumption of red meats, such as beef, pork and lamb, and avoid processed meats. </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If consumed at all, limit alcoholic drinks to 2 for men and 1 for women a day. </a:t>
            </a:r>
          </a:p>
          <a:p>
            <a:pPr marL="171450" lvl="1" indent="-171450">
              <a:buFont typeface="Arial" panose="020B0604020202020204" pitchFamily="34" charset="0"/>
              <a:buChar char="•"/>
            </a:pPr>
            <a:r>
              <a:rPr lang="en-US" sz="1200" dirty="0">
                <a:latin typeface="Avenir Next Condensed" panose="020B0506020202020204" pitchFamily="34" charset="0"/>
              </a:rPr>
              <a:t>Be as lean as possible without becoming underweight</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Be physically active for at least 30 minutes every day. </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Use of sunscreen regularly. </a:t>
            </a:r>
          </a:p>
          <a:p>
            <a:pPr marL="171450" lvl="1" indent="-171450">
              <a:buFont typeface="Arial" panose="020B0604020202020204" pitchFamily="34" charset="0"/>
              <a:buChar char="•"/>
            </a:pPr>
            <a:r>
              <a:rPr lang="en-US" sz="1200" dirty="0">
                <a:latin typeface="Avenir Next Condensed" panose="020B0506020202020204" pitchFamily="34" charset="0"/>
              </a:rPr>
              <a:t>Performing monthly testicular self-exams for men or monthly breast self-exams for females.</a:t>
            </a:r>
            <a:endParaRPr lang="en-US" sz="1200" b="1" dirty="0">
              <a:latin typeface="Avenir Next Condensed" panose="020B0506020202020204" pitchFamily="34" charset="0"/>
            </a:endParaRPr>
          </a:p>
          <a:p>
            <a:pPr marL="171450" lvl="1" indent="-171450">
              <a:buFont typeface="Arial" panose="020B0604020202020204" pitchFamily="34" charset="0"/>
              <a:buChar char="•"/>
            </a:pPr>
            <a:r>
              <a:rPr lang="en-US" sz="1200" dirty="0">
                <a:latin typeface="Avenir Next Condensed" panose="020B0506020202020204" pitchFamily="34" charset="0"/>
              </a:rPr>
              <a:t>Be up to date on the Hepatitis B vaccinations, to lessen the risk for liver cancer.</a:t>
            </a:r>
            <a:endParaRPr lang="en-US" sz="1200" b="1" dirty="0">
              <a:latin typeface="Avenir Next Condensed" panose="020B0506020202020204" pitchFamily="34" charset="0"/>
            </a:endParaRPr>
          </a:p>
          <a:p>
            <a:pPr lvl="2">
              <a:spcAft>
                <a:spcPts val="600"/>
              </a:spcAft>
            </a:pPr>
            <a:endParaRPr lang="en-US" sz="1200" dirty="0">
              <a:latin typeface="Avenir Next Condensed" panose="020B0506020202020204" pitchFamily="34" charset="0"/>
            </a:endParaRPr>
          </a:p>
          <a:p>
            <a:endParaRPr lang="en-US" dirty="0"/>
          </a:p>
        </p:txBody>
      </p:sp>
    </p:spTree>
    <p:extLst>
      <p:ext uri="{BB962C8B-B14F-4D97-AF65-F5344CB8AC3E}">
        <p14:creationId xmlns:p14="http://schemas.microsoft.com/office/powerpoint/2010/main" val="4845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16131" y="4343400"/>
            <a:ext cx="6508865" cy="4114800"/>
          </a:xfrm>
        </p:spPr>
        <p:txBody>
          <a:bodyPr/>
          <a:lstStyle/>
          <a:p>
            <a:pPr algn="l"/>
            <a:r>
              <a:rPr lang="en-US" sz="1200" b="1" i="0" u="none" strike="noStrike" dirty="0">
                <a:solidFill>
                  <a:srgbClr val="3C4245"/>
                </a:solidFill>
                <a:effectLst/>
                <a:latin typeface="Avenir Next Condensed" panose="020B0506020202020204" pitchFamily="34" charset="0"/>
              </a:rPr>
              <a:t>Key facts</a:t>
            </a:r>
          </a:p>
          <a:p>
            <a:pPr algn="l"/>
            <a:r>
              <a:rPr lang="en-US" sz="1200" b="0" i="0" u="none" strike="noStrike">
                <a:solidFill>
                  <a:srgbClr val="3C4245"/>
                </a:solidFill>
                <a:effectLst/>
                <a:latin typeface="Avenir Next Condensed" panose="020B0506020202020204" pitchFamily="34" charset="0"/>
              </a:rPr>
              <a:t>The tobacco epidemic is one of the biggest public health threats the world has ever faced, killing over 8 million people a year around the world. </a:t>
            </a:r>
            <a:r>
              <a:rPr lang="en-US" sz="1200" b="0" i="0" u="none" strike="noStrike" dirty="0">
                <a:solidFill>
                  <a:srgbClr val="3C4245"/>
                </a:solidFill>
                <a:effectLst/>
                <a:latin typeface="Avenir Next Condensed" panose="020B0506020202020204" pitchFamily="34" charset="0"/>
              </a:rPr>
              <a:t>More than 7 million of those deaths are the result of direct tobacco use while around 1.3 million are the result of non-smokers being exposed to second-hand smoke </a:t>
            </a:r>
            <a:r>
              <a:rPr lang="en-US" sz="1200" b="0" i="1" u="none" strike="noStrike" dirty="0">
                <a:solidFill>
                  <a:srgbClr val="3C4245"/>
                </a:solidFill>
                <a:effectLst/>
                <a:latin typeface="Avenir Next Condensed" panose="020B0506020202020204" pitchFamily="34" charset="0"/>
              </a:rPr>
              <a:t>(4)</a:t>
            </a:r>
            <a:r>
              <a:rPr lang="en-US" sz="1200" b="0" i="0" u="none" strike="noStrike" dirty="0">
                <a:solidFill>
                  <a:srgbClr val="3C4245"/>
                </a:solidFill>
                <a:effectLst/>
                <a:latin typeface="Avenir Next Condensed" panose="020B0506020202020204" pitchFamily="34" charset="0"/>
              </a:rPr>
              <a:t>.</a:t>
            </a:r>
          </a:p>
          <a:p>
            <a:pPr algn="l"/>
            <a:r>
              <a:rPr lang="en-US" sz="1200" dirty="0">
                <a:solidFill>
                  <a:srgbClr val="3C4245"/>
                </a:solidFill>
                <a:latin typeface="Avenir Next Condensed" panose="020B0506020202020204" pitchFamily="34" charset="0"/>
              </a:rPr>
              <a:t>Source: </a:t>
            </a:r>
            <a:r>
              <a:rPr lang="en-US" sz="1200" b="0" i="0" u="none" strike="noStrike" dirty="0">
                <a:solidFill>
                  <a:srgbClr val="3C4245"/>
                </a:solidFill>
                <a:effectLst/>
                <a:latin typeface="Avenir Next Condensed" panose="020B0506020202020204" pitchFamily="34" charset="0"/>
                <a:hlinkClick r:id="rId3"/>
              </a:rPr>
              <a:t>https://www.who.int/news-room/fact-sheets/detail/tobacco</a:t>
            </a:r>
            <a:endParaRPr lang="en-US" sz="1200" b="0" i="0" u="none" strike="noStrike" dirty="0">
              <a:solidFill>
                <a:srgbClr val="3C4245"/>
              </a:solidFill>
              <a:effectLst/>
              <a:latin typeface="Avenir Next Condensed" panose="020B0506020202020204" pitchFamily="34" charset="0"/>
            </a:endParaRPr>
          </a:p>
          <a:p>
            <a:pPr algn="l"/>
            <a:endParaRPr lang="en-US" sz="1200" b="0" i="0" u="none" strike="noStrike" dirty="0">
              <a:solidFill>
                <a:srgbClr val="3C4245"/>
              </a:solidFill>
              <a:effectLst/>
              <a:latin typeface="Avenir Next Condensed" panose="020B0506020202020204" pitchFamily="34" charset="0"/>
            </a:endParaRPr>
          </a:p>
          <a:p>
            <a:pPr algn="l"/>
            <a:r>
              <a:rPr lang="en-US" sz="1200" b="0" i="0" u="none" strike="noStrike" dirty="0">
                <a:solidFill>
                  <a:srgbClr val="000000"/>
                </a:solidFill>
                <a:effectLst/>
                <a:latin typeface="Avenir Next Condensed" panose="020B0506020202020204" pitchFamily="34" charset="0"/>
              </a:rPr>
              <a:t>Smoking can cause cancer and then block your body from fighting it:</a:t>
            </a:r>
            <a:r>
              <a:rPr lang="en-US" sz="1200" b="0" i="0" u="none" strike="noStrike" baseline="30000" dirty="0">
                <a:solidFill>
                  <a:srgbClr val="075290"/>
                </a:solidFill>
                <a:effectLst/>
                <a:latin typeface="Avenir Next Condensed" panose="020B0506020202020204" pitchFamily="34" charset="0"/>
                <a:hlinkClick r:id="rId4"/>
              </a:rPr>
              <a:t>4</a:t>
            </a:r>
            <a:endParaRPr lang="en-US" sz="1200" b="0" i="0" u="none" strike="noStrike" dirty="0">
              <a:solidFill>
                <a:srgbClr val="000000"/>
              </a:solidFill>
              <a:effectLst/>
              <a:latin typeface="Avenir Next Condensed" panose="020B0506020202020204" pitchFamily="34" charset="0"/>
            </a:endParaRPr>
          </a:p>
          <a:p>
            <a:pPr algn="l"/>
            <a:r>
              <a:rPr lang="en-US" sz="1200" b="0" i="0" u="none" strike="noStrike" dirty="0">
                <a:solidFill>
                  <a:srgbClr val="000000"/>
                </a:solidFill>
                <a:effectLst/>
                <a:latin typeface="Avenir Next Condensed" panose="020B0506020202020204" pitchFamily="34" charset="0"/>
              </a:rPr>
              <a:t>Poisons in cigarette smoke can weaken the body’s immune system, making it harder to kill cancer cells. When this happens, cancer cells keep growing without being stopped.</a:t>
            </a:r>
          </a:p>
          <a:p>
            <a:pPr algn="l"/>
            <a:r>
              <a:rPr lang="en-US" sz="1200" b="0" i="0" u="none" strike="noStrike" dirty="0">
                <a:solidFill>
                  <a:srgbClr val="000000"/>
                </a:solidFill>
                <a:effectLst/>
                <a:latin typeface="Avenir Next Condensed" panose="020B0506020202020204" pitchFamily="34" charset="0"/>
              </a:rPr>
              <a:t>Poisons in tobacco smoke can damage or change a cell’s DNA. DNA is the cell’s “instruction manual” that controls a cell’s normal growth and function. When DNA is damaged, a cell can begin growing out of control and create a cancer tumor.</a:t>
            </a:r>
          </a:p>
          <a:p>
            <a:pPr algn="l"/>
            <a:r>
              <a:rPr lang="en-US" sz="1200" b="0" i="0" u="none" strike="noStrike" dirty="0">
                <a:solidFill>
                  <a:srgbClr val="000000"/>
                </a:solidFill>
                <a:effectLst/>
                <a:latin typeface="Avenir Next Condensed" panose="020B0506020202020204" pitchFamily="34" charset="0"/>
              </a:rPr>
              <a:t>Doctors have known for years that smoking causes most lung cancers. It’s still true today, when nearly 9 out of 10 lung cancers deaths are caused by smoking cigarettes or secondhand smoke exposure.</a:t>
            </a:r>
            <a:r>
              <a:rPr lang="en-US" sz="1200" b="0" i="0" u="none" strike="noStrike" baseline="30000" dirty="0">
                <a:solidFill>
                  <a:srgbClr val="075290"/>
                </a:solidFill>
                <a:effectLst/>
                <a:latin typeface="Avenir Next Condensed" panose="020B0506020202020204" pitchFamily="34" charset="0"/>
                <a:hlinkClick r:id="rId5"/>
              </a:rPr>
              <a:t>5</a:t>
            </a:r>
            <a:r>
              <a:rPr lang="en-US" sz="1200" b="0" i="0" u="none" strike="noStrike" dirty="0">
                <a:solidFill>
                  <a:srgbClr val="000000"/>
                </a:solidFill>
                <a:effectLst/>
                <a:latin typeface="Avenir Next Condensed" panose="020B0506020202020204" pitchFamily="34" charset="0"/>
              </a:rPr>
              <a:t> In fact, people who smoke have a greater risk for lung cancer today than they did in 1964, even though they smoke fewer cigarettes. One reason may be changes in how cigarettes are made and what chemicals they contain.</a:t>
            </a:r>
            <a:r>
              <a:rPr lang="en-US" sz="1200" b="0" i="0" u="none" strike="noStrike" baseline="30000" dirty="0">
                <a:solidFill>
                  <a:srgbClr val="075290"/>
                </a:solidFill>
                <a:effectLst/>
                <a:latin typeface="Avenir Next Condensed" panose="020B0506020202020204" pitchFamily="34" charset="0"/>
                <a:hlinkClick r:id="rId5"/>
              </a:rPr>
              <a:t>5</a:t>
            </a:r>
            <a:endParaRPr lang="en-US" sz="1200" b="0" i="0" u="none" strike="noStrike" dirty="0">
              <a:solidFill>
                <a:srgbClr val="000000"/>
              </a:solidFill>
              <a:effectLst/>
              <a:latin typeface="Avenir Next Condensed" panose="020B0506020202020204" pitchFamily="34" charset="0"/>
            </a:endParaRPr>
          </a:p>
          <a:p>
            <a:r>
              <a:rPr lang="en-US" sz="1200" dirty="0">
                <a:latin typeface="Avenir Next Condensed" panose="020B0506020202020204" pitchFamily="34" charset="0"/>
              </a:rPr>
              <a:t>Source: </a:t>
            </a:r>
            <a:r>
              <a:rPr lang="en-US" sz="1200" dirty="0">
                <a:latin typeface="Avenir Next Condensed" panose="020B0506020202020204" pitchFamily="34" charset="0"/>
                <a:hlinkClick r:id="rId6"/>
              </a:rPr>
              <a:t>https://www.cdc.gov/tobacco/campaign/tips/diseases/cancer.html</a:t>
            </a:r>
            <a:endParaRPr lang="en-US" sz="1200" dirty="0">
              <a:latin typeface="Avenir Next Condensed" panose="020B0506020202020204" pitchFamily="34" charset="0"/>
            </a:endParaRPr>
          </a:p>
          <a:p>
            <a:endParaRPr lang="en-US" sz="1200" dirty="0">
              <a:latin typeface="Avenir Next Condensed" panose="020B0506020202020204" pitchFamily="34" charset="0"/>
            </a:endParaRPr>
          </a:p>
          <a:p>
            <a:endParaRPr lang="en-US" sz="1200" dirty="0">
              <a:latin typeface="Avenir Next Condensed" panose="020B0506020202020204" pitchFamily="34" charset="0"/>
            </a:endParaRPr>
          </a:p>
          <a:p>
            <a:br>
              <a:rPr lang="en-US" dirty="0"/>
            </a:br>
            <a:endParaRPr lang="en-US" dirty="0"/>
          </a:p>
        </p:txBody>
      </p:sp>
    </p:spTree>
    <p:extLst>
      <p:ext uri="{BB962C8B-B14F-4D97-AF65-F5344CB8AC3E}">
        <p14:creationId xmlns:p14="http://schemas.microsoft.com/office/powerpoint/2010/main" val="302590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Source: </a:t>
            </a:r>
          </a:p>
          <a:p>
            <a:r>
              <a:rPr lang="en-US" dirty="0">
                <a:hlinkClick r:id="rId3"/>
              </a:rPr>
              <a:t>https://www.cdc.gov/tobacco/data_statistics/fact_sheets/smokeless/health_effects/index.htm</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983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0" y="3744883"/>
            <a:ext cx="6858000" cy="6646026"/>
          </a:xfrm>
        </p:spPr>
        <p:txBody>
          <a:bodyPr/>
          <a:lstStyle/>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Smoking is the most preventable cause of death in the United States.</a:t>
            </a:r>
            <a:r>
              <a:rPr lang="en-US" sz="1200" baseline="300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15</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Simply put, don’t smoke or use any kind of tobacco or nicotine. Tobacco use is a simple way to buy yourself a trip to the cancer ward. Tobacco smoke contains more than 7,000 chemicals. At least 250 of those are known to be harmful, and 69 of them can cause cancer. </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Chew or chewing tobacco is also unsafe; there are </a:t>
            </a:r>
            <a:r>
              <a:rPr lang="en-US" sz="1200" i="1"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no</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safe forms of tobacco. At least 28 chemicals in smokeless tobacco have been found to cause cancer. In addition to a variety of nitrosamines commonly found in cancer, other cancer-causing substances in smokeless tobacco include polonium–210 (a radioactive element found in tobacco fertilizer) and polycyclic aromatic hydrocarbons. </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A 2018 report on e-cigarettes from the National Academies of Science reports that there is evidence that except for nicotine, under typical conditions of use, exposure to potentially toxic substances from e-cigarettes is significantly lower compared with combustible tobacco cigarettes.  However, there are chemicals present in e-cigarette aerosols such as formaldehyde and acrolein that are capable of causing cancer. The long-term exposure to e-cigarette aerosols could increase risk of cancer. Whether the levels of exposure are high enough to contribute to human carcinogenesis remains to be determined.</a:t>
            </a:r>
          </a:p>
          <a:p>
            <a:pPr marL="353358" indent="-353358" algn="l"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Many firefighters think smokeless tobacco products are harmless, they are not.</a:t>
            </a:r>
            <a:r>
              <a:rPr lang="en-US" sz="1050" b="0" i="0" u="none" strike="noStrike" dirty="0">
                <a:solidFill>
                  <a:srgbClr val="000000"/>
                </a:solidFill>
                <a:effectLst/>
                <a:latin typeface="Aeonik"/>
              </a:rPr>
              <a:t> </a:t>
            </a:r>
            <a:r>
              <a:rPr lang="en-US" sz="1200" b="0" i="0" u="none" strike="noStrike" dirty="0">
                <a:solidFill>
                  <a:srgbClr val="000000"/>
                </a:solidFill>
                <a:effectLst/>
                <a:latin typeface="Avenir Next Condensed" panose="020B0506020202020204" pitchFamily="34" charset="0"/>
              </a:rPr>
              <a:t>Smokeless tobacco is linked to several different types of cancer, including cancer of the mouth, esophagus and pancreas.</a:t>
            </a:r>
          </a:p>
          <a:p>
            <a:pPr marL="353358" indent="-353358" algn="l" defTabSz="471145">
              <a:lnSpc>
                <a:spcPts val="1546"/>
              </a:lnSpc>
              <a:buFont typeface="Symbol" pitchFamily="2" charset="2"/>
              <a:buChar char=""/>
              <a:defRPr/>
            </a:pPr>
            <a:r>
              <a:rPr lang="en-US" sz="1200" b="0" i="0" u="none" strike="noStrike" dirty="0">
                <a:solidFill>
                  <a:srgbClr val="000000"/>
                </a:solidFill>
                <a:effectLst/>
                <a:latin typeface="Avenir Next Condensed" panose="020B0506020202020204" pitchFamily="34" charset="0"/>
              </a:rPr>
              <a:t>Smokeless tobacco use can cause gum disease, tooth decay, tooth loss and the formation of white or gray patches inside the mouth called leukoplakia that can lead to cancer.</a:t>
            </a:r>
            <a:endParaRPr lang="en-US" sz="1200" baseline="30000" dirty="0">
              <a:solidFill>
                <a:srgbClr val="000000"/>
              </a:solidFill>
              <a:latin typeface="Avenir Next Condensed" panose="020B0506020202020204" pitchFamily="34" charset="0"/>
            </a:endParaRPr>
          </a:p>
          <a:p>
            <a:pPr marL="353358" indent="-353358" algn="l" defTabSz="471145">
              <a:lnSpc>
                <a:spcPts val="1546"/>
              </a:lnSpc>
              <a:buFont typeface="Symbol" pitchFamily="2" charset="2"/>
              <a:buChar char=""/>
              <a:defRPr/>
            </a:pPr>
            <a:r>
              <a:rPr lang="en-US" sz="1200" b="0" i="0" u="none" strike="noStrike" dirty="0">
                <a:solidFill>
                  <a:srgbClr val="000000"/>
                </a:solidFill>
                <a:effectLst/>
                <a:latin typeface="Avenir Next Condensed" panose="020B0506020202020204" pitchFamily="34" charset="0"/>
              </a:rPr>
              <a:t>Smokeless tobacco contains at least 28 cancer-causing chemicals (carcinogens).</a:t>
            </a:r>
          </a:p>
          <a:p>
            <a:pPr marL="353358" indent="-353358" algn="l" defTabSz="471145">
              <a:lnSpc>
                <a:spcPts val="1546"/>
              </a:lnSpc>
              <a:buFont typeface="Symbol" pitchFamily="2" charset="2"/>
              <a:buChar char=""/>
              <a:defRPr/>
            </a:pPr>
            <a:endParaRPr lang="en-US" sz="1200" b="0" i="0" u="none" strike="noStrike" dirty="0">
              <a:solidFill>
                <a:srgbClr val="000000"/>
              </a:solidFill>
              <a:effectLst/>
              <a:latin typeface="Avenir Next Condensed" panose="020B0506020202020204" pitchFamily="34" charset="0"/>
            </a:endParaRPr>
          </a:p>
          <a:p>
            <a:pPr defTabSz="471145">
              <a:spcAft>
                <a:spcPts val="1031"/>
              </a:spcAft>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National Cancer Institute (2018) Harms of Cigarette Smoking and Health Benefits of Quitting retrieved from: </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hlinkClick r:id="rId3"/>
              </a:rPr>
              <a:t>https://www.cancer.gov/about-cancer/causes-prevention/risk/tobacco/cessation-fact-sheet</a:t>
            </a: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pPr defTabSz="471145">
              <a:spcAft>
                <a:spcPts val="1031"/>
              </a:spcAft>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National Cancer Institute (2018) Smokeless Tobacco and Cancer  Retrieved from: </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hlinkClick r:id="rId4"/>
              </a:rPr>
              <a:t>https://www.cancer.gov/about-cancer/causes-prevention/risk/tobacco/smokeless-fact-sheet</a:t>
            </a: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pPr defTabSz="471145">
              <a:spcAft>
                <a:spcPts val="1031"/>
              </a:spcAft>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National Academies of Sciences, Engineering, and Medicine. 2018. Public Health Consequences of E-Cigarettes. Washington, DC: The National Academies Press. </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hlinkClick r:id="rId5"/>
              </a:rPr>
              <a:t>https://doi.org/10.17226/24952</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a:t>
            </a:r>
          </a:p>
          <a:p>
            <a:pPr algn="l" defTabSz="471145">
              <a:spcAft>
                <a:spcPts val="1031"/>
              </a:spcAft>
              <a:defRPr/>
            </a:pPr>
            <a:r>
              <a:rPr lang="en-US" sz="1050" b="1" i="0" u="none" strike="noStrike" dirty="0">
                <a:solidFill>
                  <a:srgbClr val="0D2354"/>
                </a:solidFill>
                <a:effectLst/>
                <a:latin typeface="Aeonik"/>
              </a:rPr>
              <a:t>Key Facts about Smokeless Tobacco American Lung Association:</a:t>
            </a:r>
          </a:p>
          <a:p>
            <a:pPr algn="l" defTabSz="471145">
              <a:spcAft>
                <a:spcPts val="1031"/>
              </a:spcAft>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https://</a:t>
            </a:r>
            <a:r>
              <a:rPr lang="en-US" sz="1200" dirty="0" err="1">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www.lung.org</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quit-smoking/smoking-facts/health-effects/smokeless-tobacco#:~:text=Key%20Facts%20about%20Smokeless%20Tobacco&amp;text=Smokeless%20tobacco%20use%20can%20cause,that%20can%20lead%20to%20cancer.&amp;text=Smokeless%20tobacco%20use%20during%20pregnancy,for%20early%20delivery%20and%20stillbirth.</a:t>
            </a:r>
            <a:endParaRPr lang="en-US" sz="1050" b="1" dirty="0">
              <a:solidFill>
                <a:srgbClr val="0D2354"/>
              </a:solidFill>
              <a:latin typeface="Aeonik"/>
              <a:ea typeface="Calibri" panose="020F0502020204030204" pitchFamily="34" charset="0"/>
              <a:cs typeface="Times New Roman" panose="02020603050405020304" pitchFamily="18" charset="0"/>
            </a:endParaRPr>
          </a:p>
          <a:p>
            <a:pPr algn="l" defTabSz="471145">
              <a:spcAft>
                <a:spcPts val="1031"/>
              </a:spcAft>
              <a:defRPr/>
            </a:pP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pPr defTabSz="471145">
              <a:spcAft>
                <a:spcPts val="1031"/>
              </a:spcAft>
              <a:defRPr/>
            </a:pP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pPr defTabSz="471145">
              <a:spcAft>
                <a:spcPts val="1031"/>
              </a:spcAft>
              <a:defRPr/>
            </a:pP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14E5F1-17A7-42C2-85AD-61A26B4FE749}" type="slidenum">
              <a:rPr lang="en-US" smtClean="0"/>
              <a:t>6</a:t>
            </a:fld>
            <a:endParaRPr lang="en-US"/>
          </a:p>
        </p:txBody>
      </p:sp>
    </p:spTree>
    <p:extLst>
      <p:ext uri="{BB962C8B-B14F-4D97-AF65-F5344CB8AC3E}">
        <p14:creationId xmlns:p14="http://schemas.microsoft.com/office/powerpoint/2010/main" val="209728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299259" y="4343400"/>
            <a:ext cx="6359236" cy="4114800"/>
          </a:xfrm>
        </p:spPr>
        <p:txBody>
          <a:bodyPr/>
          <a:lstStyle/>
          <a:p>
            <a:pPr algn="l"/>
            <a:r>
              <a:rPr lang="en-US" sz="1200" b="0" i="0" u="none" strike="noStrike" dirty="0">
                <a:solidFill>
                  <a:srgbClr val="1C0E40"/>
                </a:solidFill>
                <a:effectLst/>
                <a:latin typeface="Avenir Next Condensed" panose="020B0506020202020204" pitchFamily="34" charset="0"/>
              </a:rPr>
              <a:t>Nicotine pouch use is on the rise in the fire service. Nicotine pouches don’t contain tobacco like traditional cigarettes, but the nicotine contents still pose health risks, including addiction.</a:t>
            </a:r>
          </a:p>
          <a:p>
            <a:pPr algn="l"/>
            <a:endParaRPr lang="en-US" sz="1200" b="0" i="0" u="none" strike="noStrike" dirty="0">
              <a:solidFill>
                <a:srgbClr val="1C0E40"/>
              </a:solidFill>
              <a:effectLst/>
              <a:latin typeface="Avenir Next Condensed" panose="020B0506020202020204" pitchFamily="34" charset="0"/>
            </a:endParaRPr>
          </a:p>
          <a:p>
            <a:pPr algn="l"/>
            <a:r>
              <a:rPr lang="en-US" sz="1200" b="0" i="0" u="none" strike="noStrike" dirty="0">
                <a:solidFill>
                  <a:srgbClr val="1C0E40"/>
                </a:solidFill>
                <a:effectLst/>
                <a:latin typeface="Avenir Next Condensed" panose="020B0506020202020204" pitchFamily="34" charset="0"/>
              </a:rPr>
              <a:t>When a person addicted to nicotine goes without it for too long, they can experience irritability, depression, anxiety, craving, sleep disturbances, increased appetite, and cognitive and attention deficits.</a:t>
            </a:r>
          </a:p>
          <a:p>
            <a:r>
              <a:rPr lang="en-US" sz="1200" b="0" i="0" u="none" strike="noStrike" dirty="0">
                <a:solidFill>
                  <a:srgbClr val="424240"/>
                </a:solidFill>
                <a:effectLst/>
                <a:latin typeface="Avenir Next Condensed" panose="020B0506020202020204" pitchFamily="34" charset="0"/>
              </a:rPr>
              <a:t>The long-term health impact of nicotine pouches is still unknown. They are not technically categorized as smokeless tobacco, so the Food and Drug Administration (FDA) does not regulate them as strictly as smoked tobacco products or combustible tobacco. Without long-term data, we cannot be certain if or how reduced exposure will prevent harm to one’s health.  </a:t>
            </a:r>
            <a:endParaRPr lang="en-US" sz="1200" dirty="0">
              <a:latin typeface="Avenir Next Condensed" panose="020B0506020202020204" pitchFamily="34" charset="0"/>
            </a:endParaRPr>
          </a:p>
          <a:p>
            <a:endParaRPr lang="en-US" sz="1200" dirty="0">
              <a:latin typeface="Avenir Next Condensed" panose="020B0506020202020204" pitchFamily="34" charset="0"/>
            </a:endParaRPr>
          </a:p>
          <a:p>
            <a:r>
              <a:rPr lang="en-US" sz="1200" dirty="0">
                <a:latin typeface="Avenir Next Condensed" panose="020B0506020202020204" pitchFamily="34" charset="0"/>
              </a:rPr>
              <a:t>Source: </a:t>
            </a:r>
            <a:r>
              <a:rPr lang="en-US" sz="1200" b="0" i="0" u="sng" dirty="0">
                <a:solidFill>
                  <a:srgbClr val="3D5191"/>
                </a:solidFill>
                <a:effectLst/>
                <a:latin typeface="Avenir Next Condensed" panose="020B0506020202020204" pitchFamily="34" charset="0"/>
                <a:hlinkClick r:id="rId3"/>
              </a:rPr>
              <a:t>https://pubmed.ncbi.nlm.nih.gov/34034614/</a:t>
            </a:r>
            <a:endParaRPr lang="en-US" sz="1200" b="0" i="0" u="sng" dirty="0">
              <a:solidFill>
                <a:srgbClr val="3D5191"/>
              </a:solidFill>
              <a:effectLst/>
              <a:latin typeface="Avenir Next Condensed" panose="020B0506020202020204" pitchFamily="34" charset="0"/>
            </a:endParaRPr>
          </a:p>
          <a:p>
            <a:r>
              <a:rPr lang="en-US" sz="1200" dirty="0">
                <a:latin typeface="Avenir Next Condensed" panose="020B0506020202020204" pitchFamily="34" charset="0"/>
                <a:hlinkClick r:id="rId4"/>
              </a:rPr>
              <a:t>https://www.ncbi.nlm.nih.gov/pmc/articles/PMC9985244/</a:t>
            </a:r>
            <a:endParaRPr lang="en-US" sz="1200" dirty="0">
              <a:latin typeface="Avenir Next Condensed" panose="020B0506020202020204" pitchFamily="34" charset="0"/>
            </a:endParaRPr>
          </a:p>
          <a:p>
            <a:r>
              <a:rPr lang="en-US" sz="1200" dirty="0">
                <a:latin typeface="Avenir Next Condensed" panose="020B0506020202020204" pitchFamily="34" charset="0"/>
                <a:hlinkClick r:id="rId5"/>
              </a:rPr>
              <a:t>https://health.unl.edu/nicotine-pouches-are-they-safer-chewing-smoking-or-vaping</a:t>
            </a:r>
            <a:endParaRPr lang="en-US" sz="1200" dirty="0">
              <a:latin typeface="Avenir Next Condensed" panose="020B0506020202020204" pitchFamily="34" charset="0"/>
            </a:endParaRPr>
          </a:p>
          <a:p>
            <a:endParaRPr lang="en-US" sz="1200" dirty="0">
              <a:latin typeface="Avenir Next Condensed" panose="020B0506020202020204" pitchFamily="34" charset="0"/>
            </a:endParaRPr>
          </a:p>
          <a:p>
            <a:endParaRPr lang="en-US" sz="1200" b="0" i="0" u="sng" dirty="0">
              <a:solidFill>
                <a:srgbClr val="3D5191"/>
              </a:solidFill>
              <a:effectLst/>
              <a:latin typeface="Avenir Next Condensed" panose="020B0506020202020204" pitchFamily="34" charset="0"/>
            </a:endParaRPr>
          </a:p>
          <a:p>
            <a:endParaRPr lang="en-US" dirty="0"/>
          </a:p>
        </p:txBody>
      </p:sp>
    </p:spTree>
    <p:extLst>
      <p:ext uri="{BB962C8B-B14F-4D97-AF65-F5344CB8AC3E}">
        <p14:creationId xmlns:p14="http://schemas.microsoft.com/office/powerpoint/2010/main" val="59940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82880" y="4343400"/>
            <a:ext cx="6425738" cy="4114800"/>
          </a:xfrm>
        </p:spPr>
        <p:txBody>
          <a:bodyPr/>
          <a:lstStyle/>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Alcohol should be used in moderation. The general rule of thumb is two drinks a day for men, one drink per day for women.</a:t>
            </a:r>
            <a:r>
              <a:rPr lang="en-US" sz="1200" baseline="300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15</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Again, moderation is key. Alcohol consumption is a risk factor for cancers of the mouth, pharynx, larynx, esophagus, liver, colorectal, breast, and, possibly, the pancreas.</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Alcohol has an effect on other harmful chemicals. It can act as a solvent and dissolve toxins that may be in the mouth, esophagus, or stomach.</a:t>
            </a:r>
            <a:r>
              <a:rPr lang="en-US" sz="1200" baseline="300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15</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a:t>
            </a:r>
            <a:endParaRPr lang="en-US" sz="1200" dirty="0">
              <a:effectLst/>
              <a:latin typeface="Avenir Next Condensed" panose="020B0506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FCE980-F0A6-4DAE-95E7-84063A0D073E}" type="slidenum">
              <a:rPr lang="en-US" smtClean="0"/>
              <a:t>8</a:t>
            </a:fld>
            <a:endParaRPr lang="en-US"/>
          </a:p>
        </p:txBody>
      </p:sp>
    </p:spTree>
    <p:extLst>
      <p:ext uri="{BB962C8B-B14F-4D97-AF65-F5344CB8AC3E}">
        <p14:creationId xmlns:p14="http://schemas.microsoft.com/office/powerpoint/2010/main" val="195169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99505" y="5835535"/>
            <a:ext cx="6525491" cy="3117271"/>
          </a:xfrm>
        </p:spPr>
        <p:txBody>
          <a:bodyPr/>
          <a:lstStyle/>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Sunscreen that blocks UVA and UVB rays can prevent sunburns, and it goes a long way to preventing skin cancer. Firefighters are already exposed to a host of chemicals that can be linked to skin cancer, so excessive sun exposure is one of those risks be reduced. Sunscreen is one way to do it.</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Research suggests that nearly 90% of melanoma, the deadliest form of skin cancer, is caused by overexposure to (UV) ultraviolet radiation. </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Sunscreen is only one way to avoid this exposure to harmful UV exposures. Avoidance measures include wearing clothing that prevents exposure and moving into the shade during peak hours 10am-4pm. </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Sunscreen should be at least SPF 30 broad spectrum to provide adequate protection. </a:t>
            </a: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The safety of sunscreen has been challenged and studied. Results show that there is no published data that demonstrates any adverse health effects on humans. </a:t>
            </a:r>
            <a:r>
              <a:rPr lang="en-US" sz="1200" baseline="300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31</a:t>
            </a: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pPr marL="353358" indent="-353358" defTabSz="471145">
              <a:lnSpc>
                <a:spcPts val="1546"/>
              </a:lnSpc>
              <a:buFont typeface="Symbol" pitchFamily="2" charset="2"/>
              <a:buChar char=""/>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Vitamin D, which is produced from sun exposure, is known to improve bone health and reduce the risk of certain cancers. Vitamin D is also found in foods and dietary supplements without the risks associated with UV exposure.</a:t>
            </a:r>
            <a:r>
              <a:rPr lang="en-US" sz="1200" baseline="300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31</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 </a:t>
            </a:r>
          </a:p>
          <a:p>
            <a:pPr defTabSz="471145">
              <a:spcAft>
                <a:spcPts val="1031"/>
              </a:spcAft>
              <a:defRPr/>
            </a:pP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Melanoma Research Foundation. (2015) The MRF’s Sunscreen Position Statement Retrieved from https://</a:t>
            </a:r>
            <a:r>
              <a:rPr lang="en-US" sz="1200" dirty="0" err="1">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www.melanoma.org</a:t>
            </a:r>
            <a:r>
              <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/sites/default/files/</a:t>
            </a:r>
            <a:r>
              <a:rPr lang="en-US" sz="1200" dirty="0" err="1">
                <a:solidFill>
                  <a:prstClr val="black"/>
                </a:solidFill>
                <a:latin typeface="Avenir Next Condensed" panose="020B0506020202020204" pitchFamily="34" charset="0"/>
                <a:ea typeface="Calibri" panose="020F0502020204030204" pitchFamily="34" charset="0"/>
                <a:cs typeface="Times New Roman" panose="02020603050405020304" pitchFamily="18" charset="0"/>
              </a:rPr>
              <a:t>MRFSunscreenStatement.pdf</a:t>
            </a:r>
            <a:endParaRPr lang="en-US" sz="1200" dirty="0">
              <a:solidFill>
                <a:prstClr val="black"/>
              </a:solidFill>
              <a:latin typeface="Avenir Next Condensed" panose="020B0506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5039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yout B">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BDF57F-DDCC-16B0-C401-32BB6D64D6EE}"/>
              </a:ext>
            </a:extLst>
          </p:cNvPr>
          <p:cNvSpPr/>
          <p:nvPr userDrawn="1"/>
        </p:nvSpPr>
        <p:spPr>
          <a:xfrm>
            <a:off x="1" y="15851"/>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3233797" y="1836579"/>
            <a:ext cx="8784974" cy="1292662"/>
          </a:xfrm>
        </p:spPr>
        <p:txBody>
          <a:bodyPr lIns="0" rIns="0" anchor="b">
            <a:normAutofit/>
          </a:bodyPr>
          <a:lstStyle>
            <a:lvl1pPr marL="0" indent="0" algn="r">
              <a:lnSpc>
                <a:spcPct val="100000"/>
              </a:lnSpc>
              <a:buNone/>
              <a:defRPr sz="8000">
                <a:latin typeface="+mj-lt"/>
              </a:defRPr>
            </a:lvl1pPr>
          </a:lstStyle>
          <a:p>
            <a:pPr lvl="0"/>
            <a:r>
              <a:rPr lang="en-US" dirty="0"/>
              <a:t>ADD TITLE</a:t>
            </a:r>
          </a:p>
        </p:txBody>
      </p:sp>
      <p:grpSp>
        <p:nvGrpSpPr>
          <p:cNvPr id="23" name="Group 22">
            <a:extLst>
              <a:ext uri="{FF2B5EF4-FFF2-40B4-BE49-F238E27FC236}">
                <a16:creationId xmlns:a16="http://schemas.microsoft.com/office/drawing/2014/main" id="{C7C45D17-758F-A360-0CBA-F3FF7C01439C}"/>
              </a:ext>
            </a:extLst>
          </p:cNvPr>
          <p:cNvGrpSpPr/>
          <p:nvPr userDrawn="1"/>
        </p:nvGrpSpPr>
        <p:grpSpPr>
          <a:xfrm>
            <a:off x="-25868" y="483430"/>
            <a:ext cx="24384001" cy="1270001"/>
            <a:chOff x="-25868" y="483430"/>
            <a:chExt cx="24384001" cy="1270001"/>
          </a:xfrm>
        </p:grpSpPr>
        <p:sp>
          <p:nvSpPr>
            <p:cNvPr id="24" name="Rectangle">
              <a:extLst>
                <a:ext uri="{FF2B5EF4-FFF2-40B4-BE49-F238E27FC236}">
                  <a16:creationId xmlns:a16="http://schemas.microsoft.com/office/drawing/2014/main" id="{4D53C71C-7E5D-B2D7-B350-F5BE59F8FAB8}"/>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WHY WE EXIST">
              <a:extLst>
                <a:ext uri="{FF2B5EF4-FFF2-40B4-BE49-F238E27FC236}">
                  <a16:creationId xmlns:a16="http://schemas.microsoft.com/office/drawing/2014/main" id="{E2D02D19-A049-01A3-C885-30D5ADEDF564}"/>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Tree>
    <p:extLst>
      <p:ext uri="{BB962C8B-B14F-4D97-AF65-F5344CB8AC3E}">
        <p14:creationId xmlns:p14="http://schemas.microsoft.com/office/powerpoint/2010/main" val="3308450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Layout A (No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4E5E85-DC67-95C6-E730-7464F3E9A239}"/>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7" name="Text Placeholder 10">
            <a:extLst>
              <a:ext uri="{FF2B5EF4-FFF2-40B4-BE49-F238E27FC236}">
                <a16:creationId xmlns:a16="http://schemas.microsoft.com/office/drawing/2014/main" id="{FE633F40-8729-1AB6-9ADC-588E88FF0A02}"/>
              </a:ext>
            </a:extLst>
          </p:cNvPr>
          <p:cNvSpPr>
            <a:spLocks noGrp="1"/>
          </p:cNvSpPr>
          <p:nvPr>
            <p:ph type="body" sz="quarter" idx="14" hasCustomPrompt="1"/>
          </p:nvPr>
        </p:nvSpPr>
        <p:spPr>
          <a:xfrm>
            <a:off x="3551040" y="1753431"/>
            <a:ext cx="17281920" cy="1173914"/>
          </a:xfrm>
        </p:spPr>
        <p:txBody>
          <a:bodyPr tIns="46800" bIns="46800" anchor="b">
            <a:normAutofit/>
          </a:bodyPr>
          <a:lstStyle>
            <a:lvl1pPr marL="0" indent="0" algn="ctr">
              <a:lnSpc>
                <a:spcPct val="100000"/>
              </a:lnSpc>
              <a:buNone/>
              <a:defRPr sz="6400" spc="400" baseline="0">
                <a:solidFill>
                  <a:schemeClr val="tx1"/>
                </a:solidFill>
                <a:latin typeface="+mj-lt"/>
              </a:defRPr>
            </a:lvl1pPr>
          </a:lstStyle>
          <a:p>
            <a:pPr lvl="0"/>
            <a:r>
              <a:rPr lang="en-GB" dirty="0"/>
              <a:t>ADD TITLE HERE</a:t>
            </a:r>
            <a:endParaRPr lang="en-US" dirty="0"/>
          </a:p>
        </p:txBody>
      </p:sp>
      <p:sp>
        <p:nvSpPr>
          <p:cNvPr id="9" name="Text Placeholder 10">
            <a:extLst>
              <a:ext uri="{FF2B5EF4-FFF2-40B4-BE49-F238E27FC236}">
                <a16:creationId xmlns:a16="http://schemas.microsoft.com/office/drawing/2014/main" id="{AE5D7D1A-4736-9BDF-6A74-45218449ED1D}"/>
              </a:ext>
            </a:extLst>
          </p:cNvPr>
          <p:cNvSpPr>
            <a:spLocks noGrp="1"/>
          </p:cNvSpPr>
          <p:nvPr>
            <p:ph type="body" sz="quarter" idx="15" hasCustomPrompt="1"/>
          </p:nvPr>
        </p:nvSpPr>
        <p:spPr>
          <a:xfrm>
            <a:off x="3999736" y="3554560"/>
            <a:ext cx="17281920" cy="520656"/>
          </a:xfrm>
        </p:spPr>
        <p:txBody>
          <a:bodyPr anchor="t">
            <a:normAutofit/>
          </a:bodyPr>
          <a:lstStyle>
            <a:lvl1pPr marL="0" indent="0" algn="ctr" rtl="0">
              <a:lnSpc>
                <a:spcPct val="120000"/>
              </a:lnSpc>
              <a:buNone/>
              <a:defRPr sz="2000" spc="0" baseline="0">
                <a:solidFill>
                  <a:schemeClr val="tx1"/>
                </a:solidFill>
                <a:latin typeface="+mn-lt"/>
              </a:defRPr>
            </a:lvl1pPr>
          </a:lstStyle>
          <a:p>
            <a:pPr lvl="0"/>
            <a:r>
              <a:rPr lang="en-GB"/>
              <a:t>Lorem ipsum dolor sit amet, consectetuer adipiscing elit. Maecenas porttitor congue massa.</a:t>
            </a:r>
          </a:p>
        </p:txBody>
      </p:sp>
      <p:grpSp>
        <p:nvGrpSpPr>
          <p:cNvPr id="8" name="Group 7">
            <a:extLst>
              <a:ext uri="{FF2B5EF4-FFF2-40B4-BE49-F238E27FC236}">
                <a16:creationId xmlns:a16="http://schemas.microsoft.com/office/drawing/2014/main" id="{D17DAF47-A93C-4856-201F-56B2848AB959}"/>
              </a:ext>
            </a:extLst>
          </p:cNvPr>
          <p:cNvGrpSpPr/>
          <p:nvPr userDrawn="1"/>
        </p:nvGrpSpPr>
        <p:grpSpPr>
          <a:xfrm>
            <a:off x="-266700" y="-12700"/>
            <a:ext cx="24624833" cy="4715132"/>
            <a:chOff x="-266700" y="-12700"/>
            <a:chExt cx="24624833" cy="4715132"/>
          </a:xfrm>
        </p:grpSpPr>
        <p:sp>
          <p:nvSpPr>
            <p:cNvPr id="10" name="Rectangle">
              <a:extLst>
                <a:ext uri="{FF2B5EF4-FFF2-40B4-BE49-F238E27FC236}">
                  <a16:creationId xmlns:a16="http://schemas.microsoft.com/office/drawing/2014/main" id="{600022F1-319D-162E-1DA7-6EF139534400}"/>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1" name="FCSN-logo.png" descr="FCSN-logo.png">
              <a:extLst>
                <a:ext uri="{FF2B5EF4-FFF2-40B4-BE49-F238E27FC236}">
                  <a16:creationId xmlns:a16="http://schemas.microsoft.com/office/drawing/2014/main" id="{68FFBF34-024B-7DC0-B680-437255DE5B13}"/>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12" name="WHY WE EXIST">
              <a:extLst>
                <a:ext uri="{FF2B5EF4-FFF2-40B4-BE49-F238E27FC236}">
                  <a16:creationId xmlns:a16="http://schemas.microsoft.com/office/drawing/2014/main" id="{F4056946-A49F-F44A-92FB-F2D328059226}"/>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
        <p:nvSpPr>
          <p:cNvPr id="13" name="View of beach and sea from a grassy sand dune">
            <a:extLst>
              <a:ext uri="{FF2B5EF4-FFF2-40B4-BE49-F238E27FC236}">
                <a16:creationId xmlns:a16="http://schemas.microsoft.com/office/drawing/2014/main" id="{A9DFDC51-C848-2048-534D-45472ADAF8C9}"/>
              </a:ext>
            </a:extLst>
          </p:cNvPr>
          <p:cNvSpPr>
            <a:spLocks noGrp="1"/>
          </p:cNvSpPr>
          <p:nvPr>
            <p:ph type="pic" idx="21"/>
          </p:nvPr>
        </p:nvSpPr>
        <p:spPr>
          <a:xfrm>
            <a:off x="813074" y="4728474"/>
            <a:ext cx="10455561" cy="749935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6095778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37FE520A-FECA-41A1-9760-E68D9481642B}"/>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6" name="Picture 5" descr="A picture containing shirt&#10;&#10;Description automatically generated">
            <a:extLst>
              <a:ext uri="{FF2B5EF4-FFF2-40B4-BE49-F238E27FC236}">
                <a16:creationId xmlns:a16="http://schemas.microsoft.com/office/drawing/2014/main" id="{D4BC47BD-4255-F2B3-DF1A-E3605504EAA9}"/>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30522" y="5729083"/>
            <a:ext cx="10648039" cy="7986917"/>
          </a:xfrm>
          <a:prstGeom prst="rect">
            <a:avLst/>
          </a:prstGeom>
        </p:spPr>
      </p:pic>
      <p:grpSp>
        <p:nvGrpSpPr>
          <p:cNvPr id="10" name="Group 9">
            <a:extLst>
              <a:ext uri="{FF2B5EF4-FFF2-40B4-BE49-F238E27FC236}">
                <a16:creationId xmlns:a16="http://schemas.microsoft.com/office/drawing/2014/main" id="{EEF1A36D-F62D-CEAE-C526-C62839E9B511}"/>
              </a:ext>
            </a:extLst>
          </p:cNvPr>
          <p:cNvGrpSpPr/>
          <p:nvPr userDrawn="1"/>
        </p:nvGrpSpPr>
        <p:grpSpPr>
          <a:xfrm>
            <a:off x="21537758" y="-155597"/>
            <a:ext cx="2743200" cy="13887450"/>
            <a:chOff x="21537758" y="-155597"/>
            <a:chExt cx="2743200" cy="13887450"/>
          </a:xfrm>
        </p:grpSpPr>
        <p:sp>
          <p:nvSpPr>
            <p:cNvPr id="7" name="Rectangle 6">
              <a:extLst>
                <a:ext uri="{FF2B5EF4-FFF2-40B4-BE49-F238E27FC236}">
                  <a16:creationId xmlns:a16="http://schemas.microsoft.com/office/drawing/2014/main" id="{5DB1631C-FD48-AE5E-6852-BB35DDEED2C4}"/>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8" name="Picture 7" descr="A close up of a sign&#10;&#10;Description automatically generated">
              <a:extLst>
                <a:ext uri="{FF2B5EF4-FFF2-40B4-BE49-F238E27FC236}">
                  <a16:creationId xmlns:a16="http://schemas.microsoft.com/office/drawing/2014/main" id="{851219E4-2352-5163-BE78-6E16E3C42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12" name="Group 11">
            <a:extLst>
              <a:ext uri="{FF2B5EF4-FFF2-40B4-BE49-F238E27FC236}">
                <a16:creationId xmlns:a16="http://schemas.microsoft.com/office/drawing/2014/main" id="{9A31FE88-8DE2-229D-9823-E483C37B8141}"/>
              </a:ext>
            </a:extLst>
          </p:cNvPr>
          <p:cNvGrpSpPr/>
          <p:nvPr userDrawn="1"/>
        </p:nvGrpSpPr>
        <p:grpSpPr>
          <a:xfrm>
            <a:off x="-266700" y="-12700"/>
            <a:ext cx="22766483" cy="4715132"/>
            <a:chOff x="-266700" y="-12700"/>
            <a:chExt cx="22766483" cy="4715132"/>
          </a:xfrm>
        </p:grpSpPr>
        <p:sp>
          <p:nvSpPr>
            <p:cNvPr id="13" name="Rectangle">
              <a:extLst>
                <a:ext uri="{FF2B5EF4-FFF2-40B4-BE49-F238E27FC236}">
                  <a16:creationId xmlns:a16="http://schemas.microsoft.com/office/drawing/2014/main" id="{677F3DB2-9C6A-7EBA-691F-0BBDC60EC962}"/>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FCSN-logo.png" descr="FCSN-logo.png">
              <a:extLst>
                <a:ext uri="{FF2B5EF4-FFF2-40B4-BE49-F238E27FC236}">
                  <a16:creationId xmlns:a16="http://schemas.microsoft.com/office/drawing/2014/main" id="{1468FD08-C6AF-01CD-EEB4-2492CBDA9F9C}"/>
                </a:ext>
              </a:extLst>
            </p:cNvPr>
            <p:cNvPicPr>
              <a:picLocks noChangeAspect="1"/>
            </p:cNvPicPr>
            <p:nvPr/>
          </p:nvPicPr>
          <p:blipFill>
            <a:blip r:embed="rId4"/>
            <a:stretch>
              <a:fillRect/>
            </a:stretch>
          </p:blipFill>
          <p:spPr>
            <a:xfrm>
              <a:off x="-266700" y="-12700"/>
              <a:ext cx="4715132" cy="4715132"/>
            </a:xfrm>
            <a:prstGeom prst="rect">
              <a:avLst/>
            </a:prstGeom>
            <a:ln w="12700">
              <a:miter lim="400000"/>
            </a:ln>
          </p:spPr>
        </p:pic>
        <p:sp>
          <p:nvSpPr>
            <p:cNvPr id="15" name="WHY WE EXIST">
              <a:extLst>
                <a:ext uri="{FF2B5EF4-FFF2-40B4-BE49-F238E27FC236}">
                  <a16:creationId xmlns:a16="http://schemas.microsoft.com/office/drawing/2014/main" id="{A71E58BE-C37B-5BA7-545D-8F7FD6D8EF77}"/>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Tree>
    <p:extLst>
      <p:ext uri="{BB962C8B-B14F-4D97-AF65-F5344CB8AC3E}">
        <p14:creationId xmlns:p14="http://schemas.microsoft.com/office/powerpoint/2010/main" val="34189734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ayout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973F8-EC0C-D220-0722-2919AA123905}"/>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 Placeholder 13">
            <a:extLst>
              <a:ext uri="{FF2B5EF4-FFF2-40B4-BE49-F238E27FC236}">
                <a16:creationId xmlns:a16="http://schemas.microsoft.com/office/drawing/2014/main" id="{8A19DABE-DBA5-80FE-60C3-16363EE9F561}"/>
              </a:ext>
            </a:extLst>
          </p:cNvPr>
          <p:cNvSpPr>
            <a:spLocks noGrp="1"/>
          </p:cNvSpPr>
          <p:nvPr>
            <p:ph type="body" sz="quarter" idx="12" hasCustomPrompt="1"/>
          </p:nvPr>
        </p:nvSpPr>
        <p:spPr>
          <a:xfrm>
            <a:off x="13233797" y="1947955"/>
            <a:ext cx="8784974" cy="1292662"/>
          </a:xfrm>
        </p:spPr>
        <p:txBody>
          <a:bodyPr lIns="0" rIns="0" anchor="b">
            <a:normAutofit/>
          </a:bodyPr>
          <a:lstStyle>
            <a:lvl1pPr marL="0" indent="0" algn="r">
              <a:lnSpc>
                <a:spcPct val="100000"/>
              </a:lnSpc>
              <a:buNone/>
              <a:defRPr sz="8000">
                <a:latin typeface="+mj-lt"/>
              </a:defRPr>
            </a:lvl1pPr>
          </a:lstStyle>
          <a:p>
            <a:pPr lvl="0"/>
            <a:r>
              <a:rPr lang="en-US" dirty="0"/>
              <a:t>ADD TITLE</a:t>
            </a:r>
          </a:p>
        </p:txBody>
      </p:sp>
      <p:grpSp>
        <p:nvGrpSpPr>
          <p:cNvPr id="3" name="Group 2">
            <a:extLst>
              <a:ext uri="{FF2B5EF4-FFF2-40B4-BE49-F238E27FC236}">
                <a16:creationId xmlns:a16="http://schemas.microsoft.com/office/drawing/2014/main" id="{788774F5-E4DA-9880-06E8-29E5E939347B}"/>
              </a:ext>
            </a:extLst>
          </p:cNvPr>
          <p:cNvGrpSpPr/>
          <p:nvPr userDrawn="1"/>
        </p:nvGrpSpPr>
        <p:grpSpPr>
          <a:xfrm>
            <a:off x="-266700" y="-12700"/>
            <a:ext cx="22766483" cy="4715132"/>
            <a:chOff x="-266700" y="-12700"/>
            <a:chExt cx="22766483" cy="4715132"/>
          </a:xfrm>
        </p:grpSpPr>
        <p:sp>
          <p:nvSpPr>
            <p:cNvPr id="4" name="Rectangle">
              <a:extLst>
                <a:ext uri="{FF2B5EF4-FFF2-40B4-BE49-F238E27FC236}">
                  <a16:creationId xmlns:a16="http://schemas.microsoft.com/office/drawing/2014/main" id="{F02269BD-A948-F0A9-F1C0-B2A0392F52DC}"/>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FCSN-logo.png" descr="FCSN-logo.png">
              <a:extLst>
                <a:ext uri="{FF2B5EF4-FFF2-40B4-BE49-F238E27FC236}">
                  <a16:creationId xmlns:a16="http://schemas.microsoft.com/office/drawing/2014/main" id="{7EAF2D43-9212-2AC7-5A67-4BBC23CF2A1E}"/>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6" name="WHY WE EXIST">
              <a:extLst>
                <a:ext uri="{FF2B5EF4-FFF2-40B4-BE49-F238E27FC236}">
                  <a16:creationId xmlns:a16="http://schemas.microsoft.com/office/drawing/2014/main" id="{D435A297-58F6-4F10-DAA8-29CC6202DF9C}"/>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grpSp>
        <p:nvGrpSpPr>
          <p:cNvPr id="7" name="Group 6">
            <a:extLst>
              <a:ext uri="{FF2B5EF4-FFF2-40B4-BE49-F238E27FC236}">
                <a16:creationId xmlns:a16="http://schemas.microsoft.com/office/drawing/2014/main" id="{48951DD0-A33E-7563-3B42-EDC604CDD50F}"/>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99C79541-C299-3A67-1361-60BD9079F9E5}"/>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39A2C0C3-AB53-7443-8E26-2DE6F49EB3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1" name="Picture 10" descr="A close up of a logo&#10;&#10;Description automatically generated">
            <a:extLst>
              <a:ext uri="{FF2B5EF4-FFF2-40B4-BE49-F238E27FC236}">
                <a16:creationId xmlns:a16="http://schemas.microsoft.com/office/drawing/2014/main" id="{9AD27844-85B7-C007-25C3-B34C45B4BF96}"/>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spTree>
    <p:extLst>
      <p:ext uri="{BB962C8B-B14F-4D97-AF65-F5344CB8AC3E}">
        <p14:creationId xmlns:p14="http://schemas.microsoft.com/office/powerpoint/2010/main" val="3200343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yout C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69153E-1C81-3A9A-31F5-014C80AC1F2B}"/>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8" name="Picture Placeholder 7">
            <a:extLst>
              <a:ext uri="{FF2B5EF4-FFF2-40B4-BE49-F238E27FC236}">
                <a16:creationId xmlns:a16="http://schemas.microsoft.com/office/drawing/2014/main" id="{C56B8769-0212-CE2B-9698-7629234FCB5E}"/>
              </a:ext>
            </a:extLst>
          </p:cNvPr>
          <p:cNvSpPr>
            <a:spLocks noGrp="1"/>
          </p:cNvSpPr>
          <p:nvPr>
            <p:ph type="pic" sz="quarter" idx="13" hasCustomPrompt="1"/>
          </p:nvPr>
        </p:nvSpPr>
        <p:spPr>
          <a:xfrm>
            <a:off x="320393" y="3331744"/>
            <a:ext cx="12191690" cy="69127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tIns="360000" anchor="t">
            <a:noAutofit/>
          </a:bodyPr>
          <a:lstStyle>
            <a:lvl1pPr marL="0" indent="0" algn="ctr">
              <a:buNone/>
              <a:defRPr sz="2400">
                <a:latin typeface="+mn-lt"/>
              </a:defRPr>
            </a:lvl1pPr>
          </a:lstStyle>
          <a:p>
            <a:r>
              <a:rPr lang="en-GB"/>
              <a:t>INSERT PICTURE</a:t>
            </a:r>
            <a:endParaRPr lang="en-US"/>
          </a:p>
        </p:txBody>
      </p:sp>
      <p:grpSp>
        <p:nvGrpSpPr>
          <p:cNvPr id="6" name="Group 5">
            <a:extLst>
              <a:ext uri="{FF2B5EF4-FFF2-40B4-BE49-F238E27FC236}">
                <a16:creationId xmlns:a16="http://schemas.microsoft.com/office/drawing/2014/main" id="{9273D2CF-4F53-74B4-4EB9-A2D00FB00DAA}"/>
              </a:ext>
            </a:extLst>
          </p:cNvPr>
          <p:cNvGrpSpPr/>
          <p:nvPr userDrawn="1"/>
        </p:nvGrpSpPr>
        <p:grpSpPr>
          <a:xfrm>
            <a:off x="-266700" y="-12700"/>
            <a:ext cx="22766483" cy="4715132"/>
            <a:chOff x="-266700" y="-12700"/>
            <a:chExt cx="22766483" cy="4715132"/>
          </a:xfrm>
        </p:grpSpPr>
        <p:sp>
          <p:nvSpPr>
            <p:cNvPr id="7" name="Rectangle">
              <a:extLst>
                <a:ext uri="{FF2B5EF4-FFF2-40B4-BE49-F238E27FC236}">
                  <a16:creationId xmlns:a16="http://schemas.microsoft.com/office/drawing/2014/main" id="{A423F64B-F88D-8FD7-F9D5-4055817FBB6D}"/>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0" name="FCSN-logo.png" descr="FCSN-logo.png">
              <a:extLst>
                <a:ext uri="{FF2B5EF4-FFF2-40B4-BE49-F238E27FC236}">
                  <a16:creationId xmlns:a16="http://schemas.microsoft.com/office/drawing/2014/main" id="{1D6756CA-60ED-1825-6393-6F2855BA9C37}"/>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12" name="WHY WE EXIST">
              <a:extLst>
                <a:ext uri="{FF2B5EF4-FFF2-40B4-BE49-F238E27FC236}">
                  <a16:creationId xmlns:a16="http://schemas.microsoft.com/office/drawing/2014/main" id="{E108D5D5-AAFF-F11F-F620-E08C31266E79}"/>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grpSp>
        <p:nvGrpSpPr>
          <p:cNvPr id="13" name="Group 12">
            <a:extLst>
              <a:ext uri="{FF2B5EF4-FFF2-40B4-BE49-F238E27FC236}">
                <a16:creationId xmlns:a16="http://schemas.microsoft.com/office/drawing/2014/main" id="{0B190A8F-FC29-B7B5-2701-138C62330E03}"/>
              </a:ext>
            </a:extLst>
          </p:cNvPr>
          <p:cNvGrpSpPr/>
          <p:nvPr userDrawn="1"/>
        </p:nvGrpSpPr>
        <p:grpSpPr>
          <a:xfrm>
            <a:off x="21537758" y="-155597"/>
            <a:ext cx="2743200" cy="13887450"/>
            <a:chOff x="21537758" y="-155597"/>
            <a:chExt cx="2743200" cy="13887450"/>
          </a:xfrm>
        </p:grpSpPr>
        <p:sp>
          <p:nvSpPr>
            <p:cNvPr id="14" name="Rectangle 13">
              <a:extLst>
                <a:ext uri="{FF2B5EF4-FFF2-40B4-BE49-F238E27FC236}">
                  <a16:creationId xmlns:a16="http://schemas.microsoft.com/office/drawing/2014/main" id="{99082F84-40B7-7EBF-C80A-19E20736ABFE}"/>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5" name="Picture 14" descr="A close up of a sign&#10;&#10;Description automatically generated">
              <a:extLst>
                <a:ext uri="{FF2B5EF4-FFF2-40B4-BE49-F238E27FC236}">
                  <a16:creationId xmlns:a16="http://schemas.microsoft.com/office/drawing/2014/main" id="{CC18E151-B010-1627-0825-C108FB77C9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
        <p:nvSpPr>
          <p:cNvPr id="16" name="Picture Placeholder 7">
            <a:extLst>
              <a:ext uri="{FF2B5EF4-FFF2-40B4-BE49-F238E27FC236}">
                <a16:creationId xmlns:a16="http://schemas.microsoft.com/office/drawing/2014/main" id="{CD829047-9CC8-1CA0-2B65-7C79108481FF}"/>
              </a:ext>
            </a:extLst>
          </p:cNvPr>
          <p:cNvSpPr>
            <a:spLocks noGrp="1"/>
          </p:cNvSpPr>
          <p:nvPr>
            <p:ph type="pic" sz="quarter" idx="16" hasCustomPrompt="1"/>
          </p:nvPr>
        </p:nvSpPr>
        <p:spPr>
          <a:xfrm>
            <a:off x="9474682" y="5863362"/>
            <a:ext cx="12191690" cy="661550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tIns="360000" anchor="t">
            <a:noAutofit/>
          </a:bodyPr>
          <a:lstStyle>
            <a:lvl1pPr marL="0" indent="0" algn="ctr">
              <a:buNone/>
              <a:defRPr sz="2400">
                <a:latin typeface="+mn-lt"/>
              </a:defRPr>
            </a:lvl1pPr>
          </a:lstStyle>
          <a:p>
            <a:r>
              <a:rPr lang="en-GB"/>
              <a:t>INSERT PICTURE</a:t>
            </a:r>
            <a:endParaRPr lang="en-US"/>
          </a:p>
        </p:txBody>
      </p:sp>
    </p:spTree>
    <p:extLst>
      <p:ext uri="{BB962C8B-B14F-4D97-AF65-F5344CB8AC3E}">
        <p14:creationId xmlns:p14="http://schemas.microsoft.com/office/powerpoint/2010/main" val="133311580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D87BB-9B6C-5044-9D38-50E33BCD496B}"/>
              </a:ext>
            </a:extLst>
          </p:cNvPr>
          <p:cNvSpPr/>
          <p:nvPr userDrawn="1"/>
        </p:nvSpPr>
        <p:spPr>
          <a:xfrm>
            <a:off x="-103040" y="0"/>
            <a:ext cx="24487040"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28A9D-1CCE-4D49-5E0A-3C48A1C4EB1E}"/>
              </a:ext>
            </a:extLst>
          </p:cNvPr>
          <p:cNvSpPr>
            <a:spLocks noGrp="1"/>
          </p:cNvSpPr>
          <p:nvPr>
            <p:ph type="sldNum" sz="quarter" idx="12"/>
          </p:nvPr>
        </p:nvSpPr>
        <p:spPr>
          <a:xfrm>
            <a:off x="11968443" y="13081000"/>
            <a:ext cx="434413" cy="471924"/>
          </a:xfrm>
        </p:spPr>
        <p:txBody>
          <a:bodyPr/>
          <a:lstStyle/>
          <a:p>
            <a:fld id="{AB70854C-D5A9-4158-9BDB-743524094FFE}" type="slidenum">
              <a:rPr lang="en-US" smtClean="0"/>
              <a:t>‹#›</a:t>
            </a:fld>
            <a:endParaRPr lang="en-US"/>
          </a:p>
        </p:txBody>
      </p:sp>
      <p:sp>
        <p:nvSpPr>
          <p:cNvPr id="7" name="Text Placeholder 10">
            <a:extLst>
              <a:ext uri="{FF2B5EF4-FFF2-40B4-BE49-F238E27FC236}">
                <a16:creationId xmlns:a16="http://schemas.microsoft.com/office/drawing/2014/main" id="{FE633F40-8729-1AB6-9ADC-588E88FF0A02}"/>
              </a:ext>
            </a:extLst>
          </p:cNvPr>
          <p:cNvSpPr>
            <a:spLocks noGrp="1"/>
          </p:cNvSpPr>
          <p:nvPr>
            <p:ph type="body" sz="quarter" idx="14" hasCustomPrompt="1"/>
          </p:nvPr>
        </p:nvSpPr>
        <p:spPr>
          <a:xfrm>
            <a:off x="3551601" y="1770780"/>
            <a:ext cx="17281920" cy="1173914"/>
          </a:xfrm>
        </p:spPr>
        <p:txBody>
          <a:bodyPr tIns="46800" bIns="46800" anchor="b">
            <a:normAutofit/>
          </a:bodyPr>
          <a:lstStyle>
            <a:lvl1pPr marL="0" indent="0" algn="ctr">
              <a:lnSpc>
                <a:spcPct val="100000"/>
              </a:lnSpc>
              <a:buNone/>
              <a:defRPr sz="6400" spc="400" baseline="0">
                <a:solidFill>
                  <a:schemeClr val="tx1"/>
                </a:solidFill>
                <a:latin typeface="+mj-lt"/>
              </a:defRPr>
            </a:lvl1pPr>
          </a:lstStyle>
          <a:p>
            <a:pPr lvl="0"/>
            <a:r>
              <a:rPr lang="en-GB" dirty="0"/>
              <a:t>ADD TITLE HERE</a:t>
            </a:r>
            <a:endParaRPr lang="en-US" dirty="0"/>
          </a:p>
        </p:txBody>
      </p:sp>
      <p:sp>
        <p:nvSpPr>
          <p:cNvPr id="9" name="Text Placeholder 10">
            <a:extLst>
              <a:ext uri="{FF2B5EF4-FFF2-40B4-BE49-F238E27FC236}">
                <a16:creationId xmlns:a16="http://schemas.microsoft.com/office/drawing/2014/main" id="{AE5D7D1A-4736-9BDF-6A74-45218449ED1D}"/>
              </a:ext>
            </a:extLst>
          </p:cNvPr>
          <p:cNvSpPr>
            <a:spLocks noGrp="1"/>
          </p:cNvSpPr>
          <p:nvPr>
            <p:ph type="body" sz="quarter" idx="15" hasCustomPrompt="1"/>
          </p:nvPr>
        </p:nvSpPr>
        <p:spPr>
          <a:xfrm>
            <a:off x="3551601" y="2917849"/>
            <a:ext cx="17281920" cy="520656"/>
          </a:xfrm>
        </p:spPr>
        <p:txBody>
          <a:bodyPr anchor="t">
            <a:normAutofit/>
          </a:bodyPr>
          <a:lstStyle>
            <a:lvl1pPr marL="0" indent="0" algn="ctr" rtl="0">
              <a:lnSpc>
                <a:spcPct val="120000"/>
              </a:lnSpc>
              <a:buNone/>
              <a:defRPr sz="2000" spc="0" baseline="0">
                <a:solidFill>
                  <a:schemeClr val="tx1"/>
                </a:solidFill>
                <a:latin typeface="+mn-lt"/>
              </a:defRPr>
            </a:lvl1pPr>
          </a:lstStyle>
          <a:p>
            <a:pPr lvl="0"/>
            <a:r>
              <a:rPr lang="en-GB"/>
              <a:t>Lorem ipsum dolor sit amet, consectetuer adipiscing elit. Maecenas porttitor congue massa.</a:t>
            </a:r>
          </a:p>
        </p:txBody>
      </p:sp>
      <p:grpSp>
        <p:nvGrpSpPr>
          <p:cNvPr id="6" name="Group 5">
            <a:extLst>
              <a:ext uri="{FF2B5EF4-FFF2-40B4-BE49-F238E27FC236}">
                <a16:creationId xmlns:a16="http://schemas.microsoft.com/office/drawing/2014/main" id="{4FC8B12C-33F6-1562-71AF-366ABC453788}"/>
              </a:ext>
            </a:extLst>
          </p:cNvPr>
          <p:cNvGrpSpPr/>
          <p:nvPr userDrawn="1"/>
        </p:nvGrpSpPr>
        <p:grpSpPr>
          <a:xfrm>
            <a:off x="-266700" y="-12700"/>
            <a:ext cx="22766483" cy="4715132"/>
            <a:chOff x="-266700" y="-12700"/>
            <a:chExt cx="22766483" cy="4715132"/>
          </a:xfrm>
        </p:grpSpPr>
        <p:sp>
          <p:nvSpPr>
            <p:cNvPr id="8" name="Rectangle">
              <a:extLst>
                <a:ext uri="{FF2B5EF4-FFF2-40B4-BE49-F238E27FC236}">
                  <a16:creationId xmlns:a16="http://schemas.microsoft.com/office/drawing/2014/main" id="{E9784C39-143F-C35D-4D99-B1602E85961B}"/>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0" name="FCSN-logo.png" descr="FCSN-logo.png">
              <a:extLst>
                <a:ext uri="{FF2B5EF4-FFF2-40B4-BE49-F238E27FC236}">
                  <a16:creationId xmlns:a16="http://schemas.microsoft.com/office/drawing/2014/main" id="{1A2A89DB-7CBF-B473-9499-AF0C3FEAC750}"/>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11" name="WHY WE EXIST">
              <a:extLst>
                <a:ext uri="{FF2B5EF4-FFF2-40B4-BE49-F238E27FC236}">
                  <a16:creationId xmlns:a16="http://schemas.microsoft.com/office/drawing/2014/main" id="{7296F095-FBE8-723A-18F1-D0246A0EF44E}"/>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grpSp>
        <p:nvGrpSpPr>
          <p:cNvPr id="13" name="Group 12">
            <a:extLst>
              <a:ext uri="{FF2B5EF4-FFF2-40B4-BE49-F238E27FC236}">
                <a16:creationId xmlns:a16="http://schemas.microsoft.com/office/drawing/2014/main" id="{0CB53369-550D-A015-3145-9DD23105212E}"/>
              </a:ext>
            </a:extLst>
          </p:cNvPr>
          <p:cNvGrpSpPr/>
          <p:nvPr userDrawn="1"/>
        </p:nvGrpSpPr>
        <p:grpSpPr>
          <a:xfrm>
            <a:off x="21537758" y="-155597"/>
            <a:ext cx="2743200" cy="13887450"/>
            <a:chOff x="21537758" y="-155597"/>
            <a:chExt cx="2743200" cy="13887450"/>
          </a:xfrm>
        </p:grpSpPr>
        <p:sp>
          <p:nvSpPr>
            <p:cNvPr id="14" name="Rectangle 13">
              <a:extLst>
                <a:ext uri="{FF2B5EF4-FFF2-40B4-BE49-F238E27FC236}">
                  <a16:creationId xmlns:a16="http://schemas.microsoft.com/office/drawing/2014/main" id="{29596781-4F44-57C8-A3B8-033961E5D549}"/>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5" name="Picture 14" descr="A close up of a sign&#10;&#10;Description automatically generated">
              <a:extLst>
                <a:ext uri="{FF2B5EF4-FFF2-40B4-BE49-F238E27FC236}">
                  <a16:creationId xmlns:a16="http://schemas.microsoft.com/office/drawing/2014/main" id="{597FA739-D3AF-BB73-6777-8920150DC4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pic>
        <p:nvPicPr>
          <p:cNvPr id="16" name="Picture 15" descr="A close up of a logo&#10;&#10;Description automatically generated">
            <a:extLst>
              <a:ext uri="{FF2B5EF4-FFF2-40B4-BE49-F238E27FC236}">
                <a16:creationId xmlns:a16="http://schemas.microsoft.com/office/drawing/2014/main" id="{25278381-B736-3D17-38A2-EDC2CB0E4872}"/>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spTree>
    <p:extLst>
      <p:ext uri="{BB962C8B-B14F-4D97-AF65-F5344CB8AC3E}">
        <p14:creationId xmlns:p14="http://schemas.microsoft.com/office/powerpoint/2010/main" val="288516003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yout C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953F8C-B51C-58F2-6A0E-7216E619148E}"/>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Date Placeholder 1">
            <a:extLst>
              <a:ext uri="{FF2B5EF4-FFF2-40B4-BE49-F238E27FC236}">
                <a16:creationId xmlns:a16="http://schemas.microsoft.com/office/drawing/2014/main" id="{6704AB2F-D104-F0A0-5EAA-06305CB2BF8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F100836-15EE-92A5-84E0-F3E672C85980}"/>
              </a:ext>
            </a:extLst>
          </p:cNvPr>
          <p:cNvSpPr>
            <a:spLocks noGrp="1"/>
          </p:cNvSpPr>
          <p:nvPr>
            <p:ph type="ftr" sz="quarter" idx="11"/>
          </p:nvPr>
        </p:nvSpPr>
        <p:spPr/>
        <p:txBody>
          <a:bodyPr/>
          <a:lstStyle/>
          <a:p>
            <a:endParaRPr lang="en-US"/>
          </a:p>
        </p:txBody>
      </p:sp>
      <p:sp>
        <p:nvSpPr>
          <p:cNvPr id="8" name="Picture Placeholder 7">
            <a:extLst>
              <a:ext uri="{FF2B5EF4-FFF2-40B4-BE49-F238E27FC236}">
                <a16:creationId xmlns:a16="http://schemas.microsoft.com/office/drawing/2014/main" id="{C56B8769-0212-CE2B-9698-7629234FCB5E}"/>
              </a:ext>
            </a:extLst>
          </p:cNvPr>
          <p:cNvSpPr>
            <a:spLocks noGrp="1"/>
          </p:cNvSpPr>
          <p:nvPr>
            <p:ph type="pic" sz="quarter" idx="13" hasCustomPrompt="1"/>
          </p:nvPr>
        </p:nvSpPr>
        <p:spPr>
          <a:xfrm>
            <a:off x="1" y="3977680"/>
            <a:ext cx="12191690" cy="691276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tIns="360000" anchor="t">
            <a:noAutofit/>
          </a:bodyPr>
          <a:lstStyle>
            <a:lvl1pPr marL="0" indent="0" algn="ctr">
              <a:buNone/>
              <a:defRPr sz="2400">
                <a:latin typeface="+mn-lt"/>
              </a:defRPr>
            </a:lvl1pPr>
          </a:lstStyle>
          <a:p>
            <a:r>
              <a:rPr lang="en-GB"/>
              <a:t>INSERT PICTURE</a:t>
            </a:r>
            <a:endParaRPr lang="en-US"/>
          </a:p>
        </p:txBody>
      </p:sp>
      <p:sp>
        <p:nvSpPr>
          <p:cNvPr id="11" name="Text Placeholder 10">
            <a:extLst>
              <a:ext uri="{FF2B5EF4-FFF2-40B4-BE49-F238E27FC236}">
                <a16:creationId xmlns:a16="http://schemas.microsoft.com/office/drawing/2014/main" id="{CF68C7F4-9E48-8DAD-CFF8-53C3FC7B3E10}"/>
              </a:ext>
            </a:extLst>
          </p:cNvPr>
          <p:cNvSpPr>
            <a:spLocks noGrp="1"/>
          </p:cNvSpPr>
          <p:nvPr>
            <p:ph type="body" sz="quarter" idx="14" hasCustomPrompt="1"/>
          </p:nvPr>
        </p:nvSpPr>
        <p:spPr>
          <a:xfrm>
            <a:off x="3551040" y="1000665"/>
            <a:ext cx="17281920" cy="1173914"/>
          </a:xfrm>
        </p:spPr>
        <p:txBody>
          <a:bodyPr tIns="46800" bIns="46800" anchor="b">
            <a:normAutofit/>
          </a:bodyPr>
          <a:lstStyle>
            <a:lvl1pPr marL="0" indent="0" algn="ctr">
              <a:lnSpc>
                <a:spcPct val="100000"/>
              </a:lnSpc>
              <a:buNone/>
              <a:defRPr sz="6400" spc="400" baseline="0">
                <a:solidFill>
                  <a:schemeClr val="tx1"/>
                </a:solidFill>
                <a:latin typeface="+mj-lt"/>
              </a:defRPr>
            </a:lvl1pPr>
          </a:lstStyle>
          <a:p>
            <a:pPr lvl="0"/>
            <a:r>
              <a:rPr lang="en-GB" dirty="0"/>
              <a:t>ADD TITLE HRE</a:t>
            </a:r>
            <a:endParaRPr lang="en-US" dirty="0"/>
          </a:p>
        </p:txBody>
      </p:sp>
      <p:grpSp>
        <p:nvGrpSpPr>
          <p:cNvPr id="6" name="Group 5">
            <a:extLst>
              <a:ext uri="{FF2B5EF4-FFF2-40B4-BE49-F238E27FC236}">
                <a16:creationId xmlns:a16="http://schemas.microsoft.com/office/drawing/2014/main" id="{6CA1BDAB-C52F-04AC-4304-4A53D6BE4F2A}"/>
              </a:ext>
            </a:extLst>
          </p:cNvPr>
          <p:cNvGrpSpPr/>
          <p:nvPr userDrawn="1"/>
        </p:nvGrpSpPr>
        <p:grpSpPr>
          <a:xfrm>
            <a:off x="-266700" y="-12700"/>
            <a:ext cx="22766483" cy="4715132"/>
            <a:chOff x="-266700" y="-12700"/>
            <a:chExt cx="22766483" cy="4715132"/>
          </a:xfrm>
        </p:grpSpPr>
        <p:sp>
          <p:nvSpPr>
            <p:cNvPr id="7" name="Rectangle">
              <a:extLst>
                <a:ext uri="{FF2B5EF4-FFF2-40B4-BE49-F238E27FC236}">
                  <a16:creationId xmlns:a16="http://schemas.microsoft.com/office/drawing/2014/main" id="{AF5DA9A2-6F74-656C-DC7D-C5C1B007375D}"/>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0" name="FCSN-logo.png" descr="FCSN-logo.png">
              <a:extLst>
                <a:ext uri="{FF2B5EF4-FFF2-40B4-BE49-F238E27FC236}">
                  <a16:creationId xmlns:a16="http://schemas.microsoft.com/office/drawing/2014/main" id="{3495ABC6-BDB2-E5DC-912E-8813F578F0FC}"/>
                </a:ext>
              </a:extLst>
            </p:cNvPr>
            <p:cNvPicPr>
              <a:picLocks noChangeAspect="1"/>
            </p:cNvPicPr>
            <p:nvPr/>
          </p:nvPicPr>
          <p:blipFill>
            <a:blip r:embed="rId2"/>
            <a:stretch>
              <a:fillRect/>
            </a:stretch>
          </p:blipFill>
          <p:spPr>
            <a:xfrm>
              <a:off x="-266700" y="-12700"/>
              <a:ext cx="4715132" cy="4715132"/>
            </a:xfrm>
            <a:prstGeom prst="rect">
              <a:avLst/>
            </a:prstGeom>
            <a:ln w="12700">
              <a:miter lim="400000"/>
            </a:ln>
          </p:spPr>
        </p:pic>
        <p:sp>
          <p:nvSpPr>
            <p:cNvPr id="12" name="WHY WE EXIST">
              <a:extLst>
                <a:ext uri="{FF2B5EF4-FFF2-40B4-BE49-F238E27FC236}">
                  <a16:creationId xmlns:a16="http://schemas.microsoft.com/office/drawing/2014/main" id="{5BCE093D-10DB-D09C-61AA-02BFA91E1EAD}"/>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grpSp>
        <p:nvGrpSpPr>
          <p:cNvPr id="13" name="Group 12">
            <a:extLst>
              <a:ext uri="{FF2B5EF4-FFF2-40B4-BE49-F238E27FC236}">
                <a16:creationId xmlns:a16="http://schemas.microsoft.com/office/drawing/2014/main" id="{CD60723A-4A98-9181-D6BD-A9E871C698EA}"/>
              </a:ext>
            </a:extLst>
          </p:cNvPr>
          <p:cNvGrpSpPr/>
          <p:nvPr userDrawn="1"/>
        </p:nvGrpSpPr>
        <p:grpSpPr>
          <a:xfrm>
            <a:off x="21537758" y="-155597"/>
            <a:ext cx="2743200" cy="13887450"/>
            <a:chOff x="21537758" y="-155597"/>
            <a:chExt cx="2743200" cy="13887450"/>
          </a:xfrm>
        </p:grpSpPr>
        <p:sp>
          <p:nvSpPr>
            <p:cNvPr id="14" name="Rectangle 13">
              <a:extLst>
                <a:ext uri="{FF2B5EF4-FFF2-40B4-BE49-F238E27FC236}">
                  <a16:creationId xmlns:a16="http://schemas.microsoft.com/office/drawing/2014/main" id="{7B065F10-177F-55DB-B0ED-327582D1114C}"/>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5" name="Picture 14" descr="A close up of a sign&#10;&#10;Description automatically generated">
              <a:extLst>
                <a:ext uri="{FF2B5EF4-FFF2-40B4-BE49-F238E27FC236}">
                  <a16:creationId xmlns:a16="http://schemas.microsoft.com/office/drawing/2014/main" id="{BEAD18E5-A0F2-D4DD-8189-A756409AB3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extLst>
      <p:ext uri="{BB962C8B-B14F-4D97-AF65-F5344CB8AC3E}">
        <p14:creationId xmlns:p14="http://schemas.microsoft.com/office/powerpoint/2010/main" val="333917390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B962D9-FE58-D26F-A243-07ABB2EA05DB}"/>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10FB614F-9FAF-0185-B1E9-A1D01D3C4702}"/>
              </a:ext>
            </a:extLst>
          </p:cNvPr>
          <p:cNvSpPr>
            <a:spLocks noGrp="1"/>
          </p:cNvSpPr>
          <p:nvPr>
            <p:ph type="dt" sz="half" idx="10"/>
          </p:nvPr>
        </p:nvSpPr>
        <p:spPr/>
        <p:txBody>
          <a:bodyPr/>
          <a:lstStyle/>
          <a:p>
            <a:fld id="{F1A2CDC9-D4C1-4B37-B35C-8E52CA88E210}" type="datetimeFigureOut">
              <a:rPr lang="en-US" smtClean="0"/>
              <a:t>12/19/2023</a:t>
            </a:fld>
            <a:endParaRPr lang="en-US"/>
          </a:p>
        </p:txBody>
      </p:sp>
      <p:sp>
        <p:nvSpPr>
          <p:cNvPr id="3" name="Footer Placeholder 2">
            <a:extLst>
              <a:ext uri="{FF2B5EF4-FFF2-40B4-BE49-F238E27FC236}">
                <a16:creationId xmlns:a16="http://schemas.microsoft.com/office/drawing/2014/main" id="{0F4E4EB4-BEA8-DC60-2D3A-65F4C343C629}"/>
              </a:ext>
            </a:extLst>
          </p:cNvPr>
          <p:cNvSpPr>
            <a:spLocks noGrp="1"/>
          </p:cNvSpPr>
          <p:nvPr>
            <p:ph type="ftr" sz="quarter" idx="11"/>
          </p:nvPr>
        </p:nvSpPr>
        <p:spPr/>
        <p:txBody>
          <a:bodyPr/>
          <a:lstStyle/>
          <a:p>
            <a:endParaRPr lang="en-US"/>
          </a:p>
        </p:txBody>
      </p:sp>
      <p:sp>
        <p:nvSpPr>
          <p:cNvPr id="11" name="Text Placeholder 10">
            <a:extLst>
              <a:ext uri="{FF2B5EF4-FFF2-40B4-BE49-F238E27FC236}">
                <a16:creationId xmlns:a16="http://schemas.microsoft.com/office/drawing/2014/main" id="{11FA6D57-4058-DFF5-E503-6DC378C3E2DC}"/>
              </a:ext>
            </a:extLst>
          </p:cNvPr>
          <p:cNvSpPr>
            <a:spLocks noGrp="1"/>
          </p:cNvSpPr>
          <p:nvPr>
            <p:ph type="body" sz="quarter" idx="14" hasCustomPrompt="1"/>
          </p:nvPr>
        </p:nvSpPr>
        <p:spPr>
          <a:xfrm>
            <a:off x="13165334" y="1948547"/>
            <a:ext cx="8640958" cy="1071062"/>
          </a:xfrm>
          <a:noFill/>
        </p:spPr>
        <p:txBody>
          <a:bodyPr wrap="square" lIns="0" rIns="0" rtlCol="0" anchor="b">
            <a:normAutofit/>
          </a:bodyPr>
          <a:lstStyle>
            <a:lvl1pPr marL="0" indent="0" algn="r">
              <a:lnSpc>
                <a:spcPct val="100000"/>
              </a:lnSpc>
              <a:buNone/>
              <a:defRPr lang="en-US" sz="6400" b="1" i="0">
                <a:latin typeface="Avenir Next Condensed Demi Bold" panose="020B0506020202020204" pitchFamily="34" charset="0"/>
              </a:defRPr>
            </a:lvl1pPr>
          </a:lstStyle>
          <a:p>
            <a:pPr marL="0" lvl="0"/>
            <a:r>
              <a:rPr lang="en-US"/>
              <a:t>ADD TITLE HERE</a:t>
            </a:r>
          </a:p>
        </p:txBody>
      </p:sp>
      <p:pic>
        <p:nvPicPr>
          <p:cNvPr id="8" name="Picture 7" descr="A picture containing shirt&#10;&#10;Description automatically generated">
            <a:extLst>
              <a:ext uri="{FF2B5EF4-FFF2-40B4-BE49-F238E27FC236}">
                <a16:creationId xmlns:a16="http://schemas.microsoft.com/office/drawing/2014/main" id="{2239A5CF-53DC-D04C-6F3B-0A59F9297B0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574884" y="6393884"/>
            <a:ext cx="9821858" cy="7367211"/>
          </a:xfrm>
          <a:prstGeom prst="rect">
            <a:avLst/>
          </a:prstGeom>
        </p:spPr>
      </p:pic>
      <p:grpSp>
        <p:nvGrpSpPr>
          <p:cNvPr id="15" name="Group 14">
            <a:extLst>
              <a:ext uri="{FF2B5EF4-FFF2-40B4-BE49-F238E27FC236}">
                <a16:creationId xmlns:a16="http://schemas.microsoft.com/office/drawing/2014/main" id="{78B6CDF9-EA72-9B21-30A0-CE1F0B53A1B3}"/>
              </a:ext>
            </a:extLst>
          </p:cNvPr>
          <p:cNvGrpSpPr/>
          <p:nvPr userDrawn="1"/>
        </p:nvGrpSpPr>
        <p:grpSpPr>
          <a:xfrm>
            <a:off x="21537758" y="-155597"/>
            <a:ext cx="2743200" cy="13887450"/>
            <a:chOff x="21537758" y="-155597"/>
            <a:chExt cx="2743200" cy="13887450"/>
          </a:xfrm>
        </p:grpSpPr>
        <p:sp>
          <p:nvSpPr>
            <p:cNvPr id="16" name="Rectangle 15">
              <a:extLst>
                <a:ext uri="{FF2B5EF4-FFF2-40B4-BE49-F238E27FC236}">
                  <a16:creationId xmlns:a16="http://schemas.microsoft.com/office/drawing/2014/main" id="{3F1BBAD5-75AB-5CEA-4CFC-16212290A5B3}"/>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7" name="Picture 16" descr="A close up of a sign&#10;&#10;Description automatically generated">
              <a:extLst>
                <a:ext uri="{FF2B5EF4-FFF2-40B4-BE49-F238E27FC236}">
                  <a16:creationId xmlns:a16="http://schemas.microsoft.com/office/drawing/2014/main" id="{FB687D42-1AFA-1BA3-399C-93B36BF6A9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
        <p:nvSpPr>
          <p:cNvPr id="19" name="Picture Placeholder 18">
            <a:extLst>
              <a:ext uri="{FF2B5EF4-FFF2-40B4-BE49-F238E27FC236}">
                <a16:creationId xmlns:a16="http://schemas.microsoft.com/office/drawing/2014/main" id="{4B798BEF-7A8D-B025-D6D7-FE99166D0687}"/>
              </a:ext>
            </a:extLst>
          </p:cNvPr>
          <p:cNvSpPr>
            <a:spLocks noGrp="1"/>
          </p:cNvSpPr>
          <p:nvPr>
            <p:ph type="pic" sz="quarter" idx="15"/>
          </p:nvPr>
        </p:nvSpPr>
        <p:spPr>
          <a:xfrm>
            <a:off x="1640728" y="4880882"/>
            <a:ext cx="6642100" cy="7858125"/>
          </a:xfrm>
          <a:solidFill>
            <a:srgbClr val="FFFFFF"/>
          </a:solidFill>
        </p:spPr>
        <p:txBody>
          <a:bodyPr/>
          <a:lstStyle/>
          <a:p>
            <a:endParaRPr lang="en-US"/>
          </a:p>
        </p:txBody>
      </p:sp>
      <p:grpSp>
        <p:nvGrpSpPr>
          <p:cNvPr id="20" name="Group 19">
            <a:extLst>
              <a:ext uri="{FF2B5EF4-FFF2-40B4-BE49-F238E27FC236}">
                <a16:creationId xmlns:a16="http://schemas.microsoft.com/office/drawing/2014/main" id="{AAF9152E-D6C6-872C-7545-573E82FD9901}"/>
              </a:ext>
            </a:extLst>
          </p:cNvPr>
          <p:cNvGrpSpPr/>
          <p:nvPr userDrawn="1"/>
        </p:nvGrpSpPr>
        <p:grpSpPr>
          <a:xfrm>
            <a:off x="-266700" y="-12700"/>
            <a:ext cx="22766483" cy="4715132"/>
            <a:chOff x="-266700" y="-12700"/>
            <a:chExt cx="22766483" cy="4715132"/>
          </a:xfrm>
        </p:grpSpPr>
        <p:sp>
          <p:nvSpPr>
            <p:cNvPr id="21" name="Rectangle">
              <a:extLst>
                <a:ext uri="{FF2B5EF4-FFF2-40B4-BE49-F238E27FC236}">
                  <a16:creationId xmlns:a16="http://schemas.microsoft.com/office/drawing/2014/main" id="{E73875A0-15CE-63AC-6C2D-47F131C36535}"/>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 name="FCSN-logo.png" descr="FCSN-logo.png">
              <a:extLst>
                <a:ext uri="{FF2B5EF4-FFF2-40B4-BE49-F238E27FC236}">
                  <a16:creationId xmlns:a16="http://schemas.microsoft.com/office/drawing/2014/main" id="{F1D6A53F-B188-368E-E065-6A8689D28307}"/>
                </a:ext>
              </a:extLst>
            </p:cNvPr>
            <p:cNvPicPr>
              <a:picLocks noChangeAspect="1"/>
            </p:cNvPicPr>
            <p:nvPr/>
          </p:nvPicPr>
          <p:blipFill>
            <a:blip r:embed="rId4"/>
            <a:stretch>
              <a:fillRect/>
            </a:stretch>
          </p:blipFill>
          <p:spPr>
            <a:xfrm>
              <a:off x="-266700" y="-12700"/>
              <a:ext cx="4715132" cy="4715132"/>
            </a:xfrm>
            <a:prstGeom prst="rect">
              <a:avLst/>
            </a:prstGeom>
            <a:ln w="12700">
              <a:miter lim="400000"/>
            </a:ln>
          </p:spPr>
        </p:pic>
        <p:sp>
          <p:nvSpPr>
            <p:cNvPr id="23" name="WHY WE EXIST">
              <a:extLst>
                <a:ext uri="{FF2B5EF4-FFF2-40B4-BE49-F238E27FC236}">
                  <a16:creationId xmlns:a16="http://schemas.microsoft.com/office/drawing/2014/main" id="{4C29658E-2B06-0467-2E9A-96D642962D52}"/>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Tree>
    <p:extLst>
      <p:ext uri="{BB962C8B-B14F-4D97-AF65-F5344CB8AC3E}">
        <p14:creationId xmlns:p14="http://schemas.microsoft.com/office/powerpoint/2010/main" val="242206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yout E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11B591-5E14-1B4B-E8E5-12E5FD02FFF4}"/>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Date Placeholder 1">
            <a:extLst>
              <a:ext uri="{FF2B5EF4-FFF2-40B4-BE49-F238E27FC236}">
                <a16:creationId xmlns:a16="http://schemas.microsoft.com/office/drawing/2014/main" id="{974CE902-C5B6-3443-171F-0DC6351C2F0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C472CF7-9BB1-DA94-1702-5FDEBB4A4E47}"/>
              </a:ext>
            </a:extLst>
          </p:cNvPr>
          <p:cNvSpPr>
            <a:spLocks noGrp="1"/>
          </p:cNvSpPr>
          <p:nvPr>
            <p:ph type="ftr" sz="quarter" idx="11"/>
          </p:nvPr>
        </p:nvSpPr>
        <p:spPr/>
        <p:txBody>
          <a:bodyPr/>
          <a:lstStyle/>
          <a:p>
            <a:endParaRPr lang="en-US"/>
          </a:p>
        </p:txBody>
      </p:sp>
      <p:sp>
        <p:nvSpPr>
          <p:cNvPr id="6" name="Text Placeholder 10">
            <a:extLst>
              <a:ext uri="{FF2B5EF4-FFF2-40B4-BE49-F238E27FC236}">
                <a16:creationId xmlns:a16="http://schemas.microsoft.com/office/drawing/2014/main" id="{61A4823E-DBF0-790F-4990-346C6ACE6000}"/>
              </a:ext>
            </a:extLst>
          </p:cNvPr>
          <p:cNvSpPr>
            <a:spLocks noGrp="1"/>
          </p:cNvSpPr>
          <p:nvPr>
            <p:ph type="body" sz="quarter" idx="17" hasCustomPrompt="1"/>
          </p:nvPr>
        </p:nvSpPr>
        <p:spPr>
          <a:xfrm>
            <a:off x="10170985" y="1798527"/>
            <a:ext cx="12097344" cy="1173914"/>
          </a:xfrm>
        </p:spPr>
        <p:txBody>
          <a:bodyPr tIns="46800" bIns="46800" anchor="b">
            <a:normAutofit/>
          </a:bodyPr>
          <a:lstStyle>
            <a:lvl1pPr marL="0" indent="0" algn="r">
              <a:lnSpc>
                <a:spcPct val="100000"/>
              </a:lnSpc>
              <a:buNone/>
              <a:defRPr sz="6400" b="1" i="0" spc="400" baseline="0">
                <a:solidFill>
                  <a:schemeClr val="tx1"/>
                </a:solidFill>
                <a:latin typeface="Avenir Next Condensed Demi Bold" panose="020B0506020202020204" pitchFamily="34" charset="0"/>
              </a:defRPr>
            </a:lvl1pPr>
          </a:lstStyle>
          <a:p>
            <a:pPr lvl="0"/>
            <a:r>
              <a:rPr lang="en-GB" dirty="0"/>
              <a:t>ADD TITLE HERE</a:t>
            </a:r>
            <a:endParaRPr lang="en-US" dirty="0"/>
          </a:p>
        </p:txBody>
      </p:sp>
      <p:grpSp>
        <p:nvGrpSpPr>
          <p:cNvPr id="11" name="Group 10">
            <a:extLst>
              <a:ext uri="{FF2B5EF4-FFF2-40B4-BE49-F238E27FC236}">
                <a16:creationId xmlns:a16="http://schemas.microsoft.com/office/drawing/2014/main" id="{52B72B2D-3FF4-36AE-9355-A7ED9CAE8CBC}"/>
              </a:ext>
            </a:extLst>
          </p:cNvPr>
          <p:cNvGrpSpPr/>
          <p:nvPr userDrawn="1"/>
        </p:nvGrpSpPr>
        <p:grpSpPr>
          <a:xfrm>
            <a:off x="21537758" y="-155597"/>
            <a:ext cx="2743200" cy="13887450"/>
            <a:chOff x="21537758" y="-155597"/>
            <a:chExt cx="2743200" cy="13887450"/>
          </a:xfrm>
        </p:grpSpPr>
        <p:sp>
          <p:nvSpPr>
            <p:cNvPr id="12" name="Rectangle 11">
              <a:extLst>
                <a:ext uri="{FF2B5EF4-FFF2-40B4-BE49-F238E27FC236}">
                  <a16:creationId xmlns:a16="http://schemas.microsoft.com/office/drawing/2014/main" id="{826C6148-6752-7BFB-37CA-7E10FC247C89}"/>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3" name="Picture 12" descr="A close up of a sign&#10;&#10;Description automatically generated">
              <a:extLst>
                <a:ext uri="{FF2B5EF4-FFF2-40B4-BE49-F238E27FC236}">
                  <a16:creationId xmlns:a16="http://schemas.microsoft.com/office/drawing/2014/main" id="{03CC1E00-9E2B-C8A6-2D4B-C6E2A6D4D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14" name="Group 13">
            <a:extLst>
              <a:ext uri="{FF2B5EF4-FFF2-40B4-BE49-F238E27FC236}">
                <a16:creationId xmlns:a16="http://schemas.microsoft.com/office/drawing/2014/main" id="{43EF6AAD-A998-30E4-5ED3-0D377EE0E574}"/>
              </a:ext>
            </a:extLst>
          </p:cNvPr>
          <p:cNvGrpSpPr/>
          <p:nvPr userDrawn="1"/>
        </p:nvGrpSpPr>
        <p:grpSpPr>
          <a:xfrm>
            <a:off x="-266700" y="-12700"/>
            <a:ext cx="22535029" cy="4715132"/>
            <a:chOff x="-266700" y="-12700"/>
            <a:chExt cx="24624833" cy="4715132"/>
          </a:xfrm>
        </p:grpSpPr>
        <p:sp>
          <p:nvSpPr>
            <p:cNvPr id="15" name="Rectangle">
              <a:extLst>
                <a:ext uri="{FF2B5EF4-FFF2-40B4-BE49-F238E27FC236}">
                  <a16:creationId xmlns:a16="http://schemas.microsoft.com/office/drawing/2014/main" id="{C5D2E5A0-6D59-D8DF-F703-3A3242AFC809}"/>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6" name="FCSN-logo.png" descr="FCSN-logo.png">
              <a:extLst>
                <a:ext uri="{FF2B5EF4-FFF2-40B4-BE49-F238E27FC236}">
                  <a16:creationId xmlns:a16="http://schemas.microsoft.com/office/drawing/2014/main" id="{79811116-21B0-4F78-7846-A2C20C1C185B}"/>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17" name="WHY WE EXIST">
              <a:extLst>
                <a:ext uri="{FF2B5EF4-FFF2-40B4-BE49-F238E27FC236}">
                  <a16:creationId xmlns:a16="http://schemas.microsoft.com/office/drawing/2014/main" id="{9E3B0FF8-E1FE-4C36-5976-69F3C31E91A0}"/>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Tree>
    <p:extLst>
      <p:ext uri="{BB962C8B-B14F-4D97-AF65-F5344CB8AC3E}">
        <p14:creationId xmlns:p14="http://schemas.microsoft.com/office/powerpoint/2010/main" val="38995335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yout C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B3CDDB-E55C-D79C-44E3-BDE0163E00DA}"/>
              </a:ext>
            </a:extLst>
          </p:cNvPr>
          <p:cNvSpPr/>
          <p:nvPr userDrawn="1"/>
        </p:nvSpPr>
        <p:spPr>
          <a:xfrm>
            <a:off x="152400" y="152397"/>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2" name="Rectangle 1">
            <a:extLst>
              <a:ext uri="{FF2B5EF4-FFF2-40B4-BE49-F238E27FC236}">
                <a16:creationId xmlns:a16="http://schemas.microsoft.com/office/drawing/2014/main" id="{AD74B1DC-758A-7F59-C6CA-35C94D963678}"/>
              </a:ext>
            </a:extLst>
          </p:cNvPr>
          <p:cNvSpPr/>
          <p:nvPr userDrawn="1"/>
        </p:nvSpPr>
        <p:spPr>
          <a:xfrm>
            <a:off x="0" y="-3"/>
            <a:ext cx="24383999" cy="13716002"/>
          </a:xfrm>
          <a:prstGeom prst="rect">
            <a:avLst/>
          </a:prstGeom>
          <a:solidFill>
            <a:srgbClr val="0749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sp>
        <p:nvSpPr>
          <p:cNvPr id="8" name="Picture Placeholder 7">
            <a:extLst>
              <a:ext uri="{FF2B5EF4-FFF2-40B4-BE49-F238E27FC236}">
                <a16:creationId xmlns:a16="http://schemas.microsoft.com/office/drawing/2014/main" id="{C56B8769-0212-CE2B-9698-7629234FCB5E}"/>
              </a:ext>
            </a:extLst>
          </p:cNvPr>
          <p:cNvSpPr>
            <a:spLocks noGrp="1"/>
          </p:cNvSpPr>
          <p:nvPr>
            <p:ph type="pic" sz="quarter" idx="13" hasCustomPrompt="1"/>
          </p:nvPr>
        </p:nvSpPr>
        <p:spPr>
          <a:xfrm>
            <a:off x="0" y="0"/>
            <a:ext cx="24384000" cy="1371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85000"/>
            </a:schemeClr>
          </a:solidFill>
        </p:spPr>
        <p:txBody>
          <a:bodyPr wrap="square" tIns="360000" anchor="t">
            <a:noAutofit/>
          </a:bodyPr>
          <a:lstStyle>
            <a:lvl1pPr marL="0" indent="0" algn="ctr">
              <a:buNone/>
              <a:defRPr sz="3600">
                <a:latin typeface="+mj-lt"/>
              </a:defRPr>
            </a:lvl1pPr>
          </a:lstStyle>
          <a:p>
            <a:r>
              <a:rPr lang="en-GB"/>
              <a:t>INSERT PICTURE</a:t>
            </a:r>
            <a:endParaRPr lang="en-US"/>
          </a:p>
        </p:txBody>
      </p:sp>
      <p:sp>
        <p:nvSpPr>
          <p:cNvPr id="11" name="Text Placeholder 10">
            <a:extLst>
              <a:ext uri="{FF2B5EF4-FFF2-40B4-BE49-F238E27FC236}">
                <a16:creationId xmlns:a16="http://schemas.microsoft.com/office/drawing/2014/main" id="{CF68C7F4-9E48-8DAD-CFF8-53C3FC7B3E10}"/>
              </a:ext>
            </a:extLst>
          </p:cNvPr>
          <p:cNvSpPr>
            <a:spLocks noGrp="1"/>
          </p:cNvSpPr>
          <p:nvPr>
            <p:ph type="body" sz="quarter" idx="14" hasCustomPrompt="1"/>
          </p:nvPr>
        </p:nvSpPr>
        <p:spPr>
          <a:xfrm>
            <a:off x="13771385" y="1798527"/>
            <a:ext cx="8496944" cy="1297024"/>
          </a:xfrm>
        </p:spPr>
        <p:txBody>
          <a:bodyPr tIns="46800" bIns="46800" anchor="b">
            <a:normAutofit/>
          </a:bodyPr>
          <a:lstStyle>
            <a:lvl1pPr marL="0" indent="0" algn="r">
              <a:lnSpc>
                <a:spcPct val="100000"/>
              </a:lnSpc>
              <a:buNone/>
              <a:defRPr sz="7200" b="1" i="0" spc="400" baseline="0">
                <a:solidFill>
                  <a:schemeClr val="bg1"/>
                </a:solidFill>
                <a:latin typeface="Avenir Next Condensed Demi Bold" panose="020B0506020202020204" pitchFamily="34" charset="0"/>
              </a:defRPr>
            </a:lvl1pPr>
          </a:lstStyle>
          <a:p>
            <a:pPr lvl="0"/>
            <a:r>
              <a:rPr lang="en-GB" dirty="0"/>
              <a:t>ADD TITLE HERE</a:t>
            </a:r>
            <a:endParaRPr lang="en-US" dirty="0"/>
          </a:p>
        </p:txBody>
      </p:sp>
      <p:grpSp>
        <p:nvGrpSpPr>
          <p:cNvPr id="7" name="Group 6">
            <a:extLst>
              <a:ext uri="{FF2B5EF4-FFF2-40B4-BE49-F238E27FC236}">
                <a16:creationId xmlns:a16="http://schemas.microsoft.com/office/drawing/2014/main" id="{C53DA0D8-3CB2-CF03-3250-AE65346B5A8A}"/>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347C1272-7758-9A6E-4C0F-E18E965D1CB8}"/>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02C383D7-F3F4-20E8-89AE-C6CA55CF20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grpSp>
        <p:nvGrpSpPr>
          <p:cNvPr id="13" name="Group 12">
            <a:extLst>
              <a:ext uri="{FF2B5EF4-FFF2-40B4-BE49-F238E27FC236}">
                <a16:creationId xmlns:a16="http://schemas.microsoft.com/office/drawing/2014/main" id="{FC05E204-8FE4-C2A0-B549-15C0DA844AE9}"/>
              </a:ext>
            </a:extLst>
          </p:cNvPr>
          <p:cNvGrpSpPr/>
          <p:nvPr userDrawn="1"/>
        </p:nvGrpSpPr>
        <p:grpSpPr>
          <a:xfrm>
            <a:off x="-266700" y="-12700"/>
            <a:ext cx="22535029" cy="4715132"/>
            <a:chOff x="-266700" y="-12700"/>
            <a:chExt cx="22535029" cy="4715132"/>
          </a:xfrm>
        </p:grpSpPr>
        <p:sp>
          <p:nvSpPr>
            <p:cNvPr id="14" name="Rectangle">
              <a:extLst>
                <a:ext uri="{FF2B5EF4-FFF2-40B4-BE49-F238E27FC236}">
                  <a16:creationId xmlns:a16="http://schemas.microsoft.com/office/drawing/2014/main" id="{501D6107-51D3-CFDA-B958-B6E91E11ACD5}"/>
                </a:ext>
              </a:extLst>
            </p:cNvPr>
            <p:cNvSpPr/>
            <p:nvPr/>
          </p:nvSpPr>
          <p:spPr>
            <a:xfrm>
              <a:off x="-25868" y="483430"/>
              <a:ext cx="22294197"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15" name="FCSN-logo.png" descr="FCSN-logo.png">
              <a:extLst>
                <a:ext uri="{FF2B5EF4-FFF2-40B4-BE49-F238E27FC236}">
                  <a16:creationId xmlns:a16="http://schemas.microsoft.com/office/drawing/2014/main" id="{E2C94998-68F7-6D00-C533-77C1E484A645}"/>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16" name="WHY WE EXIST">
              <a:extLst>
                <a:ext uri="{FF2B5EF4-FFF2-40B4-BE49-F238E27FC236}">
                  <a16:creationId xmlns:a16="http://schemas.microsoft.com/office/drawing/2014/main" id="{9436C5BD-5A9E-9C27-F15B-A3EABA8F2524}"/>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spTree>
    <p:extLst>
      <p:ext uri="{BB962C8B-B14F-4D97-AF65-F5344CB8AC3E}">
        <p14:creationId xmlns:p14="http://schemas.microsoft.com/office/powerpoint/2010/main" val="20378689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DEC6AD-FCB4-4CCE-B495-EA5015032A6F}"/>
              </a:ext>
            </a:extLst>
          </p:cNvPr>
          <p:cNvSpPr/>
          <p:nvPr userDrawn="1"/>
        </p:nvSpPr>
        <p:spPr>
          <a:xfrm>
            <a:off x="1" y="1714498"/>
            <a:ext cx="24707850" cy="10287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4" name="Picture 13" descr="A close up of a logo&#10;&#10;Description automatically generated">
            <a:extLst>
              <a:ext uri="{FF2B5EF4-FFF2-40B4-BE49-F238E27FC236}">
                <a16:creationId xmlns:a16="http://schemas.microsoft.com/office/drawing/2014/main" id="{36D82C3B-1B69-4692-825B-0F3BABE7987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661143" y="4048105"/>
            <a:ext cx="10603350" cy="7953394"/>
          </a:xfrm>
          <a:prstGeom prst="rect">
            <a:avLst/>
          </a:prstGeom>
        </p:spPr>
      </p:pic>
      <p:sp>
        <p:nvSpPr>
          <p:cNvPr id="2" name="Date Placeholder 1"/>
          <p:cNvSpPr>
            <a:spLocks noGrp="1"/>
          </p:cNvSpPr>
          <p:nvPr>
            <p:ph type="dt" sz="half" idx="10"/>
          </p:nvPr>
        </p:nvSpPr>
        <p:spPr/>
        <p:txBody>
          <a:bodyPr/>
          <a:lstStyle/>
          <a:p>
            <a:fld id="{CFD0F3B8-94F7-4C81-B0A2-A56271802731}" type="datetime1">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968443" y="13081000"/>
            <a:ext cx="434413" cy="471924"/>
          </a:xfrm>
        </p:spPr>
        <p:txBody>
          <a:bodyPr/>
          <a:lstStyle/>
          <a:p>
            <a:fld id="{5FE9983C-F62D-48A4-9145-C86367548D2A}" type="slidenum">
              <a:rPr lang="en-US" smtClean="0"/>
              <a:t>‹#›</a:t>
            </a:fld>
            <a:endParaRPr lang="en-US"/>
          </a:p>
        </p:txBody>
      </p:sp>
      <p:sp>
        <p:nvSpPr>
          <p:cNvPr id="8" name="Rectangle 7">
            <a:extLst>
              <a:ext uri="{FF2B5EF4-FFF2-40B4-BE49-F238E27FC236}">
                <a16:creationId xmlns:a16="http://schemas.microsoft.com/office/drawing/2014/main" id="{26802605-5055-43C6-85A9-0085BAEB4DB7}"/>
              </a:ext>
            </a:extLst>
          </p:cNvPr>
          <p:cNvSpPr/>
          <p:nvPr userDrawn="1"/>
        </p:nvSpPr>
        <p:spPr>
          <a:xfrm>
            <a:off x="22499783" y="-171449"/>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9" name="TextBox 8">
            <a:extLst>
              <a:ext uri="{FF2B5EF4-FFF2-40B4-BE49-F238E27FC236}">
                <a16:creationId xmlns:a16="http://schemas.microsoft.com/office/drawing/2014/main" id="{FB5E1A01-A98C-42C3-88AA-210740C540D3}"/>
              </a:ext>
            </a:extLst>
          </p:cNvPr>
          <p:cNvSpPr txBox="1"/>
          <p:nvPr userDrawn="1"/>
        </p:nvSpPr>
        <p:spPr>
          <a:xfrm rot="5400000">
            <a:off x="18729669" y="4345495"/>
            <a:ext cx="8426822" cy="400110"/>
          </a:xfrm>
          <a:prstGeom prst="rect">
            <a:avLst/>
          </a:prstGeom>
          <a:noFill/>
        </p:spPr>
        <p:txBody>
          <a:bodyPr wrap="square" rtlCol="0">
            <a:spAutoFit/>
          </a:bodyPr>
          <a:lstStyle/>
          <a:p>
            <a:r>
              <a:rPr lang="en-US" sz="2000" dirty="0">
                <a:solidFill>
                  <a:srgbClr val="074975"/>
                </a:solidFill>
                <a:latin typeface="Arial" panose="020B0604020202020204" pitchFamily="34" charset="0"/>
                <a:cs typeface="Arial" panose="020B0604020202020204" pitchFamily="34" charset="0"/>
              </a:rPr>
              <a:t>© 2020 | Firefighter Cancer Support Network</a:t>
            </a:r>
          </a:p>
        </p:txBody>
      </p:sp>
      <p:pic>
        <p:nvPicPr>
          <p:cNvPr id="10" name="Picture 9" descr="A close up of a sign&#10;&#10;Description automatically generated">
            <a:extLst>
              <a:ext uri="{FF2B5EF4-FFF2-40B4-BE49-F238E27FC236}">
                <a16:creationId xmlns:a16="http://schemas.microsoft.com/office/drawing/2014/main" id="{DA4D2BB5-720B-42F1-8F8F-E9B10DC1DC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37756" y="9823544"/>
            <a:ext cx="2743200" cy="2743200"/>
          </a:xfrm>
          <a:prstGeom prst="rect">
            <a:avLst/>
          </a:prstGeom>
          <a:effectLst>
            <a:outerShdw blurRad="190500" dist="101600" dir="5400000" sx="96000" sy="96000" algn="t" rotWithShape="0">
              <a:prstClr val="black">
                <a:alpha val="40000"/>
              </a:prstClr>
            </a:outerShdw>
          </a:effectLst>
        </p:spPr>
      </p:pic>
    </p:spTree>
    <p:extLst>
      <p:ext uri="{BB962C8B-B14F-4D97-AF65-F5344CB8AC3E}">
        <p14:creationId xmlns:p14="http://schemas.microsoft.com/office/powerpoint/2010/main" val="30917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D654-5526-A03F-B3A8-A534425213B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C6480-54BD-7551-DD0A-5118E683D3D0}"/>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9AAF5D-E0F5-9079-CA19-8CD9647653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234C68-B0FA-2694-6679-84CF2540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88B9B-B45D-475D-7D23-1F362F1FF025}"/>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750595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EC8B-5B70-8468-DEA8-AB74DEFD3E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F27DE-FF25-E1E7-D97A-6814532BF5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EDAB2-7206-202F-1A9A-A79E0DB510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0EDC67-054A-1DFE-E5CE-574AF5576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00BCE-4A02-4C4A-3021-56D2851222DD}"/>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57013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8D35-4565-6DD7-DBC5-6A78F8E7A01D}"/>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0018D5-4630-57AB-77F8-F4271E355D21}"/>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E7395-BECA-BB18-0ABC-E7FC02597F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08107D-AD54-A85A-1764-A2AE461D8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EDED-C0F6-BE7F-26A6-4798B0FD0C6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99866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93B1-707C-F8E7-63A0-D0A690085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598AD-98B0-502F-FBC0-B912DB1EC829}"/>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FA0C04-ECDC-A63A-DF95-C24D4FA4B1AD}"/>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B3242-19AF-28AD-EA14-F8F7E2D2694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7F926E-18B7-087B-8EBE-ECFEC2B78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FDFB7-C6C7-F938-8ED6-BB4380D2BAFC}"/>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38453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E0C7-1C72-EE5C-9607-441871BFB5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C902C5-8103-2576-603A-F93043B3B66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468E6-FE67-7AF4-5B2F-57B15FF9F2AC}"/>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3FFA7-D504-31BC-DB9B-C75C0420E4F5}"/>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78987-9EDE-137A-4387-03744192E77A}"/>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3FEF70-5356-3C2F-FACB-62E184040FA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9C970D8-DFC6-2093-26B7-DFECB02A7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24D58-FA79-828C-AE9A-64B71148B22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91250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32B-D464-B4DC-3BC1-A06F5F077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23A7CD-9F5C-450A-1C66-381F2BFB98D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21029BF-1032-BD10-FB42-900B3655C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CB98C-632C-066F-BDF0-EE8A546CBEAF}"/>
              </a:ext>
            </a:extLst>
          </p:cNvPr>
          <p:cNvSpPr>
            <a:spLocks noGrp="1"/>
          </p:cNvSpPr>
          <p:nvPr>
            <p:ph type="sldNum" sz="quarter" idx="12"/>
          </p:nvPr>
        </p:nvSpPr>
        <p:spPr/>
        <p:txBody>
          <a:bodyPr/>
          <a:lstStyle/>
          <a:p>
            <a:fld id="{13096E02-34F1-3649-B00E-3C70CCB37A07}" type="slidenum">
              <a:rPr lang="en-US" smtClean="0"/>
              <a:t>‹#›</a:t>
            </a:fld>
            <a:endParaRPr lang="en-US"/>
          </a:p>
        </p:txBody>
      </p:sp>
      <p:sp>
        <p:nvSpPr>
          <p:cNvPr id="6" name="Rectangle 5">
            <a:extLst>
              <a:ext uri="{FF2B5EF4-FFF2-40B4-BE49-F238E27FC236}">
                <a16:creationId xmlns:a16="http://schemas.microsoft.com/office/drawing/2014/main" id="{BBCB3158-D41C-6CAA-FE89-AD3CE3EE579B}"/>
              </a:ext>
            </a:extLst>
          </p:cNvPr>
          <p:cNvSpPr/>
          <p:nvPr userDrawn="1"/>
        </p:nvSpPr>
        <p:spPr>
          <a:xfrm>
            <a:off x="-388620" y="0"/>
            <a:ext cx="24867901" cy="13716000"/>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7" name="Picture 6" descr="A picture containing shirt&#10;&#10;Description automatically generated">
            <a:extLst>
              <a:ext uri="{FF2B5EF4-FFF2-40B4-BE49-F238E27FC236}">
                <a16:creationId xmlns:a16="http://schemas.microsoft.com/office/drawing/2014/main" id="{9C5DD419-B9B6-0272-9D8C-BFB5AE741ED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4562141" y="6348786"/>
            <a:ext cx="9821858" cy="7367211"/>
          </a:xfrm>
          <a:prstGeom prst="rect">
            <a:avLst/>
          </a:prstGeom>
        </p:spPr>
      </p:pic>
    </p:spTree>
    <p:extLst>
      <p:ext uri="{BB962C8B-B14F-4D97-AF65-F5344CB8AC3E}">
        <p14:creationId xmlns:p14="http://schemas.microsoft.com/office/powerpoint/2010/main" val="427532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30FBA-6E80-F8B9-4F38-F06433F580C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31EBB0-A1E1-0B21-F24A-31256EDA2D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9473C9-6E6A-6F8C-0804-AEAFBE485A1A}"/>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42493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5466-196F-E47D-5B8F-E75CC88ADB3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8E1036-8DB2-C205-C01A-AFEA8EE35EAC}"/>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A727A-75D4-AD58-A2EE-FA01CB1BE97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A9D6D-E81A-F3B4-5535-C610D2A90FD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1E4195-B57E-21BF-4B2D-7A99253AB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E6C8B-4B38-35F8-85B2-F17579367CA7}"/>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758121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A1B-D837-09EA-CABA-9E3359022E6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653E0-482F-7FC2-2112-377FD7E65B1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3B0F3C-7DBF-CBAE-69B6-C90FE7620D2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11138-B75B-20F5-21BD-4DB62EAD06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EFD938-DF50-F9F4-3BB5-B56710744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B760E-8B60-9104-01DC-95C5750AFCD4}"/>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203077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B9D-F6B5-440B-C2DD-803C7AFFD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13E6AB-24E7-C690-930B-1021F637A0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A2C03-AC67-4D82-1FB9-F47C5AF8F2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559B97-747D-725C-0122-0CB600D03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71135-6E8F-44E7-695D-4FE8956E6851}"/>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110701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E1890-71C0-EAD7-40F0-37EB6FD31137}"/>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AD0DFB-8827-8E54-B95E-5DF3FCB72696}"/>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C5969-692B-1CA9-EA0F-BE0C69EDDD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831CD-C96D-389C-9CBE-3A0FA7D21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83300-452F-D68C-D88E-CA97FA0F83F2}"/>
              </a:ext>
            </a:extLst>
          </p:cNvPr>
          <p:cNvSpPr>
            <a:spLocks noGrp="1"/>
          </p:cNvSpPr>
          <p:nvPr>
            <p:ph type="sldNum" sz="quarter" idx="12"/>
          </p:nvPr>
        </p:nvSpPr>
        <p:spPr/>
        <p:txBody>
          <a:bodyPr/>
          <a:lstStyle/>
          <a:p>
            <a:fld id="{13096E02-34F1-3649-B00E-3C70CCB37A07}" type="slidenum">
              <a:rPr lang="en-US" smtClean="0"/>
              <a:t>‹#›</a:t>
            </a:fld>
            <a:endParaRPr lang="en-US"/>
          </a:p>
        </p:txBody>
      </p:sp>
    </p:spTree>
    <p:extLst>
      <p:ext uri="{BB962C8B-B14F-4D97-AF65-F5344CB8AC3E}">
        <p14:creationId xmlns:p14="http://schemas.microsoft.com/office/powerpoint/2010/main" val="407229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A5F700E3-D70C-28EC-CF53-54360B4CC26B}"/>
              </a:ext>
            </a:extLst>
          </p:cNvPr>
          <p:cNvSpPr/>
          <p:nvPr userDrawn="1"/>
        </p:nvSpPr>
        <p:spPr>
          <a:xfrm>
            <a:off x="2" y="0"/>
            <a:ext cx="24383998" cy="13716000"/>
          </a:xfrm>
          <a:prstGeom prst="rect">
            <a:avLst/>
          </a:prstGeom>
          <a:solidFill>
            <a:srgbClr val="E22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descr="A close up of a logo&#10;&#10;Description automatically generated">
            <a:extLst>
              <a:ext uri="{FF2B5EF4-FFF2-40B4-BE49-F238E27FC236}">
                <a16:creationId xmlns:a16="http://schemas.microsoft.com/office/drawing/2014/main" id="{52CB77B0-D086-FDF2-8595-C2A153D16BD6}"/>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5603191"/>
            <a:ext cx="10815880" cy="8112809"/>
          </a:xfrm>
          <a:prstGeom prst="rect">
            <a:avLst/>
          </a:prstGeom>
        </p:spPr>
      </p:pic>
      <p:grpSp>
        <p:nvGrpSpPr>
          <p:cNvPr id="4" name="Group 3">
            <a:extLst>
              <a:ext uri="{FF2B5EF4-FFF2-40B4-BE49-F238E27FC236}">
                <a16:creationId xmlns:a16="http://schemas.microsoft.com/office/drawing/2014/main" id="{B1278CF4-529D-4118-3437-DE11F6C3F2F5}"/>
              </a:ext>
            </a:extLst>
          </p:cNvPr>
          <p:cNvGrpSpPr/>
          <p:nvPr userDrawn="1"/>
        </p:nvGrpSpPr>
        <p:grpSpPr>
          <a:xfrm>
            <a:off x="-266700" y="-12700"/>
            <a:ext cx="22766483" cy="4715132"/>
            <a:chOff x="-266700" y="-12700"/>
            <a:chExt cx="22766483" cy="4715132"/>
          </a:xfrm>
        </p:grpSpPr>
        <p:sp>
          <p:nvSpPr>
            <p:cNvPr id="5" name="Rectangle">
              <a:extLst>
                <a:ext uri="{FF2B5EF4-FFF2-40B4-BE49-F238E27FC236}">
                  <a16:creationId xmlns:a16="http://schemas.microsoft.com/office/drawing/2014/main" id="{7979C7FF-E394-99BA-8674-F55A3D6665B5}"/>
                </a:ext>
              </a:extLst>
            </p:cNvPr>
            <p:cNvSpPr/>
            <p:nvPr/>
          </p:nvSpPr>
          <p:spPr>
            <a:xfrm>
              <a:off x="-25868" y="483430"/>
              <a:ext cx="2252565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6" name="FCSN-logo.png" descr="FCSN-logo.png">
              <a:extLst>
                <a:ext uri="{FF2B5EF4-FFF2-40B4-BE49-F238E27FC236}">
                  <a16:creationId xmlns:a16="http://schemas.microsoft.com/office/drawing/2014/main" id="{B6E126E5-D0E4-451A-070C-EA7A4D983913}"/>
                </a:ext>
              </a:extLst>
            </p:cNvPr>
            <p:cNvPicPr>
              <a:picLocks noChangeAspect="1"/>
            </p:cNvPicPr>
            <p:nvPr/>
          </p:nvPicPr>
          <p:blipFill>
            <a:blip r:embed="rId3"/>
            <a:stretch>
              <a:fillRect/>
            </a:stretch>
          </p:blipFill>
          <p:spPr>
            <a:xfrm>
              <a:off x="-266700" y="-12700"/>
              <a:ext cx="4715132" cy="4715132"/>
            </a:xfrm>
            <a:prstGeom prst="rect">
              <a:avLst/>
            </a:prstGeom>
            <a:ln w="12700">
              <a:miter lim="400000"/>
            </a:ln>
          </p:spPr>
        </p:pic>
        <p:sp>
          <p:nvSpPr>
            <p:cNvPr id="7" name="WHY WE EXIST">
              <a:extLst>
                <a:ext uri="{FF2B5EF4-FFF2-40B4-BE49-F238E27FC236}">
                  <a16:creationId xmlns:a16="http://schemas.microsoft.com/office/drawing/2014/main" id="{B9565441-E3E3-D0EA-598F-275D8B2220FA}"/>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grpSp>
      <p:grpSp>
        <p:nvGrpSpPr>
          <p:cNvPr id="8" name="Group 7">
            <a:extLst>
              <a:ext uri="{FF2B5EF4-FFF2-40B4-BE49-F238E27FC236}">
                <a16:creationId xmlns:a16="http://schemas.microsoft.com/office/drawing/2014/main" id="{DC407503-7D23-2B30-28CD-F027297D16DD}"/>
              </a:ext>
            </a:extLst>
          </p:cNvPr>
          <p:cNvGrpSpPr/>
          <p:nvPr userDrawn="1"/>
        </p:nvGrpSpPr>
        <p:grpSpPr>
          <a:xfrm>
            <a:off x="21537758" y="-155597"/>
            <a:ext cx="2743200" cy="13887450"/>
            <a:chOff x="21537758" y="-155597"/>
            <a:chExt cx="2743200" cy="13887450"/>
          </a:xfrm>
        </p:grpSpPr>
        <p:sp>
          <p:nvSpPr>
            <p:cNvPr id="9" name="Rectangle 8">
              <a:extLst>
                <a:ext uri="{FF2B5EF4-FFF2-40B4-BE49-F238E27FC236}">
                  <a16:creationId xmlns:a16="http://schemas.microsoft.com/office/drawing/2014/main" id="{5298448A-2104-5EB1-AFCB-16F5F7981DB8}"/>
                </a:ext>
              </a:extLst>
            </p:cNvPr>
            <p:cNvSpPr/>
            <p:nvPr userDrawn="1"/>
          </p:nvSpPr>
          <p:spPr>
            <a:xfrm>
              <a:off x="22499783" y="-155597"/>
              <a:ext cx="819150" cy="13887450"/>
            </a:xfrm>
            <a:prstGeom prst="rect">
              <a:avLst/>
            </a:prstGeom>
            <a:solidFill>
              <a:srgbClr val="C7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prstClr val="white"/>
                </a:solidFill>
              </a:endParaRPr>
            </a:p>
          </p:txBody>
        </p:sp>
        <p:pic>
          <p:nvPicPr>
            <p:cNvPr id="10" name="Picture 9" descr="A close up of a sign&#10;&#10;Description automatically generated">
              <a:extLst>
                <a:ext uri="{FF2B5EF4-FFF2-40B4-BE49-F238E27FC236}">
                  <a16:creationId xmlns:a16="http://schemas.microsoft.com/office/drawing/2014/main" id="{ADEE6CF7-BF16-ECC1-D36D-48EE9F841C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37758" y="10146273"/>
              <a:ext cx="2743200" cy="2743200"/>
            </a:xfrm>
            <a:prstGeom prst="rect">
              <a:avLst/>
            </a:prstGeom>
            <a:effectLst>
              <a:outerShdw blurRad="190500" dist="101600" dir="5400000" sx="96000" sy="96000" algn="t" rotWithShape="0">
                <a:prstClr val="black">
                  <a:alpha val="40000"/>
                </a:prstClr>
              </a:outerShdw>
            </a:effectLst>
          </p:spPr>
        </p:pic>
      </p:grpSp>
    </p:spTree>
    <p:extLst>
      <p:ext uri="{BB962C8B-B14F-4D97-AF65-F5344CB8AC3E}">
        <p14:creationId xmlns:p14="http://schemas.microsoft.com/office/powerpoint/2010/main" val="35345133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transition spd="med"/>
  <p:hf hd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0F38A-E456-2E2B-0DA0-3B5C3740F37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897285-9CF3-9551-BEE5-6C766915F6D0}"/>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D894E-19E2-5D00-1774-C9D2449233AD}"/>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BF6829A-C3CC-29AB-E635-B8CA2DE24A2A}"/>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117535-4A66-3609-DBC7-D3389FC809C2}"/>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3096E02-34F1-3649-B00E-3C70CCB37A07}" type="slidenum">
              <a:rPr lang="en-US" smtClean="0"/>
              <a:t>‹#›</a:t>
            </a:fld>
            <a:endParaRPr lang="en-US"/>
          </a:p>
        </p:txBody>
      </p:sp>
    </p:spTree>
    <p:extLst>
      <p:ext uri="{BB962C8B-B14F-4D97-AF65-F5344CB8AC3E}">
        <p14:creationId xmlns:p14="http://schemas.microsoft.com/office/powerpoint/2010/main" val="17025764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D72D94-99B8-5F5D-6A50-AFABD620991A}"/>
              </a:ext>
            </a:extLst>
          </p:cNvPr>
          <p:cNvSpPr>
            <a:spLocks noGrp="1"/>
          </p:cNvSpPr>
          <p:nvPr>
            <p:ph type="body" sz="quarter" idx="12"/>
          </p:nvPr>
        </p:nvSpPr>
        <p:spPr>
          <a:xfrm>
            <a:off x="12430675" y="4697761"/>
            <a:ext cx="8784974" cy="1292662"/>
          </a:xfrm>
        </p:spPr>
        <p:txBody>
          <a:bodyPr>
            <a:noAutofit/>
          </a:bodyPr>
          <a:lstStyle/>
          <a:p>
            <a:pPr algn="ctr">
              <a:defRPr sz="7000">
                <a:solidFill>
                  <a:srgbClr val="FFFFFF"/>
                </a:solidFill>
                <a:latin typeface="Helvetica"/>
                <a:ea typeface="Helvetica"/>
                <a:cs typeface="Helvetica"/>
                <a:sym typeface="Helvetica"/>
              </a:defRPr>
            </a:pPr>
            <a:r>
              <a:rPr lang="en-US" sz="8800" b="1" dirty="0">
                <a:solidFill>
                  <a:srgbClr val="FF0000"/>
                </a:solidFill>
                <a:latin typeface="Avenir Next Condensed Demi Bold" panose="020B0506020202020204" pitchFamily="34" charset="0"/>
              </a:rPr>
              <a:t>Call To Action</a:t>
            </a:r>
          </a:p>
        </p:txBody>
      </p:sp>
      <p:sp>
        <p:nvSpPr>
          <p:cNvPr id="5" name="TextBox 4">
            <a:extLst>
              <a:ext uri="{FF2B5EF4-FFF2-40B4-BE49-F238E27FC236}">
                <a16:creationId xmlns:a16="http://schemas.microsoft.com/office/drawing/2014/main" id="{BF933A1F-6959-DD45-4360-F35315E69812}"/>
              </a:ext>
            </a:extLst>
          </p:cNvPr>
          <p:cNvSpPr txBox="1"/>
          <p:nvPr/>
        </p:nvSpPr>
        <p:spPr>
          <a:xfrm>
            <a:off x="12430675" y="6430185"/>
            <a:ext cx="8546302" cy="3928916"/>
          </a:xfrm>
          <a:prstGeom prst="rect">
            <a:avLst/>
          </a:prstGeom>
          <a:noFill/>
        </p:spPr>
        <p:txBody>
          <a:bodyPr wrap="square" lIns="0" rIns="0" rtlCol="0">
            <a:noAutofit/>
          </a:bodyPr>
          <a:lstStyle/>
          <a:p>
            <a:pPr>
              <a:defRPr sz="7000">
                <a:solidFill>
                  <a:srgbClr val="FFFFFF"/>
                </a:solidFill>
                <a:latin typeface="Helvetica"/>
                <a:ea typeface="Helvetica"/>
                <a:cs typeface="Helvetica"/>
                <a:sym typeface="Helvetica"/>
              </a:defRPr>
            </a:pPr>
            <a:r>
              <a:rPr lang="en-US" sz="8000" dirty="0">
                <a:solidFill>
                  <a:srgbClr val="FF0000"/>
                </a:solidFill>
                <a:latin typeface="Avenir Next Condensed" panose="020B0506020202020204" pitchFamily="34" charset="0"/>
              </a:rPr>
              <a:t>Modifiable Risk Factors for Cancer Prevention</a:t>
            </a:r>
          </a:p>
          <a:p>
            <a:pPr>
              <a:defRPr sz="7000">
                <a:solidFill>
                  <a:srgbClr val="FFFFFF"/>
                </a:solidFill>
                <a:latin typeface="Helvetica"/>
                <a:ea typeface="Helvetica"/>
                <a:cs typeface="Helvetica"/>
                <a:sym typeface="Helvetica"/>
              </a:defRPr>
            </a:pPr>
            <a:endParaRPr lang="en-US" sz="8000" dirty="0">
              <a:solidFill>
                <a:srgbClr val="FF0000"/>
              </a:solidFill>
              <a:latin typeface="Avenir Next Condensed" panose="020B0506020202020204" pitchFamily="34" charset="0"/>
            </a:endParaRPr>
          </a:p>
        </p:txBody>
      </p:sp>
      <p:sp>
        <p:nvSpPr>
          <p:cNvPr id="6" name="Rectangle 5">
            <a:extLst>
              <a:ext uri="{FF2B5EF4-FFF2-40B4-BE49-F238E27FC236}">
                <a16:creationId xmlns:a16="http://schemas.microsoft.com/office/drawing/2014/main" id="{1F2F5186-4776-3939-022A-F38FFB1D1155}"/>
              </a:ext>
            </a:extLst>
          </p:cNvPr>
          <p:cNvSpPr/>
          <p:nvPr/>
        </p:nvSpPr>
        <p:spPr>
          <a:xfrm rot="5400000">
            <a:off x="6682743" y="6727676"/>
            <a:ext cx="8064894" cy="26064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FCSN-logo.png" descr="FCSN-logo.png">
            <a:extLst>
              <a:ext uri="{FF2B5EF4-FFF2-40B4-BE49-F238E27FC236}">
                <a16:creationId xmlns:a16="http://schemas.microsoft.com/office/drawing/2014/main" id="{FBD07B1C-11DC-FB85-748F-F16BC305CF73}"/>
              </a:ext>
            </a:extLst>
          </p:cNvPr>
          <p:cNvPicPr>
            <a:picLocks noChangeAspect="1"/>
          </p:cNvPicPr>
          <p:nvPr/>
        </p:nvPicPr>
        <p:blipFill>
          <a:blip r:embed="rId3"/>
          <a:stretch>
            <a:fillRect/>
          </a:stretch>
        </p:blipFill>
        <p:spPr>
          <a:xfrm>
            <a:off x="2616244" y="3356899"/>
            <a:ext cx="7002202" cy="7002202"/>
          </a:xfrm>
          <a:prstGeom prst="rect">
            <a:avLst/>
          </a:prstGeom>
          <a:ln w="12700">
            <a:miter lim="400000"/>
          </a:ln>
        </p:spPr>
      </p:pic>
      <p:grpSp>
        <p:nvGrpSpPr>
          <p:cNvPr id="13" name="Group 12">
            <a:extLst>
              <a:ext uri="{FF2B5EF4-FFF2-40B4-BE49-F238E27FC236}">
                <a16:creationId xmlns:a16="http://schemas.microsoft.com/office/drawing/2014/main" id="{1CFB0F3E-7FF8-B10B-B972-1C6A12BAD8CF}"/>
              </a:ext>
            </a:extLst>
          </p:cNvPr>
          <p:cNvGrpSpPr/>
          <p:nvPr/>
        </p:nvGrpSpPr>
        <p:grpSpPr>
          <a:xfrm>
            <a:off x="-25868" y="483430"/>
            <a:ext cx="24384001" cy="1270001"/>
            <a:chOff x="-25868" y="483430"/>
            <a:chExt cx="24384001" cy="1270001"/>
          </a:xfrm>
        </p:grpSpPr>
        <p:sp>
          <p:nvSpPr>
            <p:cNvPr id="9" name="Rectangle">
              <a:extLst>
                <a:ext uri="{FF2B5EF4-FFF2-40B4-BE49-F238E27FC236}">
                  <a16:creationId xmlns:a16="http://schemas.microsoft.com/office/drawing/2014/main" id="{6A0AD8E2-EA92-11F7-B9D4-AFB77C148FB8}"/>
                </a:ext>
              </a:extLst>
            </p:cNvPr>
            <p:cNvSpPr/>
            <p:nvPr/>
          </p:nvSpPr>
          <p:spPr>
            <a:xfrm>
              <a:off x="-25868" y="483430"/>
              <a:ext cx="24384001" cy="1270001"/>
            </a:xfrm>
            <a:prstGeom prst="rect">
              <a:avLst/>
            </a:prstGeom>
            <a:solidFill>
              <a:schemeClr val="accent5">
                <a:lumOff val="-29866"/>
              </a:schemeClr>
            </a:solidFill>
            <a:ln w="127000">
              <a:solidFill>
                <a:srgbClr val="000000"/>
              </a:solidFill>
              <a:miter lim="400000"/>
            </a:ln>
            <a:effectLst>
              <a:outerShdw blurRad="254000" dist="127000" dir="5400000" rotWithShape="0">
                <a:srgbClr val="000000">
                  <a:alpha val="62514"/>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WHY WE EXIST">
              <a:extLst>
                <a:ext uri="{FF2B5EF4-FFF2-40B4-BE49-F238E27FC236}">
                  <a16:creationId xmlns:a16="http://schemas.microsoft.com/office/drawing/2014/main" id="{CED1FEAA-156D-05A9-4A47-678614D07CA0}"/>
                </a:ext>
              </a:extLst>
            </p:cNvPr>
            <p:cNvSpPr txBox="1"/>
            <p:nvPr/>
          </p:nvSpPr>
          <p:spPr>
            <a:xfrm>
              <a:off x="10314411" y="528526"/>
              <a:ext cx="10174259"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p>
          </p:txBody>
        </p:sp>
      </p:grpSp>
      <p:sp>
        <p:nvSpPr>
          <p:cNvPr id="11" name="TextBox 10">
            <a:extLst>
              <a:ext uri="{FF2B5EF4-FFF2-40B4-BE49-F238E27FC236}">
                <a16:creationId xmlns:a16="http://schemas.microsoft.com/office/drawing/2014/main" id="{1A98AA1D-A883-C276-A44D-1223794E7236}"/>
              </a:ext>
            </a:extLst>
          </p:cNvPr>
          <p:cNvSpPr txBox="1"/>
          <p:nvPr/>
        </p:nvSpPr>
        <p:spPr>
          <a:xfrm>
            <a:off x="4544291" y="11403441"/>
            <a:ext cx="13882255"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u="none" strike="noStrike" cap="none" spc="0" normalizeH="0" baseline="0" dirty="0">
                <a:ln>
                  <a:noFill/>
                </a:ln>
                <a:solidFill>
                  <a:schemeClr val="bg1"/>
                </a:solidFill>
                <a:effectLst/>
                <a:uFillTx/>
                <a:latin typeface="Avenir Next Condensed Demi Bold" panose="020B0506020202020204" pitchFamily="34" charset="0"/>
                <a:sym typeface="Helvetica Neue"/>
              </a:rPr>
              <a:t>You fight fire. We fight cancer!</a:t>
            </a:r>
            <a:endParaRPr kumimoji="0" lang="en-US" sz="6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2" name="TextBox 11">
            <a:extLst>
              <a:ext uri="{FF2B5EF4-FFF2-40B4-BE49-F238E27FC236}">
                <a16:creationId xmlns:a16="http://schemas.microsoft.com/office/drawing/2014/main" id="{0B11FCC8-6062-FE1F-E28A-B00E5F89C534}"/>
              </a:ext>
            </a:extLst>
          </p:cNvPr>
          <p:cNvSpPr txBox="1"/>
          <p:nvPr/>
        </p:nvSpPr>
        <p:spPr>
          <a:xfrm>
            <a:off x="19146982" y="12534809"/>
            <a:ext cx="43226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u="none" strike="noStrike" cap="none" spc="0" normalizeH="0" baseline="0" dirty="0">
                <a:ln>
                  <a:noFill/>
                </a:ln>
                <a:solidFill>
                  <a:schemeClr val="bg1"/>
                </a:solidFill>
                <a:effectLst/>
                <a:uFillTx/>
                <a:latin typeface="Avenir Next Condensed" panose="020B0506020202020204" pitchFamily="34" charset="0"/>
                <a:sym typeface="Helvetica Neue"/>
              </a:rPr>
              <a:t>FFCAM 2024</a:t>
            </a:r>
          </a:p>
        </p:txBody>
      </p:sp>
      <p:pic>
        <p:nvPicPr>
          <p:cNvPr id="3" name="Picture 2" descr="A picture containing shirt&#10;&#10;Description automatically generated">
            <a:extLst>
              <a:ext uri="{FF2B5EF4-FFF2-40B4-BE49-F238E27FC236}">
                <a16:creationId xmlns:a16="http://schemas.microsoft.com/office/drawing/2014/main" id="{31470A8D-88EB-375D-6A4C-F4B48AF7B43B}"/>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2804107" y="4706474"/>
            <a:ext cx="12011368" cy="9009526"/>
          </a:xfrm>
          <a:prstGeom prst="rect">
            <a:avLst/>
          </a:prstGeom>
        </p:spPr>
      </p:pic>
    </p:spTree>
    <p:extLst>
      <p:ext uri="{BB962C8B-B14F-4D97-AF65-F5344CB8AC3E}">
        <p14:creationId xmlns:p14="http://schemas.microsoft.com/office/powerpoint/2010/main" val="362156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14:presetBounceEnd="26667">
                                      <p:stCondLst>
                                        <p:cond delay="750"/>
                                      </p:stCondLst>
                                      <p:childTnLst>
                                        <p:animMotion origin="layout" path="M 0.03542 0.08148 L -3.75E-6 -3.33333E-6 " pathEditMode="relative" rAng="0" ptsTypes="AA" p14:bounceEnd="26667">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69 0.09791 L 3.95833E-6 2.96296E-6 " pathEditMode="relative" rAng="0" ptsTypes="AA">
                                          <p:cBhvr>
                                            <p:cTn id="17" dur="750" fill="hold"/>
                                            <p:tgtEl>
                                              <p:spTgt spid="5"/>
                                            </p:tgtEl>
                                            <p:attrNameLst>
                                              <p:attrName>ppt_x</p:attrName>
                                              <p:attrName>ppt_y</p:attrName>
                                            </p:attrNameLst>
                                          </p:cBhvr>
                                          <p:rCtr x="-1185" y="-4896"/>
                                        </p:animMotion>
                                      </p:childTnLst>
                                    </p:cTn>
                                  </p:par>
                                  <p:par>
                                    <p:cTn id="18" presetID="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64" presetClass="path" presetSubtype="0" accel="33333" fill="hold" grpId="1" nodeType="withEffect">
                                      <p:stCondLst>
                                        <p:cond delay="750"/>
                                      </p:stCondLst>
                                      <p:childTnLst>
                                        <p:animMotion origin="layout" path="M 0.03542 0.08148 L -3.75E-6 -3.33333E-6 " pathEditMode="relative" rAng="0" ptsTypes="AA">
                                          <p:cBhvr>
                                            <p:cTn id="12" dur="750" fill="hold"/>
                                            <p:tgtEl>
                                              <p:spTgt spid="4"/>
                                            </p:tgtEl>
                                            <p:attrNameLst>
                                              <p:attrName>ppt_x</p:attrName>
                                              <p:attrName>ppt_y</p:attrName>
                                            </p:attrNameLst>
                                          </p:cBhvr>
                                          <p:rCtr x="-1771" y="-4074"/>
                                        </p:animMotion>
                                      </p:childTnLst>
                                    </p:cTn>
                                  </p:par>
                                  <p:par>
                                    <p:cTn id="13" presetID="22" presetClass="entr" presetSubtype="1"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64" presetClass="path" presetSubtype="0" accel="33333" decel="33333" fill="hold" grpId="1" nodeType="withEffect">
                                      <p:stCondLst>
                                        <p:cond delay="1000"/>
                                      </p:stCondLst>
                                      <p:childTnLst>
                                        <p:animMotion origin="layout" path="M 0.02369 0.09791 L 3.95833E-6 2.96296E-6 " pathEditMode="relative" rAng="0" ptsTypes="AA">
                                          <p:cBhvr>
                                            <p:cTn id="17" dur="750" fill="hold"/>
                                            <p:tgtEl>
                                              <p:spTgt spid="5"/>
                                            </p:tgtEl>
                                            <p:attrNameLst>
                                              <p:attrName>ppt_x</p:attrName>
                                              <p:attrName>ppt_y</p:attrName>
                                            </p:attrNameLst>
                                          </p:cBhvr>
                                          <p:rCtr x="-1185" y="-4896"/>
                                        </p:animMotion>
                                      </p:childTnLst>
                                    </p:cTn>
                                  </p:par>
                                  <p:par>
                                    <p:cTn id="18" presetID="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34B2DC-83E2-DD07-8301-262FA3A89891}"/>
              </a:ext>
            </a:extLst>
          </p:cNvPr>
          <p:cNvSpPr>
            <a:spLocks noGrp="1"/>
          </p:cNvSpPr>
          <p:nvPr>
            <p:ph type="body" sz="quarter" idx="14"/>
          </p:nvPr>
        </p:nvSpPr>
        <p:spPr>
          <a:xfrm>
            <a:off x="14219039" y="1672490"/>
            <a:ext cx="9089194" cy="1173914"/>
          </a:xfrm>
        </p:spPr>
        <p:txBody>
          <a:bodyPr>
            <a:normAutofit/>
          </a:bodyPr>
          <a:lstStyle/>
          <a:p>
            <a:r>
              <a:rPr lang="en-GB" dirty="0">
                <a:solidFill>
                  <a:schemeClr val="bg1"/>
                </a:solidFill>
              </a:rPr>
              <a:t>Physical Fitness</a:t>
            </a:r>
            <a:endParaRPr lang="en-US" dirty="0">
              <a:solidFill>
                <a:schemeClr val="bg1"/>
              </a:solidFill>
            </a:endParaRPr>
          </a:p>
        </p:txBody>
      </p:sp>
      <p:sp>
        <p:nvSpPr>
          <p:cNvPr id="6" name="Rectangle 5">
            <a:extLst>
              <a:ext uri="{FF2B5EF4-FFF2-40B4-BE49-F238E27FC236}">
                <a16:creationId xmlns:a16="http://schemas.microsoft.com/office/drawing/2014/main" id="{0B277A94-464A-14C0-5399-2D29A812DCC5}"/>
              </a:ext>
            </a:extLst>
          </p:cNvPr>
          <p:cNvSpPr/>
          <p:nvPr/>
        </p:nvSpPr>
        <p:spPr>
          <a:xfrm>
            <a:off x="10155061" y="4533400"/>
            <a:ext cx="11064398" cy="7864243"/>
          </a:xfrm>
          <a:prstGeom prst="rect">
            <a:avLst/>
          </a:prstGeom>
          <a:solidFill>
            <a:schemeClr val="accent1">
              <a:lumMod val="75000"/>
              <a:alpha val="1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8" name="TextBox 7">
            <a:extLst>
              <a:ext uri="{FF2B5EF4-FFF2-40B4-BE49-F238E27FC236}">
                <a16:creationId xmlns:a16="http://schemas.microsoft.com/office/drawing/2014/main" id="{F930B57C-5231-2816-7B98-F5214B240682}"/>
              </a:ext>
            </a:extLst>
          </p:cNvPr>
          <p:cNvSpPr txBox="1"/>
          <p:nvPr/>
        </p:nvSpPr>
        <p:spPr>
          <a:xfrm>
            <a:off x="10381129" y="5344477"/>
            <a:ext cx="10569389" cy="5786199"/>
          </a:xfrm>
          <a:prstGeom prst="rect">
            <a:avLst/>
          </a:prstGeom>
          <a:noFill/>
        </p:spPr>
        <p:txBody>
          <a:bodyPr wrap="square" lIns="0" rIns="0" rtlCol="0">
            <a:spAutoFit/>
          </a:bodyPr>
          <a:lstStyle/>
          <a:p>
            <a:pPr>
              <a:spcAft>
                <a:spcPts val="1200"/>
              </a:spcAft>
            </a:pPr>
            <a:r>
              <a:rPr lang="en-US" sz="4000" dirty="0">
                <a:solidFill>
                  <a:schemeClr val="bg1"/>
                </a:solidFill>
                <a:latin typeface="Avenir Next Condensed" panose="020B0506020202020204" pitchFamily="34" charset="0"/>
              </a:rPr>
              <a:t>Physical fitness is crucial for fire fighters as it helps to prevent injuries, improve job performance, increase career longevity and enhance quality of life after retirement. </a:t>
            </a:r>
          </a:p>
          <a:p>
            <a:pPr>
              <a:spcAft>
                <a:spcPts val="1200"/>
              </a:spcAft>
            </a:pPr>
            <a:r>
              <a:rPr lang="en-US" sz="4000" dirty="0">
                <a:solidFill>
                  <a:schemeClr val="bg1"/>
                </a:solidFill>
                <a:latin typeface="Avenir Next Condensed" panose="020B0506020202020204" pitchFamily="34" charset="0"/>
              </a:rPr>
              <a:t>The physically demanding tasks performed on the fireground can put stress on the heart, making it important for fire fighters to maintain their fitness levels to reduce the risk of heart attacks, which are a leading cause of fire fighter fatalities. </a:t>
            </a:r>
          </a:p>
        </p:txBody>
      </p:sp>
      <p:pic>
        <p:nvPicPr>
          <p:cNvPr id="4098" name="Picture 2" descr="How Firefighters Use Fitness and Workouts to Train at Firehouses">
            <a:extLst>
              <a:ext uri="{FF2B5EF4-FFF2-40B4-BE49-F238E27FC236}">
                <a16:creationId xmlns:a16="http://schemas.microsoft.com/office/drawing/2014/main" id="{572ABEDB-0BC9-FF26-025D-A7EE94216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33400"/>
            <a:ext cx="10381129" cy="803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73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30491E-70D4-93DB-21B5-77A7C0E12724}"/>
              </a:ext>
            </a:extLst>
          </p:cNvPr>
          <p:cNvSpPr/>
          <p:nvPr/>
        </p:nvSpPr>
        <p:spPr>
          <a:xfrm>
            <a:off x="8651609" y="3774974"/>
            <a:ext cx="6336704" cy="7899176"/>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587C2A39-4C64-D668-1529-273A3CEC6AD2}"/>
              </a:ext>
            </a:extLst>
          </p:cNvPr>
          <p:cNvSpPr/>
          <p:nvPr/>
        </p:nvSpPr>
        <p:spPr>
          <a:xfrm>
            <a:off x="14996893" y="3774974"/>
            <a:ext cx="6336704" cy="7899176"/>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5" name="TextBox 14">
            <a:extLst>
              <a:ext uri="{FF2B5EF4-FFF2-40B4-BE49-F238E27FC236}">
                <a16:creationId xmlns:a16="http://schemas.microsoft.com/office/drawing/2014/main" id="{B9856F4F-F0E0-9A26-DC2A-9EDD7861A49B}"/>
              </a:ext>
            </a:extLst>
          </p:cNvPr>
          <p:cNvSpPr txBox="1"/>
          <p:nvPr/>
        </p:nvSpPr>
        <p:spPr>
          <a:xfrm>
            <a:off x="8760757" y="5267784"/>
            <a:ext cx="6118407" cy="5016758"/>
          </a:xfrm>
          <a:prstGeom prst="rect">
            <a:avLst/>
          </a:prstGeom>
          <a:noFill/>
        </p:spPr>
        <p:txBody>
          <a:bodyPr wrap="square" lIns="0" rIns="0" rtlCol="0" anchor="ctr">
            <a:spAutoFit/>
          </a:bodyPr>
          <a:lstStyle/>
          <a:p>
            <a:pPr marL="114300" lvl="2" indent="0"/>
            <a:r>
              <a:rPr lang="en-US" sz="4000" dirty="0">
                <a:ln/>
                <a:solidFill>
                  <a:schemeClr val="bg1"/>
                </a:solidFill>
                <a:latin typeface="Avenir Next Condensed Demi Bold" panose="020B0506020202020204" pitchFamily="34" charset="0"/>
                <a:cs typeface="Arial" panose="020B0604020202020204" pitchFamily="34" charset="0"/>
              </a:rPr>
              <a:t>A study published in the Journal of Clinical Sleep Medicine investigated 7,000 firefighters in 66 fire departments for obstructive sleep disorders, insomnia, restless leg syndrome and shift-work disorder. </a:t>
            </a:r>
          </a:p>
        </p:txBody>
      </p:sp>
      <p:sp>
        <p:nvSpPr>
          <p:cNvPr id="16" name="TextBox 15">
            <a:extLst>
              <a:ext uri="{FF2B5EF4-FFF2-40B4-BE49-F238E27FC236}">
                <a16:creationId xmlns:a16="http://schemas.microsoft.com/office/drawing/2014/main" id="{331D4B1E-2F77-84EF-D74F-40E10BBD1A58}"/>
              </a:ext>
            </a:extLst>
          </p:cNvPr>
          <p:cNvSpPr txBox="1"/>
          <p:nvPr/>
        </p:nvSpPr>
        <p:spPr>
          <a:xfrm>
            <a:off x="14887744" y="5165840"/>
            <a:ext cx="6386988" cy="5632311"/>
          </a:xfrm>
          <a:prstGeom prst="rect">
            <a:avLst/>
          </a:prstGeom>
          <a:noFill/>
        </p:spPr>
        <p:txBody>
          <a:bodyPr wrap="square" lIns="0" rIns="0" rtlCol="0" anchor="ctr">
            <a:spAutoFit/>
          </a:bodyPr>
          <a:lstStyle/>
          <a:p>
            <a:pPr marL="114300" lvl="2" indent="0"/>
            <a:r>
              <a:rPr lang="en-US" sz="4000" dirty="0">
                <a:ln/>
                <a:solidFill>
                  <a:schemeClr val="bg1"/>
                </a:solidFill>
                <a:latin typeface="Avenir Next Condensed Demi Bold" panose="020B0506020202020204" pitchFamily="34" charset="0"/>
                <a:cs typeface="Arial" panose="020B0604020202020204" pitchFamily="34" charset="0"/>
              </a:rPr>
              <a:t>Researchers found that about 37% were positive for at least </a:t>
            </a:r>
            <a:r>
              <a:rPr lang="en-US" sz="4000" u="sng" dirty="0">
                <a:ln/>
                <a:solidFill>
                  <a:schemeClr val="bg1"/>
                </a:solidFill>
                <a:latin typeface="Avenir Next Condensed Demi Bold" panose="020B0506020202020204" pitchFamily="34" charset="0"/>
                <a:cs typeface="Arial" panose="020B0604020202020204" pitchFamily="34" charset="0"/>
              </a:rPr>
              <a:t>one</a:t>
            </a:r>
            <a:r>
              <a:rPr lang="en-US" sz="4000" dirty="0">
                <a:ln/>
                <a:solidFill>
                  <a:schemeClr val="bg1"/>
                </a:solidFill>
                <a:latin typeface="Avenir Next Condensed Demi Bold" panose="020B0506020202020204" pitchFamily="34" charset="0"/>
                <a:cs typeface="Arial" panose="020B0604020202020204" pitchFamily="34" charset="0"/>
              </a:rPr>
              <a:t> sleep disorder.</a:t>
            </a:r>
          </a:p>
          <a:p>
            <a:pPr marL="800100" lvl="2" indent="-685800">
              <a:buFont typeface="Arial" panose="020B0604020202020204" pitchFamily="34" charset="0"/>
              <a:buChar char="•"/>
            </a:pPr>
            <a:endParaRPr lang="en-US" sz="4000" dirty="0">
              <a:ln/>
              <a:solidFill>
                <a:schemeClr val="bg1"/>
              </a:solidFill>
              <a:latin typeface="Avenir Next Condensed Demi Bold" panose="020B0506020202020204" pitchFamily="34" charset="0"/>
              <a:cs typeface="Arial" panose="020B0604020202020204" pitchFamily="34" charset="0"/>
            </a:endParaRPr>
          </a:p>
          <a:p>
            <a:pPr marL="114300" lvl="2" indent="0"/>
            <a:r>
              <a:rPr lang="en-US" sz="4000" dirty="0">
                <a:ln/>
                <a:solidFill>
                  <a:schemeClr val="bg1"/>
                </a:solidFill>
                <a:latin typeface="Avenir Next Condensed Demi Bold" panose="020B0506020202020204" pitchFamily="34" charset="0"/>
                <a:cs typeface="Arial" panose="020B0604020202020204" pitchFamily="34" charset="0"/>
              </a:rPr>
              <a:t>The study revealed more</a:t>
            </a:r>
          </a:p>
          <a:p>
            <a:pPr marL="114300" lvl="2" indent="0"/>
            <a:r>
              <a:rPr lang="en-US" sz="4000" dirty="0">
                <a:ln/>
                <a:solidFill>
                  <a:schemeClr val="bg1"/>
                </a:solidFill>
                <a:latin typeface="Avenir Next Condensed Demi Bold" panose="020B0506020202020204" pitchFamily="34" charset="0"/>
                <a:cs typeface="Arial" panose="020B0604020202020204" pitchFamily="34" charset="0"/>
              </a:rPr>
              <a:t> than </a:t>
            </a:r>
            <a:r>
              <a:rPr lang="en-US" sz="4000" u="sng" dirty="0">
                <a:ln/>
                <a:solidFill>
                  <a:schemeClr val="bg1"/>
                </a:solidFill>
                <a:latin typeface="Avenir Next Condensed Demi Bold" panose="020B0506020202020204" pitchFamily="34" charset="0"/>
                <a:cs typeface="Arial" panose="020B0604020202020204" pitchFamily="34" charset="0"/>
              </a:rPr>
              <a:t>80% </a:t>
            </a:r>
            <a:r>
              <a:rPr lang="en-US" sz="4000" dirty="0">
                <a:ln/>
                <a:solidFill>
                  <a:schemeClr val="bg1"/>
                </a:solidFill>
                <a:latin typeface="Avenir Next Condensed Demi Bold" panose="020B0506020202020204" pitchFamily="34" charset="0"/>
                <a:cs typeface="Arial" panose="020B0604020202020204" pitchFamily="34" charset="0"/>
              </a:rPr>
              <a:t>were positive for a common sleep disorder and were undiagnosed and untreated.</a:t>
            </a:r>
          </a:p>
        </p:txBody>
      </p:sp>
      <p:pic>
        <p:nvPicPr>
          <p:cNvPr id="17" name="Content Placeholder 3">
            <a:extLst>
              <a:ext uri="{FF2B5EF4-FFF2-40B4-BE49-F238E27FC236}">
                <a16:creationId xmlns:a16="http://schemas.microsoft.com/office/drawing/2014/main" id="{612FC3E1-68E0-EFF9-E483-3DAFDE8816EB}"/>
              </a:ext>
            </a:extLst>
          </p:cNvPr>
          <p:cNvPicPr>
            <a:picLocks noChangeAspect="1"/>
          </p:cNvPicPr>
          <p:nvPr/>
        </p:nvPicPr>
        <p:blipFill>
          <a:blip r:embed="rId3"/>
          <a:stretch>
            <a:fillRect/>
          </a:stretch>
        </p:blipFill>
        <p:spPr>
          <a:xfrm>
            <a:off x="372898" y="5050914"/>
            <a:ext cx="8074686" cy="4752528"/>
          </a:xfrm>
          <a:prstGeom prst="rect">
            <a:avLst/>
          </a:prstGeom>
          <a:scene3d>
            <a:camera prst="orthographicFront"/>
            <a:lightRig rig="threePt" dir="t"/>
          </a:scene3d>
          <a:sp3d>
            <a:bevelT/>
            <a:bevelB/>
          </a:sp3d>
        </p:spPr>
      </p:pic>
      <p:cxnSp>
        <p:nvCxnSpPr>
          <p:cNvPr id="19" name="Straight Connector 18">
            <a:extLst>
              <a:ext uri="{FF2B5EF4-FFF2-40B4-BE49-F238E27FC236}">
                <a16:creationId xmlns:a16="http://schemas.microsoft.com/office/drawing/2014/main" id="{493FA8E2-575D-90F9-A1C0-A18F712535F5}"/>
              </a:ext>
            </a:extLst>
          </p:cNvPr>
          <p:cNvCxnSpPr>
            <a:cxnSpLocks/>
          </p:cNvCxnSpPr>
          <p:nvPr/>
        </p:nvCxnSpPr>
        <p:spPr>
          <a:xfrm>
            <a:off x="14996893" y="3774974"/>
            <a:ext cx="0" cy="7899176"/>
          </a:xfrm>
          <a:prstGeom prst="line">
            <a:avLst/>
          </a:prstGeom>
          <a:noFill/>
          <a:ln w="1079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97FD2C-6848-DF91-C6D9-77A166EFAC45}"/>
              </a:ext>
            </a:extLst>
          </p:cNvPr>
          <p:cNvSpPr txBox="1"/>
          <p:nvPr/>
        </p:nvSpPr>
        <p:spPr>
          <a:xfrm>
            <a:off x="17270636" y="1743939"/>
            <a:ext cx="4935967" cy="1077218"/>
          </a:xfrm>
          <a:prstGeom prst="rect">
            <a:avLst/>
          </a:prstGeom>
          <a:noFill/>
        </p:spPr>
        <p:txBody>
          <a:bodyPr wrap="none" rtlCol="0">
            <a:spAutoFit/>
            <a:scene3d>
              <a:camera prst="orthographicFront"/>
              <a:lightRig rig="harsh" dir="t"/>
            </a:scene3d>
            <a:sp3d prstMaterial="matte">
              <a:contourClr>
                <a:schemeClr val="bg1">
                  <a:lumMod val="65000"/>
                </a:schemeClr>
              </a:contourClr>
            </a:sp3d>
          </a:bodyPr>
          <a:lstStyle/>
          <a:p>
            <a:r>
              <a:rPr lang="en-US" sz="6400" dirty="0">
                <a:ln/>
                <a:solidFill>
                  <a:schemeClr val="bg1"/>
                </a:solidFill>
                <a:latin typeface="Avenir Next Condensed" panose="020B0506020202020204" pitchFamily="34" charset="0"/>
                <a:cs typeface="Arial" panose="020B0604020202020204" pitchFamily="34" charset="0"/>
              </a:rPr>
              <a:t>Sleep Hygiene</a:t>
            </a:r>
          </a:p>
        </p:txBody>
      </p:sp>
    </p:spTree>
    <p:extLst>
      <p:ext uri="{BB962C8B-B14F-4D97-AF65-F5344CB8AC3E}">
        <p14:creationId xmlns:p14="http://schemas.microsoft.com/office/powerpoint/2010/main" val="1389637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 presetClass="entr" presetSubtype="4" decel="10000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 presetClass="entr" presetSubtype="4" decel="10000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1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A56EF3C-6011-B1C4-27D7-5A0E09019E22}"/>
              </a:ext>
            </a:extLst>
          </p:cNvPr>
          <p:cNvGrpSpPr/>
          <p:nvPr/>
        </p:nvGrpSpPr>
        <p:grpSpPr>
          <a:xfrm>
            <a:off x="10970774" y="5993903"/>
            <a:ext cx="1728192" cy="1728192"/>
            <a:chOff x="4727848" y="2996952"/>
            <a:chExt cx="864096" cy="864096"/>
          </a:xfrm>
        </p:grpSpPr>
        <p:sp>
          <p:nvSpPr>
            <p:cNvPr id="6" name="Oval 5">
              <a:extLst>
                <a:ext uri="{FF2B5EF4-FFF2-40B4-BE49-F238E27FC236}">
                  <a16:creationId xmlns:a16="http://schemas.microsoft.com/office/drawing/2014/main" id="{77C29F94-C179-BD8A-BC4D-D81902B3C562}"/>
                </a:ext>
              </a:extLst>
            </p:cNvPr>
            <p:cNvSpPr/>
            <p:nvPr/>
          </p:nvSpPr>
          <p:spPr>
            <a:xfrm>
              <a:off x="4727848" y="2996952"/>
              <a:ext cx="864096" cy="8640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9" name="!!arrow" descr="Caret Down with solid fill">
              <a:extLst>
                <a:ext uri="{FF2B5EF4-FFF2-40B4-BE49-F238E27FC236}">
                  <a16:creationId xmlns:a16="http://schemas.microsoft.com/office/drawing/2014/main" id="{9706C4C7-18AE-31C2-D7D9-4A36710109CD}"/>
                </a:ext>
              </a:extLst>
            </p:cNvPr>
            <p:cNvSpPr/>
            <p:nvPr/>
          </p:nvSpPr>
          <p:spPr>
            <a:xfrm rot="16200000">
              <a:off x="5029612" y="3354083"/>
              <a:ext cx="260568" cy="149836"/>
            </a:xfrm>
            <a:custGeom>
              <a:avLst/>
              <a:gdLst>
                <a:gd name="connsiteX0" fmla="*/ 269138 w 538219"/>
                <a:gd name="connsiteY0" fmla="*/ 309496 h 309495"/>
                <a:gd name="connsiteX1" fmla="*/ 0 w 538219"/>
                <a:gd name="connsiteY1" fmla="*/ 40415 h 309495"/>
                <a:gd name="connsiteX2" fmla="*/ 40405 w 538219"/>
                <a:gd name="connsiteY2" fmla="*/ 0 h 309495"/>
                <a:gd name="connsiteX3" fmla="*/ 269138 w 538219"/>
                <a:gd name="connsiteY3" fmla="*/ 228686 h 309495"/>
                <a:gd name="connsiteX4" fmla="*/ 497815 w 538219"/>
                <a:gd name="connsiteY4" fmla="*/ 10 h 309495"/>
                <a:gd name="connsiteX5" fmla="*/ 538220 w 538219"/>
                <a:gd name="connsiteY5" fmla="*/ 40415 h 309495"/>
                <a:gd name="connsiteX6" fmla="*/ 269138 w 538219"/>
                <a:gd name="connsiteY6" fmla="*/ 309496 h 30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19" h="309495">
                  <a:moveTo>
                    <a:pt x="269138" y="309496"/>
                  </a:moveTo>
                  <a:lnTo>
                    <a:pt x="0" y="40415"/>
                  </a:lnTo>
                  <a:lnTo>
                    <a:pt x="40405" y="0"/>
                  </a:lnTo>
                  <a:lnTo>
                    <a:pt x="269138" y="228686"/>
                  </a:lnTo>
                  <a:lnTo>
                    <a:pt x="497815" y="10"/>
                  </a:lnTo>
                  <a:lnTo>
                    <a:pt x="538220" y="40415"/>
                  </a:lnTo>
                  <a:lnTo>
                    <a:pt x="269138" y="309496"/>
                  </a:lnTo>
                  <a:close/>
                </a:path>
              </a:pathLst>
            </a:custGeom>
            <a:solidFill>
              <a:schemeClr val="tx1"/>
            </a:solidFill>
            <a:ln w="9525" cap="flat">
              <a:noFill/>
              <a:prstDash val="solid"/>
              <a:miter/>
            </a:ln>
          </p:spPr>
          <p:txBody>
            <a:bodyPr rtlCol="0" anchor="ctr"/>
            <a:lstStyle/>
            <a:p>
              <a:endParaRPr lang="en-US" sz="6000"/>
            </a:p>
          </p:txBody>
        </p:sp>
      </p:grpSp>
      <p:sp>
        <p:nvSpPr>
          <p:cNvPr id="21" name="TextBox 20">
            <a:extLst>
              <a:ext uri="{FF2B5EF4-FFF2-40B4-BE49-F238E27FC236}">
                <a16:creationId xmlns:a16="http://schemas.microsoft.com/office/drawing/2014/main" id="{75FF9978-61AE-EE6E-9A98-1042505BA78F}"/>
              </a:ext>
            </a:extLst>
          </p:cNvPr>
          <p:cNvSpPr txBox="1"/>
          <p:nvPr/>
        </p:nvSpPr>
        <p:spPr>
          <a:xfrm>
            <a:off x="13716000" y="4387592"/>
            <a:ext cx="8125070" cy="7684668"/>
          </a:xfrm>
          <a:prstGeom prst="rect">
            <a:avLst/>
          </a:prstGeom>
          <a:noFill/>
        </p:spPr>
        <p:txBody>
          <a:bodyPr wrap="square" lIns="0" rIns="0" rtlCol="0">
            <a:spAutoFit/>
          </a:bodyPr>
          <a:lstStyle/>
          <a:p>
            <a:pPr>
              <a:lnSpc>
                <a:spcPct val="150000"/>
              </a:lnSpc>
            </a:pPr>
            <a:r>
              <a:rPr lang="en-US" sz="4400" dirty="0">
                <a:ln/>
                <a:solidFill>
                  <a:schemeClr val="bg1"/>
                </a:solidFill>
                <a:latin typeface="Avenir Next Condensed" panose="020B0506020202020204" pitchFamily="34" charset="0"/>
                <a:cs typeface="Arial" panose="020B0604020202020204" pitchFamily="34" charset="0"/>
              </a:rPr>
              <a:t>According to the </a:t>
            </a:r>
            <a:r>
              <a:rPr lang="en-US" sz="4400" i="1" dirty="0">
                <a:ln/>
                <a:solidFill>
                  <a:schemeClr val="bg1"/>
                </a:solidFill>
                <a:latin typeface="Avenir Next Condensed" panose="020B0506020202020204" pitchFamily="34" charset="0"/>
                <a:cs typeface="Arial" panose="020B0604020202020204" pitchFamily="34" charset="0"/>
              </a:rPr>
              <a:t>International Journal of Cancer</a:t>
            </a:r>
            <a:r>
              <a:rPr lang="en-US" sz="4400" dirty="0">
                <a:ln/>
                <a:solidFill>
                  <a:schemeClr val="bg1"/>
                </a:solidFill>
                <a:latin typeface="Avenir Next Condensed" panose="020B0506020202020204" pitchFamily="34" charset="0"/>
                <a:cs typeface="Arial" panose="020B0604020202020204" pitchFamily="34" charset="0"/>
              </a:rPr>
              <a:t>, sleep deprived women have a 40 percent increased risk of breast cancer, and sleep deprived men have a 50 percent increased risk of prostate and colorectal cancer. </a:t>
            </a:r>
          </a:p>
          <a:p>
            <a:pPr>
              <a:lnSpc>
                <a:spcPct val="150000"/>
              </a:lnSpc>
            </a:pPr>
            <a:endParaRPr lang="en-GB" sz="2400" dirty="0"/>
          </a:p>
        </p:txBody>
      </p:sp>
      <p:sp>
        <p:nvSpPr>
          <p:cNvPr id="4" name="Text Placeholder 3">
            <a:extLst>
              <a:ext uri="{FF2B5EF4-FFF2-40B4-BE49-F238E27FC236}">
                <a16:creationId xmlns:a16="http://schemas.microsoft.com/office/drawing/2014/main" id="{63967D42-EA02-B0F2-A5DF-33E557EB4A72}"/>
              </a:ext>
            </a:extLst>
          </p:cNvPr>
          <p:cNvSpPr>
            <a:spLocks noGrp="1"/>
          </p:cNvSpPr>
          <p:nvPr>
            <p:ph type="body" sz="quarter" idx="14"/>
          </p:nvPr>
        </p:nvSpPr>
        <p:spPr>
          <a:xfrm>
            <a:off x="13200112" y="1917432"/>
            <a:ext cx="8640958" cy="1071062"/>
          </a:xfrm>
        </p:spPr>
        <p:txBody>
          <a:bodyPr>
            <a:normAutofit lnSpcReduction="10000"/>
          </a:bodyPr>
          <a:lstStyle/>
          <a:p>
            <a:r>
              <a:rPr lang="en-US" dirty="0">
                <a:ln/>
                <a:solidFill>
                  <a:schemeClr val="bg1"/>
                </a:solidFill>
                <a:latin typeface="Avenir Next Condensed" panose="020B0506020202020204" pitchFamily="34" charset="0"/>
                <a:cs typeface="Arial" panose="020B0604020202020204" pitchFamily="34" charset="0"/>
              </a:rPr>
              <a:t>Sleep Hygiene</a:t>
            </a:r>
          </a:p>
        </p:txBody>
      </p:sp>
      <p:pic>
        <p:nvPicPr>
          <p:cNvPr id="11" name="Picture 2">
            <a:extLst>
              <a:ext uri="{FF2B5EF4-FFF2-40B4-BE49-F238E27FC236}">
                <a16:creationId xmlns:a16="http://schemas.microsoft.com/office/drawing/2014/main" id="{F5EEBF67-7FBC-91C2-1238-81412C02B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73" y="4910734"/>
            <a:ext cx="10066255" cy="562272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84105CD5-2788-2F68-95EC-4D0D284991A1}"/>
              </a:ext>
            </a:extLst>
          </p:cNvPr>
          <p:cNvCxnSpPr/>
          <p:nvPr/>
        </p:nvCxnSpPr>
        <p:spPr>
          <a:xfrm>
            <a:off x="13178160" y="2597840"/>
            <a:ext cx="0" cy="9708776"/>
          </a:xfrm>
          <a:prstGeom prst="line">
            <a:avLst/>
          </a:prstGeom>
          <a:noFill/>
          <a:ln w="187325" cap="flat">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57195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1.5625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64" presetClass="path" presetSubtype="0" accel="33333" fill="hold" grpId="1" nodeType="withEffect" p14:presetBounceEnd="26667">
                                      <p:stCondLst>
                                        <p:cond delay="750"/>
                                      </p:stCondLst>
                                      <p:childTnLst>
                                        <p:animMotion origin="layout" path="M 0.01185 0.01736 L 4.16667E-7 5.55556E-7 " pathEditMode="relative" rAng="0" ptsTypes="AA" p14:bounceEnd="26667">
                                          <p:cBhvr>
                                            <p:cTn id="20" dur="750" fill="hold"/>
                                            <p:tgtEl>
                                              <p:spTgt spid="4"/>
                                            </p:tgtEl>
                                            <p:attrNameLst>
                                              <p:attrName>ppt_x</p:attrName>
                                              <p:attrName>ppt_y</p:attrName>
                                            </p:attrNameLst>
                                          </p:cBhvr>
                                          <p:rCtr x="-592" y="-868"/>
                                        </p:animMotion>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2" presetClass="entr" presetSubtype="9"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2" presetClass="path" presetSubtype="0" accel="50000" decel="50000" fill="hold" nodeType="withEffect">
                                      <p:stCondLst>
                                        <p:cond delay="500"/>
                                      </p:stCondLst>
                                      <p:childTnLst>
                                        <p:animMotion origin="layout" path="M 0.0237 0.03148 L -1.5625E-6 0 " pathEditMode="relative" rAng="0" ptsTypes="AA">
                                          <p:cBhvr>
                                            <p:cTn id="12" dur="750" fill="hold"/>
                                            <p:tgtEl>
                                              <p:spTgt spid="28"/>
                                            </p:tgtEl>
                                            <p:attrNameLst>
                                              <p:attrName>ppt_x</p:attrName>
                                              <p:attrName>ppt_y</p:attrName>
                                            </p:attrNameLst>
                                          </p:cBhvr>
                                          <p:rCtr x="-1185" y="-1574"/>
                                        </p:animMotion>
                                      </p:childTnLst>
                                    </p:cTn>
                                  </p:par>
                                  <p:par>
                                    <p:cTn id="13" presetID="22" presetClass="entr" presetSubtype="1"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64" presetClass="path" presetSubtype="0" accel="33333" fill="hold" grpId="1" nodeType="withEffect">
                                      <p:stCondLst>
                                        <p:cond delay="750"/>
                                      </p:stCondLst>
                                      <p:childTnLst>
                                        <p:animMotion origin="layout" path="M 0.01185 0.01736 L 4.16667E-7 5.55556E-7 " pathEditMode="relative" rAng="0" ptsTypes="AA">
                                          <p:cBhvr>
                                            <p:cTn id="20" dur="750" fill="hold"/>
                                            <p:tgtEl>
                                              <p:spTgt spid="4"/>
                                            </p:tgtEl>
                                            <p:attrNameLst>
                                              <p:attrName>ppt_x</p:attrName>
                                              <p:attrName>ppt_y</p:attrName>
                                            </p:attrNameLst>
                                          </p:cBhvr>
                                          <p:rCtr x="-592" y="-868"/>
                                        </p:animMotion>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2" presetClass="entr" presetSubtype="9"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4"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BA102D-A2C8-C642-D026-7B6DA44F8708}"/>
              </a:ext>
            </a:extLst>
          </p:cNvPr>
          <p:cNvSpPr>
            <a:spLocks noGrp="1"/>
          </p:cNvSpPr>
          <p:nvPr>
            <p:ph type="sldNum" sz="quarter" idx="4294967295"/>
          </p:nvPr>
        </p:nvSpPr>
        <p:spPr>
          <a:xfrm>
            <a:off x="11962832" y="13081000"/>
            <a:ext cx="445635" cy="471924"/>
          </a:xfrm>
        </p:spPr>
        <p:txBody>
          <a:bodyPr/>
          <a:lstStyle/>
          <a:p>
            <a:fld id="{AB70854C-D5A9-4158-9BDB-743524094FFE}" type="slidenum">
              <a:rPr lang="en-US" smtClean="0"/>
              <a:pPr/>
              <a:t>13</a:t>
            </a:fld>
            <a:endParaRPr lang="en-US"/>
          </a:p>
        </p:txBody>
      </p:sp>
      <p:sp>
        <p:nvSpPr>
          <p:cNvPr id="7" name="Rectangle 6">
            <a:extLst>
              <a:ext uri="{FF2B5EF4-FFF2-40B4-BE49-F238E27FC236}">
                <a16:creationId xmlns:a16="http://schemas.microsoft.com/office/drawing/2014/main" id="{35AC5541-A9EA-89DD-69D3-7DF09EB53D94}"/>
              </a:ext>
            </a:extLst>
          </p:cNvPr>
          <p:cNvSpPr/>
          <p:nvPr/>
        </p:nvSpPr>
        <p:spPr>
          <a:xfrm>
            <a:off x="310" y="4208512"/>
            <a:ext cx="22268019" cy="22174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7" name="TextBox 16">
            <a:extLst>
              <a:ext uri="{FF2B5EF4-FFF2-40B4-BE49-F238E27FC236}">
                <a16:creationId xmlns:a16="http://schemas.microsoft.com/office/drawing/2014/main" id="{20028A29-94E7-5E1A-2957-120A1C381522}"/>
              </a:ext>
            </a:extLst>
          </p:cNvPr>
          <p:cNvSpPr txBox="1"/>
          <p:nvPr/>
        </p:nvSpPr>
        <p:spPr>
          <a:xfrm>
            <a:off x="1021976" y="4208513"/>
            <a:ext cx="20950518" cy="2062103"/>
          </a:xfrm>
          <a:prstGeom prst="rect">
            <a:avLst/>
          </a:prstGeom>
          <a:noFill/>
        </p:spPr>
        <p:txBody>
          <a:bodyPr wrap="square" lIns="0" rIns="0" rtlCol="0">
            <a:spAutoFit/>
          </a:bodyPr>
          <a:lstStyle/>
          <a:p>
            <a:pPr marL="114300" lvl="2"/>
            <a:r>
              <a:rPr lang="en-US" sz="6400" dirty="0">
                <a:solidFill>
                  <a:schemeClr val="bg1"/>
                </a:solidFill>
                <a:latin typeface="Avenir Next Condensed Demi Bold" panose="020B0506020202020204" pitchFamily="34" charset="0"/>
              </a:rPr>
              <a:t>We need to make efforts to support sleep hygiene in the fire service that promotes the natural circadian rhythm </a:t>
            </a:r>
          </a:p>
        </p:txBody>
      </p:sp>
      <p:pic>
        <p:nvPicPr>
          <p:cNvPr id="3" name="Content Placeholder 18">
            <a:extLst>
              <a:ext uri="{FF2B5EF4-FFF2-40B4-BE49-F238E27FC236}">
                <a16:creationId xmlns:a16="http://schemas.microsoft.com/office/drawing/2014/main" id="{6C1B7EFE-CD80-482F-E464-4BB412454699}"/>
              </a:ext>
            </a:extLst>
          </p:cNvPr>
          <p:cNvPicPr>
            <a:picLocks noChangeAspect="1"/>
          </p:cNvPicPr>
          <p:nvPr/>
        </p:nvPicPr>
        <p:blipFill>
          <a:blip r:embed="rId3"/>
          <a:stretch>
            <a:fillRect/>
          </a:stretch>
        </p:blipFill>
        <p:spPr>
          <a:xfrm>
            <a:off x="7406437" y="6556727"/>
            <a:ext cx="9571127" cy="6541324"/>
          </a:xfrm>
          <a:prstGeom prst="rect">
            <a:avLst/>
          </a:prstGeom>
          <a:scene3d>
            <a:camera prst="orthographicFront"/>
            <a:lightRig rig="threePt" dir="t"/>
          </a:scene3d>
          <a:sp3d extrusionH="196850" prstMaterial="metal">
            <a:bevelT w="266700" h="266700"/>
            <a:bevelB w="190500" h="190500"/>
            <a:extrusionClr>
              <a:schemeClr val="bg2"/>
            </a:extrusionClr>
          </a:sp3d>
        </p:spPr>
      </p:pic>
      <p:sp>
        <p:nvSpPr>
          <p:cNvPr id="4" name="TextBox 3">
            <a:extLst>
              <a:ext uri="{FF2B5EF4-FFF2-40B4-BE49-F238E27FC236}">
                <a16:creationId xmlns:a16="http://schemas.microsoft.com/office/drawing/2014/main" id="{7EBFDC82-13D2-2166-5900-E8138B313B52}"/>
              </a:ext>
            </a:extLst>
          </p:cNvPr>
          <p:cNvSpPr txBox="1"/>
          <p:nvPr/>
        </p:nvSpPr>
        <p:spPr>
          <a:xfrm>
            <a:off x="17332362" y="1899344"/>
            <a:ext cx="4935967" cy="1077218"/>
          </a:xfrm>
          <a:prstGeom prst="rect">
            <a:avLst/>
          </a:prstGeom>
          <a:noFill/>
        </p:spPr>
        <p:txBody>
          <a:bodyPr wrap="none" rtlCol="0">
            <a:spAutoFit/>
            <a:scene3d>
              <a:camera prst="orthographicFront"/>
              <a:lightRig rig="harsh" dir="t"/>
            </a:scene3d>
            <a:sp3d prstMaterial="matte">
              <a:contourClr>
                <a:schemeClr val="bg1">
                  <a:lumMod val="65000"/>
                </a:schemeClr>
              </a:contourClr>
            </a:sp3d>
          </a:bodyPr>
          <a:lstStyle/>
          <a:p>
            <a:r>
              <a:rPr lang="en-US" sz="6400" dirty="0">
                <a:ln/>
                <a:solidFill>
                  <a:schemeClr val="bg1"/>
                </a:solidFill>
                <a:latin typeface="Avenir Next Condensed" panose="020B0506020202020204" pitchFamily="34" charset="0"/>
                <a:cs typeface="Arial" panose="020B0604020202020204" pitchFamily="34" charset="0"/>
              </a:rPr>
              <a:t>Sleep Hygiene</a:t>
            </a:r>
          </a:p>
        </p:txBody>
      </p:sp>
    </p:spTree>
    <p:extLst>
      <p:ext uri="{BB962C8B-B14F-4D97-AF65-F5344CB8AC3E}">
        <p14:creationId xmlns:p14="http://schemas.microsoft.com/office/powerpoint/2010/main" val="116844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0B6B2D-B5A9-B5EF-3FBB-14F6CB351743}"/>
              </a:ext>
            </a:extLst>
          </p:cNvPr>
          <p:cNvSpPr>
            <a:spLocks noGrp="1"/>
          </p:cNvSpPr>
          <p:nvPr>
            <p:ph type="sldNum" sz="quarter" idx="2"/>
          </p:nvPr>
        </p:nvSpPr>
        <p:spPr/>
        <p:txBody>
          <a:bodyPr/>
          <a:lstStyle/>
          <a:p>
            <a:fld id="{86CB4B4D-7CA3-9044-876B-883B54F8677D}" type="slidenum">
              <a:rPr lang="en-US" smtClean="0"/>
              <a:t>14</a:t>
            </a:fld>
            <a:endParaRPr lang="en-US"/>
          </a:p>
        </p:txBody>
      </p:sp>
      <p:pic>
        <p:nvPicPr>
          <p:cNvPr id="3" name="Content Placeholder 11">
            <a:extLst>
              <a:ext uri="{FF2B5EF4-FFF2-40B4-BE49-F238E27FC236}">
                <a16:creationId xmlns:a16="http://schemas.microsoft.com/office/drawing/2014/main" id="{721FDC76-1AED-01DA-2F14-58A0EB114EF3}"/>
              </a:ext>
            </a:extLst>
          </p:cNvPr>
          <p:cNvPicPr>
            <a:picLocks noChangeAspect="1"/>
          </p:cNvPicPr>
          <p:nvPr/>
        </p:nvPicPr>
        <p:blipFill rotWithShape="1">
          <a:blip r:embed="rId3"/>
          <a:srcRect l="9513" t="42317" r="10978" b="6952"/>
          <a:stretch/>
        </p:blipFill>
        <p:spPr>
          <a:xfrm>
            <a:off x="948908" y="4433453"/>
            <a:ext cx="9040423" cy="7464911"/>
          </a:xfrm>
          <a:prstGeom prst="rect">
            <a:avLst/>
          </a:prstGeom>
          <a:ln>
            <a:solidFill>
              <a:srgbClr val="292929"/>
            </a:solidFill>
          </a:ln>
          <a:scene3d>
            <a:camera prst="orthographicFront"/>
            <a:lightRig rig="threePt" dir="t"/>
          </a:scene3d>
          <a:sp3d>
            <a:bevelT/>
            <a:bevelB/>
          </a:sp3d>
        </p:spPr>
      </p:pic>
      <p:sp>
        <p:nvSpPr>
          <p:cNvPr id="5" name="TextBox 4">
            <a:extLst>
              <a:ext uri="{FF2B5EF4-FFF2-40B4-BE49-F238E27FC236}">
                <a16:creationId xmlns:a16="http://schemas.microsoft.com/office/drawing/2014/main" id="{F3BB22FF-09AB-B5F7-FD9C-012BD6F81AA7}"/>
              </a:ext>
            </a:extLst>
          </p:cNvPr>
          <p:cNvSpPr txBox="1"/>
          <p:nvPr/>
        </p:nvSpPr>
        <p:spPr>
          <a:xfrm>
            <a:off x="11520631" y="3911562"/>
            <a:ext cx="9344891" cy="7986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Bef>
                <a:spcPts val="0"/>
              </a:spcBef>
              <a:spcAft>
                <a:spcPts val="1800"/>
              </a:spcAft>
              <a:buFont typeface="Arial" panose="020B0604020202020204" pitchFamily="34" charset="0"/>
              <a:buChar char="•"/>
            </a:pPr>
            <a:r>
              <a:rPr lang="en-US" sz="3600" dirty="0">
                <a:ln/>
                <a:solidFill>
                  <a:schemeClr val="bg1"/>
                </a:solidFill>
                <a:latin typeface="Avenir Next Condensed" panose="020B0506020202020204" pitchFamily="34" charset="0"/>
                <a:cs typeface="Arial" panose="020B0604020202020204" pitchFamily="34" charset="0"/>
              </a:rPr>
              <a:t>Dr. Michael </a:t>
            </a:r>
            <a:r>
              <a:rPr lang="en-US" sz="3600" dirty="0" err="1">
                <a:ln/>
                <a:solidFill>
                  <a:schemeClr val="bg1"/>
                </a:solidFill>
                <a:latin typeface="Avenir Next Condensed" panose="020B0506020202020204" pitchFamily="34" charset="0"/>
                <a:cs typeface="Arial" panose="020B0604020202020204" pitchFamily="34" charset="0"/>
              </a:rPr>
              <a:t>Hamrock</a:t>
            </a:r>
            <a:r>
              <a:rPr lang="en-US" sz="3600" dirty="0">
                <a:ln/>
                <a:solidFill>
                  <a:schemeClr val="bg1"/>
                </a:solidFill>
                <a:latin typeface="Avenir Next Condensed" panose="020B0506020202020204" pitchFamily="34" charset="0"/>
                <a:cs typeface="Arial" panose="020B0604020202020204" pitchFamily="34" charset="0"/>
              </a:rPr>
              <a:t> developed this form for firefighters to take to their primary care physician.</a:t>
            </a:r>
          </a:p>
          <a:p>
            <a:pPr marL="342900" indent="-342900">
              <a:spcBef>
                <a:spcPts val="0"/>
              </a:spcBef>
              <a:spcAft>
                <a:spcPts val="1800"/>
              </a:spcAft>
              <a:buFont typeface="Arial" panose="020B0604020202020204" pitchFamily="34" charset="0"/>
              <a:buChar char="•"/>
            </a:pPr>
            <a:r>
              <a:rPr lang="en-US" sz="3600" dirty="0">
                <a:ln/>
                <a:solidFill>
                  <a:schemeClr val="bg1"/>
                </a:solidFill>
                <a:latin typeface="Avenir Next Condensed" panose="020B0506020202020204" pitchFamily="34" charset="0"/>
                <a:cs typeface="Arial" panose="020B0604020202020204" pitchFamily="34" charset="0"/>
              </a:rPr>
              <a:t>It outlines the cancer screening tests and annual exams elements designed for firefighters.</a:t>
            </a:r>
          </a:p>
          <a:p>
            <a:pPr marL="342900" indent="-342900">
              <a:spcBef>
                <a:spcPts val="0"/>
              </a:spcBef>
              <a:spcAft>
                <a:spcPts val="600"/>
              </a:spcAft>
              <a:buFont typeface="Arial" panose="020B0604020202020204" pitchFamily="34" charset="0"/>
              <a:buChar char="•"/>
            </a:pPr>
            <a:r>
              <a:rPr lang="en-US" sz="3600" dirty="0">
                <a:ln/>
                <a:solidFill>
                  <a:schemeClr val="bg1"/>
                </a:solidFill>
                <a:latin typeface="Avenir Next Condensed" panose="020B0506020202020204" pitchFamily="34" charset="0"/>
                <a:cs typeface="Arial" panose="020B0604020202020204" pitchFamily="34" charset="0"/>
              </a:rPr>
              <a:t>There are several test firefighters should take earlier than the general population due to our profession and what we are exposed to:</a:t>
            </a:r>
          </a:p>
          <a:p>
            <a:pPr marL="742950" lvl="1" indent="-285750">
              <a:spcAft>
                <a:spcPts val="6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Colonoscopy: Normally this begins at age 45. For firefighters it should begin at age </a:t>
            </a:r>
            <a:r>
              <a:rPr lang="en-US" sz="3600" u="sng" dirty="0">
                <a:ln/>
                <a:solidFill>
                  <a:schemeClr val="bg1"/>
                </a:solidFill>
                <a:latin typeface="Avenir Next Condensed" panose="020B0506020202020204" pitchFamily="34" charset="0"/>
                <a:cs typeface="Arial" panose="020B0604020202020204" pitchFamily="34" charset="0"/>
              </a:rPr>
              <a:t>40.</a:t>
            </a:r>
          </a:p>
          <a:p>
            <a:pPr marL="742950" lvl="1" indent="-285750">
              <a:spcAft>
                <a:spcPts val="6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Lung cancer screening</a:t>
            </a:r>
          </a:p>
          <a:p>
            <a:pPr marL="742950" lvl="1" indent="-285750">
              <a:spcAft>
                <a:spcPts val="600"/>
              </a:spcAft>
              <a:buFont typeface="Courier New" panose="02070309020205020404" pitchFamily="49" charset="0"/>
              <a:buChar char="o"/>
            </a:pPr>
            <a:r>
              <a:rPr lang="en-US" sz="3600" dirty="0">
                <a:ln/>
                <a:solidFill>
                  <a:schemeClr val="bg1"/>
                </a:solidFill>
                <a:latin typeface="Avenir Next Condensed" panose="020B0506020202020204" pitchFamily="34" charset="0"/>
                <a:cs typeface="Arial" panose="020B0604020202020204" pitchFamily="34" charset="0"/>
              </a:rPr>
              <a:t>PSA test age 40</a:t>
            </a:r>
            <a:endParaRPr lang="en-US" sz="3600" dirty="0"/>
          </a:p>
        </p:txBody>
      </p:sp>
      <p:cxnSp>
        <p:nvCxnSpPr>
          <p:cNvPr id="7" name="Straight Connector 6">
            <a:extLst>
              <a:ext uri="{FF2B5EF4-FFF2-40B4-BE49-F238E27FC236}">
                <a16:creationId xmlns:a16="http://schemas.microsoft.com/office/drawing/2014/main" id="{01097BE9-A76D-A372-EBB7-0BBB2B98AD3F}"/>
              </a:ext>
            </a:extLst>
          </p:cNvPr>
          <p:cNvCxnSpPr/>
          <p:nvPr/>
        </p:nvCxnSpPr>
        <p:spPr>
          <a:xfrm>
            <a:off x="10723418" y="2466109"/>
            <a:ext cx="0" cy="10614891"/>
          </a:xfrm>
          <a:prstGeom prst="line">
            <a:avLst/>
          </a:prstGeom>
          <a:noFill/>
          <a:ln w="444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8" name="Text Placeholder 3">
            <a:extLst>
              <a:ext uri="{FF2B5EF4-FFF2-40B4-BE49-F238E27FC236}">
                <a16:creationId xmlns:a16="http://schemas.microsoft.com/office/drawing/2014/main" id="{8B8158F2-246C-74A5-A183-563D9B89D521}"/>
              </a:ext>
            </a:extLst>
          </p:cNvPr>
          <p:cNvSpPr txBox="1">
            <a:spLocks/>
          </p:cNvSpPr>
          <p:nvPr/>
        </p:nvSpPr>
        <p:spPr>
          <a:xfrm>
            <a:off x="13200112" y="1917432"/>
            <a:ext cx="8640958" cy="1071062"/>
          </a:xfrm>
          <a:prstGeom prst="rect">
            <a:avLst/>
          </a:prstGeom>
        </p:spPr>
        <p:txBody>
          <a:bodyPr>
            <a:norm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r" hangingPunct="1">
              <a:buNone/>
            </a:pPr>
            <a:r>
              <a:rPr lang="en-US" b="1" dirty="0">
                <a:ln/>
                <a:solidFill>
                  <a:schemeClr val="bg1"/>
                </a:solidFill>
                <a:latin typeface="Avenir Next Condensed" panose="020B0506020202020204" pitchFamily="34" charset="0"/>
                <a:cs typeface="Arial" panose="020B0604020202020204" pitchFamily="34" charset="0"/>
              </a:rPr>
              <a:t>Medical Exams</a:t>
            </a:r>
          </a:p>
        </p:txBody>
      </p:sp>
    </p:spTree>
    <p:extLst>
      <p:ext uri="{BB962C8B-B14F-4D97-AF65-F5344CB8AC3E}">
        <p14:creationId xmlns:p14="http://schemas.microsoft.com/office/powerpoint/2010/main" val="2562228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7"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2" presetClass="entr" presetSubtype="1"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64" presetClass="path" presetSubtype="0" accel="33333" fill="hold" grpId="1" nodeType="withEffect" p14:presetBounceEnd="26667">
                                      <p:stCondLst>
                                        <p:cond delay="750"/>
                                      </p:stCondLst>
                                      <p:childTnLst>
                                        <p:animMotion origin="layout" path="M 0.01185 0.01736 L 4.16667E-7 5.55556E-7 " pathEditMode="relative" rAng="0" ptsTypes="AA" p14:bounceEnd="26667">
                                          <p:cBhvr>
                                            <p:cTn id="23" dur="750" fill="hold"/>
                                            <p:tgtEl>
                                              <p:spTgt spid="8"/>
                                            </p:tgtEl>
                                            <p:attrNameLst>
                                              <p:attrName>ppt_x</p:attrName>
                                              <p:attrName>ppt_y</p:attrName>
                                            </p:attrNameLst>
                                          </p:cBhvr>
                                          <p:rCtr x="-59200" y="-86800"/>
                                        </p:animMotion>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2" presetClass="entr" presetSubtype="4" fill="hold" grpId="1"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7"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2" presetClass="entr" presetSubtype="1"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64" presetClass="path" presetSubtype="0" accel="33333" fill="hold" grpId="1" nodeType="withEffect">
                                      <p:stCondLst>
                                        <p:cond delay="750"/>
                                      </p:stCondLst>
                                      <p:childTnLst>
                                        <p:animMotion origin="layout" path="M 0.01185 0.01736 L 4.16667E-7 5.55556E-7 " pathEditMode="relative" rAng="0" ptsTypes="AA">
                                          <p:cBhvr>
                                            <p:cTn id="23" dur="750" fill="hold"/>
                                            <p:tgtEl>
                                              <p:spTgt spid="8"/>
                                            </p:tgtEl>
                                            <p:attrNameLst>
                                              <p:attrName>ppt_x</p:attrName>
                                              <p:attrName>ppt_y</p:attrName>
                                            </p:attrNameLst>
                                          </p:cBhvr>
                                          <p:rCtr x="-592" y="-868"/>
                                        </p:animMotion>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2" presetClass="entr" presetSubtype="4" fill="hold" grpId="1"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CE5345-484F-EFE9-DBD7-B53F80AC801A}"/>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3" name="Picture 2">
            <a:extLst>
              <a:ext uri="{FF2B5EF4-FFF2-40B4-BE49-F238E27FC236}">
                <a16:creationId xmlns:a16="http://schemas.microsoft.com/office/drawing/2014/main" id="{31C3B786-C5C9-6CE3-22F5-A9483C2EDCE3}"/>
              </a:ext>
            </a:extLst>
          </p:cNvPr>
          <p:cNvPicPr>
            <a:picLocks noChangeAspect="1"/>
          </p:cNvPicPr>
          <p:nvPr/>
        </p:nvPicPr>
        <p:blipFill rotWithShape="1">
          <a:blip r:embed="rId2">
            <a:extLst>
              <a:ext uri="{28A0092B-C50C-407E-A947-70E740481C1C}">
                <a14:useLocalDpi xmlns:a14="http://schemas.microsoft.com/office/drawing/2010/main" val="0"/>
              </a:ext>
            </a:extLst>
          </a:blip>
          <a:srcRect t="6382" b="7938"/>
          <a:stretch/>
        </p:blipFill>
        <p:spPr>
          <a:xfrm>
            <a:off x="13119407" y="2950169"/>
            <a:ext cx="7203474" cy="9020157"/>
          </a:xfrm>
          <a:prstGeom prst="rect">
            <a:avLst/>
          </a:prstGeom>
          <a:solidFill>
            <a:srgbClr val="FFFFFF"/>
          </a:solidFill>
          <a:ln>
            <a:solidFill>
              <a:schemeClr val="tx1"/>
            </a:solidFill>
          </a:ln>
        </p:spPr>
      </p:pic>
      <p:sp>
        <p:nvSpPr>
          <p:cNvPr id="4" name="TextBox 3">
            <a:extLst>
              <a:ext uri="{FF2B5EF4-FFF2-40B4-BE49-F238E27FC236}">
                <a16:creationId xmlns:a16="http://schemas.microsoft.com/office/drawing/2014/main" id="{6FFC8844-45AC-EB5A-A70B-4D9DADB2748D}"/>
              </a:ext>
            </a:extLst>
          </p:cNvPr>
          <p:cNvSpPr txBox="1"/>
          <p:nvPr/>
        </p:nvSpPr>
        <p:spPr>
          <a:xfrm>
            <a:off x="526473" y="6289713"/>
            <a:ext cx="983672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There is a form specific for female  Firefighters as well</a:t>
            </a:r>
          </a:p>
        </p:txBody>
      </p:sp>
      <p:cxnSp>
        <p:nvCxnSpPr>
          <p:cNvPr id="6" name="Straight Connector 5">
            <a:extLst>
              <a:ext uri="{FF2B5EF4-FFF2-40B4-BE49-F238E27FC236}">
                <a16:creationId xmlns:a16="http://schemas.microsoft.com/office/drawing/2014/main" id="{91ACC984-DA9D-20FA-1DEF-4B3B58AB382D}"/>
              </a:ext>
            </a:extLst>
          </p:cNvPr>
          <p:cNvCxnSpPr/>
          <p:nvPr/>
        </p:nvCxnSpPr>
        <p:spPr>
          <a:xfrm>
            <a:off x="11471564" y="2105891"/>
            <a:ext cx="0" cy="11205638"/>
          </a:xfrm>
          <a:prstGeom prst="line">
            <a:avLst/>
          </a:prstGeom>
          <a:noFill/>
          <a:ln w="539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7" name="Text Placeholder 3">
            <a:extLst>
              <a:ext uri="{FF2B5EF4-FFF2-40B4-BE49-F238E27FC236}">
                <a16:creationId xmlns:a16="http://schemas.microsoft.com/office/drawing/2014/main" id="{A5777005-EDEB-7DF5-EF84-7CBB86140F3F}"/>
              </a:ext>
            </a:extLst>
          </p:cNvPr>
          <p:cNvSpPr txBox="1">
            <a:spLocks/>
          </p:cNvSpPr>
          <p:nvPr/>
        </p:nvSpPr>
        <p:spPr>
          <a:xfrm>
            <a:off x="13119407" y="1851399"/>
            <a:ext cx="8640958" cy="1071062"/>
          </a:xfrm>
          <a:prstGeom prst="rect">
            <a:avLst/>
          </a:prstGeom>
        </p:spPr>
        <p:txBody>
          <a:bodyPr>
            <a:norm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r" hangingPunct="1">
              <a:buNone/>
            </a:pPr>
            <a:r>
              <a:rPr lang="en-US" b="1" dirty="0">
                <a:ln/>
                <a:solidFill>
                  <a:schemeClr val="bg1"/>
                </a:solidFill>
                <a:latin typeface="Avenir Next Condensed" panose="020B0506020202020204" pitchFamily="34" charset="0"/>
                <a:cs typeface="Arial" panose="020B0604020202020204" pitchFamily="34" charset="0"/>
              </a:rPr>
              <a:t>Medical Exams</a:t>
            </a:r>
          </a:p>
        </p:txBody>
      </p:sp>
    </p:spTree>
    <p:extLst>
      <p:ext uri="{BB962C8B-B14F-4D97-AF65-F5344CB8AC3E}">
        <p14:creationId xmlns:p14="http://schemas.microsoft.com/office/powerpoint/2010/main" val="2215698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2"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2" presetClass="entr" presetSubtype="1" fill="hold" grpId="0" nodeType="withEffect">
                                      <p:stCondLst>
                                        <p:cond delay="75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64" presetClass="path" presetSubtype="0" accel="33333" fill="hold" grpId="1" nodeType="withEffect" p14:presetBounceEnd="26667">
                                      <p:stCondLst>
                                        <p:cond delay="750"/>
                                      </p:stCondLst>
                                      <p:childTnLst>
                                        <p:animMotion origin="layout" path="M 0.01185 0.01736 L 7.29167E-7 1.66667E-6 " pathEditMode="relative" rAng="0" ptsTypes="AA" p14:bounceEnd="26667">
                                          <p:cBhvr>
                                            <p:cTn id="23" dur="750" fill="hold"/>
                                            <p:tgtEl>
                                              <p:spTgt spid="7"/>
                                            </p:tgtEl>
                                            <p:attrNameLst>
                                              <p:attrName>ppt_x</p:attrName>
                                              <p:attrName>ppt_y</p:attrName>
                                            </p:attrNameLst>
                                          </p:cBhvr>
                                          <p:rCtr x="-59200" y="-86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2"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2" presetClass="entr" presetSubtype="1" fill="hold" grpId="0" nodeType="withEffect">
                                      <p:stCondLst>
                                        <p:cond delay="75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64" presetClass="path" presetSubtype="0" accel="33333" fill="hold" grpId="1" nodeType="withEffect">
                                      <p:stCondLst>
                                        <p:cond delay="750"/>
                                      </p:stCondLst>
                                      <p:childTnLst>
                                        <p:animMotion origin="layout" path="M 0.01185 0.01736 L 7.29167E-7 1.66667E-6 " pathEditMode="relative" rAng="0" ptsTypes="AA">
                                          <p:cBhvr>
                                            <p:cTn id="23" dur="750" fill="hold"/>
                                            <p:tgtEl>
                                              <p:spTgt spid="7"/>
                                            </p:tgtEl>
                                            <p:attrNameLst>
                                              <p:attrName>ppt_x</p:attrName>
                                              <p:attrName>ppt_y</p:attrName>
                                            </p:attrNameLst>
                                          </p:cBhvr>
                                          <p:rCtr x="-592" y="-8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08CC83-823B-5C1D-6E57-6231CAE8AC48}"/>
              </a:ext>
            </a:extLst>
          </p:cNvPr>
          <p:cNvSpPr txBox="1"/>
          <p:nvPr/>
        </p:nvSpPr>
        <p:spPr>
          <a:xfrm>
            <a:off x="1135611" y="6127896"/>
            <a:ext cx="10201080"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4400" dirty="0">
                <a:ln/>
                <a:solidFill>
                  <a:schemeClr val="bg1"/>
                </a:solidFill>
                <a:latin typeface="Avenir Next Condensed Demi Bold" panose="020B0506020202020204" pitchFamily="34" charset="0"/>
                <a:cs typeface="Arial" panose="020B0604020202020204" pitchFamily="34" charset="0"/>
              </a:rPr>
              <a:t>In this presentation we discussed modifiable risk factors and how they relate to occupational cancer prevention.</a:t>
            </a:r>
          </a:p>
          <a:p>
            <a:pPr algn="ctr"/>
            <a:endParaRPr lang="en-US" sz="4400" dirty="0">
              <a:ln/>
              <a:solidFill>
                <a:schemeClr val="bg1"/>
              </a:solidFill>
              <a:latin typeface="Avenir Next Condensed Demi Bold" panose="020B0506020202020204" pitchFamily="34" charset="0"/>
              <a:cs typeface="Arial" panose="020B0604020202020204" pitchFamily="34" charset="0"/>
            </a:endParaRPr>
          </a:p>
          <a:p>
            <a:pPr algn="ctr"/>
            <a:r>
              <a:rPr lang="en-US" sz="4400" dirty="0">
                <a:ln/>
                <a:solidFill>
                  <a:schemeClr val="bg1"/>
                </a:solidFill>
                <a:latin typeface="Avenir Next Condensed Demi Bold" panose="020B0506020202020204" pitchFamily="34" charset="0"/>
                <a:cs typeface="Arial" panose="020B0604020202020204" pitchFamily="34" charset="0"/>
              </a:rPr>
              <a:t>Make the necessary changes to protect yourself</a:t>
            </a:r>
          </a:p>
          <a:p>
            <a:endParaRPr lang="en-US" sz="4400" dirty="0">
              <a:ln/>
              <a:solidFill>
                <a:schemeClr val="bg1"/>
              </a:solidFill>
              <a:latin typeface="Avenir Next Condensed" panose="020B0506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F05E971-0134-5DC0-BA9C-D08EA489E139}"/>
              </a:ext>
            </a:extLst>
          </p:cNvPr>
          <p:cNvSpPr txBox="1"/>
          <p:nvPr/>
        </p:nvSpPr>
        <p:spPr>
          <a:xfrm>
            <a:off x="2089255" y="2840340"/>
            <a:ext cx="9351924"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r>
              <a:rPr lang="en-US" sz="6400" dirty="0">
                <a:ln/>
                <a:solidFill>
                  <a:schemeClr val="bg1"/>
                </a:solidFill>
                <a:latin typeface="Avenir Next Condensed" panose="020B0506020202020204" pitchFamily="34" charset="0"/>
              </a:rPr>
              <a:t>Summary</a:t>
            </a:r>
          </a:p>
        </p:txBody>
      </p:sp>
      <p:pic>
        <p:nvPicPr>
          <p:cNvPr id="7" name="Picture 6">
            <a:extLst>
              <a:ext uri="{FF2B5EF4-FFF2-40B4-BE49-F238E27FC236}">
                <a16:creationId xmlns:a16="http://schemas.microsoft.com/office/drawing/2014/main" id="{B33C8620-26F4-4704-5A3D-32B621C91C4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942823" y="2549380"/>
            <a:ext cx="7772400" cy="10058400"/>
          </a:xfrm>
          <a:prstGeom prst="rect">
            <a:avLst/>
          </a:prstGeom>
          <a:ln w="12700">
            <a:solidFill>
              <a:schemeClr val="tx1"/>
            </a:solidFill>
          </a:ln>
        </p:spPr>
      </p:pic>
      <p:sp>
        <p:nvSpPr>
          <p:cNvPr id="3" name="WHY WE EXIST">
            <a:extLst>
              <a:ext uri="{FF2B5EF4-FFF2-40B4-BE49-F238E27FC236}">
                <a16:creationId xmlns:a16="http://schemas.microsoft.com/office/drawing/2014/main" id="{5BCA0F26-3E5A-0779-0104-D941A5C9DFE4}"/>
              </a:ext>
            </a:extLst>
          </p:cNvPr>
          <p:cNvSpPr txBox="1"/>
          <p:nvPr/>
        </p:nvSpPr>
        <p:spPr>
          <a:xfrm>
            <a:off x="10314415" y="528526"/>
            <a:ext cx="10174260" cy="1179810"/>
          </a:xfrm>
          <a:prstGeom prst="rect">
            <a:avLst/>
          </a:prstGeom>
          <a:ln w="12700">
            <a:miter lim="400000"/>
          </a:ln>
          <a:effectLst>
            <a:outerShdw blurRad="254000" dist="127000" dir="5400000" rotWithShape="0">
              <a:srgbClr val="000000">
                <a:alpha val="6251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solidFill>
                  <a:srgbClr val="FFFFFF"/>
                </a:solidFill>
                <a:latin typeface="Helvetica"/>
                <a:ea typeface="Helvetica"/>
                <a:cs typeface="Helvetica"/>
                <a:sym typeface="Helvetica"/>
              </a:defRPr>
            </a:lvl1pPr>
          </a:lstStyle>
          <a:p>
            <a:r>
              <a:rPr lang="en-US" dirty="0"/>
              <a:t>Modifiable Risk Factors</a:t>
            </a:r>
            <a:endParaRPr dirty="0"/>
          </a:p>
        </p:txBody>
      </p:sp>
    </p:spTree>
    <p:extLst>
      <p:ext uri="{BB962C8B-B14F-4D97-AF65-F5344CB8AC3E}">
        <p14:creationId xmlns:p14="http://schemas.microsoft.com/office/powerpoint/2010/main" val="68697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8AC85A-EB22-4469-BA03-90B84EC57E55}"/>
              </a:ext>
            </a:extLst>
          </p:cNvPr>
          <p:cNvSpPr txBox="1"/>
          <p:nvPr/>
        </p:nvSpPr>
        <p:spPr>
          <a:xfrm>
            <a:off x="1045498" y="4150899"/>
            <a:ext cx="10664218" cy="8894743"/>
          </a:xfrm>
          <a:prstGeom prst="rect">
            <a:avLst/>
          </a:prstGeom>
          <a:noFill/>
        </p:spPr>
        <p:txBody>
          <a:bodyPr wrap="square" rtlCol="0">
            <a:spAutoFit/>
          </a:bodyPr>
          <a:lstStyle/>
          <a:p>
            <a:r>
              <a:rPr lang="en-US" sz="6000" dirty="0">
                <a:solidFill>
                  <a:schemeClr val="bg1"/>
                </a:solidFill>
              </a:rPr>
              <a:t>We hope you found this presentation to be valuable for you and your brother and sister firefighters and EMS providers.</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If you did, please consider making a small donation to help FCSN continue to spread the word nationwide about the dangers firefighters face and the precautions they can take to reduce their chances of getting cancer</a:t>
            </a:r>
          </a:p>
          <a:p>
            <a:endParaRPr lang="en-US" sz="3200" dirty="0">
              <a:solidFill>
                <a:schemeClr val="bg1"/>
              </a:solidFill>
              <a:latin typeface="Arial" panose="020B0604020202020204" pitchFamily="34" charset="0"/>
              <a:cs typeface="Arial" panose="020B0604020202020204" pitchFamily="34" charset="0"/>
            </a:endParaRPr>
          </a:p>
          <a:p>
            <a:pPr algn="ctr"/>
            <a:r>
              <a:rPr lang="en-US" sz="4800" dirty="0">
                <a:solidFill>
                  <a:schemeClr val="bg1"/>
                </a:solidFill>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65521B1E-1463-610D-476B-827B932E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285" y="2327564"/>
            <a:ext cx="8539539" cy="10440988"/>
          </a:xfrm>
          <a:prstGeom prst="rect">
            <a:avLst/>
          </a:prstGeom>
          <a:ln>
            <a:solidFill>
              <a:schemeClr val="tx1"/>
            </a:solidFill>
          </a:ln>
        </p:spPr>
      </p:pic>
    </p:spTree>
    <p:extLst>
      <p:ext uri="{BB962C8B-B14F-4D97-AF65-F5344CB8AC3E}">
        <p14:creationId xmlns:p14="http://schemas.microsoft.com/office/powerpoint/2010/main" val="983483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57A559-BABA-5441-D777-A4CF554D26FC}"/>
              </a:ext>
            </a:extLst>
          </p:cNvPr>
          <p:cNvSpPr>
            <a:spLocks/>
          </p:cNvSpPr>
          <p:nvPr/>
        </p:nvSpPr>
        <p:spPr>
          <a:xfrm>
            <a:off x="0" y="0"/>
            <a:ext cx="1348814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Text Placeholder 6">
            <a:extLst>
              <a:ext uri="{FF2B5EF4-FFF2-40B4-BE49-F238E27FC236}">
                <a16:creationId xmlns:a16="http://schemas.microsoft.com/office/drawing/2014/main" id="{F0EF3B22-2FEC-F6EB-944A-6176FD680CD0}"/>
              </a:ext>
            </a:extLst>
          </p:cNvPr>
          <p:cNvSpPr>
            <a:spLocks noGrp="1"/>
          </p:cNvSpPr>
          <p:nvPr>
            <p:ph type="body" sz="quarter" idx="14"/>
          </p:nvPr>
        </p:nvSpPr>
        <p:spPr>
          <a:xfrm>
            <a:off x="13488144" y="1771633"/>
            <a:ext cx="8496944" cy="1297024"/>
          </a:xfrm>
        </p:spPr>
        <p:txBody>
          <a:bodyPr>
            <a:normAutofit/>
          </a:bodyPr>
          <a:lstStyle/>
          <a:p>
            <a:r>
              <a:rPr lang="en-GB" dirty="0"/>
              <a:t>Objectives</a:t>
            </a:r>
            <a:endParaRPr lang="en-US" dirty="0"/>
          </a:p>
        </p:txBody>
      </p:sp>
      <p:grpSp>
        <p:nvGrpSpPr>
          <p:cNvPr id="3" name="Group 2">
            <a:extLst>
              <a:ext uri="{FF2B5EF4-FFF2-40B4-BE49-F238E27FC236}">
                <a16:creationId xmlns:a16="http://schemas.microsoft.com/office/drawing/2014/main" id="{20FF1E51-12F9-020A-E889-C7C47F5C3BEA}"/>
              </a:ext>
            </a:extLst>
          </p:cNvPr>
          <p:cNvGrpSpPr/>
          <p:nvPr/>
        </p:nvGrpSpPr>
        <p:grpSpPr>
          <a:xfrm>
            <a:off x="9974393" y="4344230"/>
            <a:ext cx="5243254" cy="6201394"/>
            <a:chOff x="1780954" y="4074334"/>
            <a:chExt cx="5243254" cy="6201394"/>
          </a:xfrm>
        </p:grpSpPr>
        <p:grpSp>
          <p:nvGrpSpPr>
            <p:cNvPr id="10" name="Group 9">
              <a:extLst>
                <a:ext uri="{FF2B5EF4-FFF2-40B4-BE49-F238E27FC236}">
                  <a16:creationId xmlns:a16="http://schemas.microsoft.com/office/drawing/2014/main" id="{8700173D-3618-38B4-91E9-7477ED0C3726}"/>
                </a:ext>
              </a:extLst>
            </p:cNvPr>
            <p:cNvGrpSpPr/>
            <p:nvPr/>
          </p:nvGrpSpPr>
          <p:grpSpPr>
            <a:xfrm>
              <a:off x="1780954" y="4265713"/>
              <a:ext cx="5243254" cy="919846"/>
              <a:chOff x="983432" y="-199275"/>
              <a:chExt cx="2621627" cy="459923"/>
            </a:xfrm>
          </p:grpSpPr>
          <p:cxnSp>
            <p:nvCxnSpPr>
              <p:cNvPr id="12" name="Straight Connector 11">
                <a:extLst>
                  <a:ext uri="{FF2B5EF4-FFF2-40B4-BE49-F238E27FC236}">
                    <a16:creationId xmlns:a16="http://schemas.microsoft.com/office/drawing/2014/main" id="{1B7AB572-EEDA-EB61-A499-637885BFE36F}"/>
                  </a:ext>
                </a:extLst>
              </p:cNvPr>
              <p:cNvCxnSpPr>
                <a:cxnSpLocks/>
              </p:cNvCxnSpPr>
              <p:nvPr/>
            </p:nvCxnSpPr>
            <p:spPr>
              <a:xfrm>
                <a:off x="983432" y="260648"/>
                <a:ext cx="262162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61712423-E577-3721-CB37-6B2991FB6CA7}"/>
                  </a:ext>
                </a:extLst>
              </p:cNvPr>
              <p:cNvSpPr/>
              <p:nvPr/>
            </p:nvSpPr>
            <p:spPr>
              <a:xfrm>
                <a:off x="1190108" y="-199275"/>
                <a:ext cx="162807" cy="456238"/>
              </a:xfrm>
              <a:custGeom>
                <a:avLst/>
                <a:gdLst/>
                <a:ahLst/>
                <a:cxnLst/>
                <a:rect l="l" t="t" r="r" b="b"/>
                <a:pathLst>
                  <a:path w="196596" h="550926">
                    <a:moveTo>
                      <a:pt x="133350" y="0"/>
                    </a:moveTo>
                    <a:lnTo>
                      <a:pt x="196596" y="0"/>
                    </a:lnTo>
                    <a:lnTo>
                      <a:pt x="196596" y="550926"/>
                    </a:lnTo>
                    <a:lnTo>
                      <a:pt x="102108" y="550926"/>
                    </a:lnTo>
                    <a:lnTo>
                      <a:pt x="102108" y="126492"/>
                    </a:lnTo>
                    <a:lnTo>
                      <a:pt x="0" y="126492"/>
                    </a:lnTo>
                    <a:lnTo>
                      <a:pt x="0" y="71247"/>
                    </a:lnTo>
                    <a:cubicBezTo>
                      <a:pt x="32258" y="71247"/>
                      <a:pt x="57849" y="68517"/>
                      <a:pt x="76772" y="63056"/>
                    </a:cubicBezTo>
                    <a:cubicBezTo>
                      <a:pt x="95695" y="57595"/>
                      <a:pt x="109538" y="49530"/>
                      <a:pt x="118301" y="38862"/>
                    </a:cubicBezTo>
                    <a:cubicBezTo>
                      <a:pt x="127064" y="28194"/>
                      <a:pt x="132080" y="15240"/>
                      <a:pt x="133350" y="0"/>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solidFill>
                    <a:schemeClr val="accent5"/>
                  </a:solidFill>
                </a:endParaRPr>
              </a:p>
            </p:txBody>
          </p:sp>
        </p:grpSp>
        <p:sp>
          <p:nvSpPr>
            <p:cNvPr id="11" name="TextBox 10">
              <a:extLst>
                <a:ext uri="{FF2B5EF4-FFF2-40B4-BE49-F238E27FC236}">
                  <a16:creationId xmlns:a16="http://schemas.microsoft.com/office/drawing/2014/main" id="{602E27A0-8582-D4F8-8059-D0A41F019118}"/>
                </a:ext>
              </a:extLst>
            </p:cNvPr>
            <p:cNvSpPr txBox="1"/>
            <p:nvPr/>
          </p:nvSpPr>
          <p:spPr>
            <a:xfrm>
              <a:off x="2818072" y="4074334"/>
              <a:ext cx="4206135" cy="1077218"/>
            </a:xfrm>
            <a:prstGeom prst="rect">
              <a:avLst/>
            </a:prstGeom>
            <a:noFill/>
          </p:spPr>
          <p:txBody>
            <a:bodyPr wrap="square" lIns="0" rIns="0" rtlCol="0" anchor="b">
              <a:spAutoFit/>
            </a:bodyPr>
            <a:lstStyle/>
            <a:p>
              <a:pPr>
                <a:spcAft>
                  <a:spcPts val="1200"/>
                </a:spcAft>
              </a:pPr>
              <a:r>
                <a:rPr lang="en-US" sz="3200" dirty="0">
                  <a:solidFill>
                    <a:schemeClr val="bg1"/>
                  </a:solidFill>
                  <a:latin typeface="Avenir Next Condensed Demi Bold" panose="020B0506020202020204" pitchFamily="34" charset="0"/>
                </a:rPr>
                <a:t>What are modifiable risk factors</a:t>
              </a:r>
            </a:p>
          </p:txBody>
        </p:sp>
        <p:grpSp>
          <p:nvGrpSpPr>
            <p:cNvPr id="15" name="Group 14">
              <a:extLst>
                <a:ext uri="{FF2B5EF4-FFF2-40B4-BE49-F238E27FC236}">
                  <a16:creationId xmlns:a16="http://schemas.microsoft.com/office/drawing/2014/main" id="{F39F57B2-A4DD-0D99-B456-7E69760DBD1C}"/>
                </a:ext>
              </a:extLst>
            </p:cNvPr>
            <p:cNvGrpSpPr/>
            <p:nvPr/>
          </p:nvGrpSpPr>
          <p:grpSpPr>
            <a:xfrm>
              <a:off x="1780954" y="6794923"/>
              <a:ext cx="5243254" cy="925094"/>
              <a:chOff x="983432" y="1243680"/>
              <a:chExt cx="2621627" cy="462547"/>
            </a:xfrm>
          </p:grpSpPr>
          <p:sp>
            <p:nvSpPr>
              <p:cNvPr id="17" name="Freeform: Shape 16">
                <a:extLst>
                  <a:ext uri="{FF2B5EF4-FFF2-40B4-BE49-F238E27FC236}">
                    <a16:creationId xmlns:a16="http://schemas.microsoft.com/office/drawing/2014/main" id="{E85E2939-FBCF-1D7C-4F37-E3911D73B1E6}"/>
                  </a:ext>
                </a:extLst>
              </p:cNvPr>
              <p:cNvSpPr/>
              <p:nvPr/>
            </p:nvSpPr>
            <p:spPr>
              <a:xfrm>
                <a:off x="1106024" y="1243680"/>
                <a:ext cx="330977" cy="462547"/>
              </a:xfrm>
              <a:custGeom>
                <a:avLst/>
                <a:gdLst/>
                <a:ahLst/>
                <a:cxnLst/>
                <a:rect l="l" t="t" r="r" b="b"/>
                <a:pathLst>
                  <a:path w="399669" h="558546">
                    <a:moveTo>
                      <a:pt x="206883" y="0"/>
                    </a:moveTo>
                    <a:cubicBezTo>
                      <a:pt x="246253" y="0"/>
                      <a:pt x="280226" y="6795"/>
                      <a:pt x="308801" y="20384"/>
                    </a:cubicBezTo>
                    <a:cubicBezTo>
                      <a:pt x="337376" y="33973"/>
                      <a:pt x="359474" y="52896"/>
                      <a:pt x="375095" y="77153"/>
                    </a:cubicBezTo>
                    <a:cubicBezTo>
                      <a:pt x="390716" y="101410"/>
                      <a:pt x="398526" y="129667"/>
                      <a:pt x="398526" y="161925"/>
                    </a:cubicBezTo>
                    <a:cubicBezTo>
                      <a:pt x="398526" y="190119"/>
                      <a:pt x="393383" y="214249"/>
                      <a:pt x="383096" y="234315"/>
                    </a:cubicBezTo>
                    <a:cubicBezTo>
                      <a:pt x="372809" y="254381"/>
                      <a:pt x="359220" y="271717"/>
                      <a:pt x="342329" y="286322"/>
                    </a:cubicBezTo>
                    <a:cubicBezTo>
                      <a:pt x="325438" y="300927"/>
                      <a:pt x="306896" y="313817"/>
                      <a:pt x="286703" y="324993"/>
                    </a:cubicBezTo>
                    <a:cubicBezTo>
                      <a:pt x="266510" y="336169"/>
                      <a:pt x="246317" y="346647"/>
                      <a:pt x="226124" y="356426"/>
                    </a:cubicBezTo>
                    <a:cubicBezTo>
                      <a:pt x="205931" y="366205"/>
                      <a:pt x="187389" y="376365"/>
                      <a:pt x="170498" y="386906"/>
                    </a:cubicBezTo>
                    <a:cubicBezTo>
                      <a:pt x="153607" y="397447"/>
                      <a:pt x="140018" y="409448"/>
                      <a:pt x="129731" y="422910"/>
                    </a:cubicBezTo>
                    <a:cubicBezTo>
                      <a:pt x="119444" y="436372"/>
                      <a:pt x="114300" y="452501"/>
                      <a:pt x="114300" y="471297"/>
                    </a:cubicBezTo>
                    <a:lnTo>
                      <a:pt x="114300" y="479298"/>
                    </a:lnTo>
                    <a:lnTo>
                      <a:pt x="399669" y="479298"/>
                    </a:lnTo>
                    <a:lnTo>
                      <a:pt x="399669" y="558546"/>
                    </a:lnTo>
                    <a:lnTo>
                      <a:pt x="11049" y="558546"/>
                    </a:lnTo>
                    <a:lnTo>
                      <a:pt x="11049" y="509016"/>
                    </a:lnTo>
                    <a:lnTo>
                      <a:pt x="11049" y="483489"/>
                    </a:lnTo>
                    <a:cubicBezTo>
                      <a:pt x="11049" y="455295"/>
                      <a:pt x="16256" y="430975"/>
                      <a:pt x="26670" y="410528"/>
                    </a:cubicBezTo>
                    <a:cubicBezTo>
                      <a:pt x="37084" y="390081"/>
                      <a:pt x="50927" y="372237"/>
                      <a:pt x="68199" y="356997"/>
                    </a:cubicBezTo>
                    <a:cubicBezTo>
                      <a:pt x="85471" y="341757"/>
                      <a:pt x="104458" y="328232"/>
                      <a:pt x="125159" y="316421"/>
                    </a:cubicBezTo>
                    <a:cubicBezTo>
                      <a:pt x="145860" y="304610"/>
                      <a:pt x="166434" y="293434"/>
                      <a:pt x="186881" y="282893"/>
                    </a:cubicBezTo>
                    <a:cubicBezTo>
                      <a:pt x="207328" y="272352"/>
                      <a:pt x="226187" y="261430"/>
                      <a:pt x="243459" y="250127"/>
                    </a:cubicBezTo>
                    <a:cubicBezTo>
                      <a:pt x="260731" y="238824"/>
                      <a:pt x="274638" y="226187"/>
                      <a:pt x="285179" y="212217"/>
                    </a:cubicBezTo>
                    <a:cubicBezTo>
                      <a:pt x="295720" y="198247"/>
                      <a:pt x="300990" y="181610"/>
                      <a:pt x="300990" y="162306"/>
                    </a:cubicBezTo>
                    <a:cubicBezTo>
                      <a:pt x="300990" y="137668"/>
                      <a:pt x="292291" y="117539"/>
                      <a:pt x="274892" y="101918"/>
                    </a:cubicBezTo>
                    <a:cubicBezTo>
                      <a:pt x="257493" y="86297"/>
                      <a:pt x="233934" y="78486"/>
                      <a:pt x="204216" y="78486"/>
                    </a:cubicBezTo>
                    <a:cubicBezTo>
                      <a:pt x="172720" y="78486"/>
                      <a:pt x="146749" y="87503"/>
                      <a:pt x="126302" y="105537"/>
                    </a:cubicBezTo>
                    <a:cubicBezTo>
                      <a:pt x="105855" y="123571"/>
                      <a:pt x="93726" y="148971"/>
                      <a:pt x="89916" y="181737"/>
                    </a:cubicBezTo>
                    <a:lnTo>
                      <a:pt x="0" y="181737"/>
                    </a:lnTo>
                    <a:cubicBezTo>
                      <a:pt x="508" y="148209"/>
                      <a:pt x="8509" y="117729"/>
                      <a:pt x="24003" y="90297"/>
                    </a:cubicBezTo>
                    <a:cubicBezTo>
                      <a:pt x="39497" y="62865"/>
                      <a:pt x="62484" y="40958"/>
                      <a:pt x="92964" y="24575"/>
                    </a:cubicBezTo>
                    <a:cubicBezTo>
                      <a:pt x="123444" y="8192"/>
                      <a:pt x="161417" y="0"/>
                      <a:pt x="206883" y="0"/>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cxnSp>
            <p:nvCxnSpPr>
              <p:cNvPr id="18" name="Straight Connector 17">
                <a:extLst>
                  <a:ext uri="{FF2B5EF4-FFF2-40B4-BE49-F238E27FC236}">
                    <a16:creationId xmlns:a16="http://schemas.microsoft.com/office/drawing/2014/main" id="{BD7FC6AE-FE4F-A087-18C4-1920FAC8B35B}"/>
                  </a:ext>
                </a:extLst>
              </p:cNvPr>
              <p:cNvCxnSpPr>
                <a:cxnSpLocks/>
              </p:cNvCxnSpPr>
              <p:nvPr/>
            </p:nvCxnSpPr>
            <p:spPr>
              <a:xfrm>
                <a:off x="983432" y="1706227"/>
                <a:ext cx="262162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0F1DEA4-AF30-E644-10BB-061029F2F024}"/>
                </a:ext>
              </a:extLst>
            </p:cNvPr>
            <p:cNvSpPr txBox="1"/>
            <p:nvPr/>
          </p:nvSpPr>
          <p:spPr>
            <a:xfrm>
              <a:off x="3118993" y="7078434"/>
              <a:ext cx="3216636" cy="584775"/>
            </a:xfrm>
            <a:prstGeom prst="rect">
              <a:avLst/>
            </a:prstGeom>
            <a:noFill/>
          </p:spPr>
          <p:txBody>
            <a:bodyPr wrap="square" lIns="0" rIns="0" rtlCol="0" anchor="b">
              <a:spAutoFit/>
            </a:bodyPr>
            <a:lstStyle/>
            <a:p>
              <a:pPr algn="l">
                <a:spcAft>
                  <a:spcPts val="1200"/>
                </a:spcAft>
              </a:pPr>
              <a:r>
                <a:rPr lang="en-US" sz="3200" dirty="0">
                  <a:solidFill>
                    <a:schemeClr val="bg1"/>
                  </a:solidFill>
                  <a:latin typeface="Avenir Next Condensed Demi Bold" panose="020B0506020202020204" pitchFamily="34" charset="0"/>
                </a:rPr>
                <a:t>Tobacco cessation</a:t>
              </a:r>
            </a:p>
          </p:txBody>
        </p:sp>
        <p:grpSp>
          <p:nvGrpSpPr>
            <p:cNvPr id="20" name="Group 19">
              <a:extLst>
                <a:ext uri="{FF2B5EF4-FFF2-40B4-BE49-F238E27FC236}">
                  <a16:creationId xmlns:a16="http://schemas.microsoft.com/office/drawing/2014/main" id="{1F5F4B30-1E92-92EC-7121-AC4761BB51C5}"/>
                </a:ext>
              </a:extLst>
            </p:cNvPr>
            <p:cNvGrpSpPr/>
            <p:nvPr/>
          </p:nvGrpSpPr>
          <p:grpSpPr>
            <a:xfrm>
              <a:off x="1780954" y="9329380"/>
              <a:ext cx="5243254" cy="946348"/>
              <a:chOff x="983432" y="2622746"/>
              <a:chExt cx="2621627" cy="473174"/>
            </a:xfrm>
          </p:grpSpPr>
          <p:sp>
            <p:nvSpPr>
              <p:cNvPr id="22" name="Freeform: Shape 21">
                <a:extLst>
                  <a:ext uri="{FF2B5EF4-FFF2-40B4-BE49-F238E27FC236}">
                    <a16:creationId xmlns:a16="http://schemas.microsoft.com/office/drawing/2014/main" id="{FBC39AB2-B5C9-4CF8-948D-1966BB59B41E}"/>
                  </a:ext>
                </a:extLst>
              </p:cNvPr>
              <p:cNvSpPr/>
              <p:nvPr/>
            </p:nvSpPr>
            <p:spPr>
              <a:xfrm>
                <a:off x="1095612" y="2622746"/>
                <a:ext cx="351801" cy="469489"/>
              </a:xfrm>
              <a:custGeom>
                <a:avLst/>
                <a:gdLst/>
                <a:ahLst/>
                <a:cxnLst/>
                <a:rect l="l" t="t" r="r" b="b"/>
                <a:pathLst>
                  <a:path w="424815" h="566928">
                    <a:moveTo>
                      <a:pt x="205740" y="0"/>
                    </a:moveTo>
                    <a:cubicBezTo>
                      <a:pt x="245618" y="0"/>
                      <a:pt x="280988" y="5398"/>
                      <a:pt x="311849" y="16193"/>
                    </a:cubicBezTo>
                    <a:cubicBezTo>
                      <a:pt x="342710" y="26988"/>
                      <a:pt x="366967" y="43180"/>
                      <a:pt x="384620" y="64770"/>
                    </a:cubicBezTo>
                    <a:cubicBezTo>
                      <a:pt x="402273" y="86360"/>
                      <a:pt x="411099" y="113157"/>
                      <a:pt x="411099" y="145161"/>
                    </a:cubicBezTo>
                    <a:cubicBezTo>
                      <a:pt x="411099" y="172339"/>
                      <a:pt x="402844" y="196596"/>
                      <a:pt x="386334" y="217932"/>
                    </a:cubicBezTo>
                    <a:cubicBezTo>
                      <a:pt x="369824" y="239268"/>
                      <a:pt x="343789" y="256032"/>
                      <a:pt x="308229" y="268224"/>
                    </a:cubicBezTo>
                    <a:cubicBezTo>
                      <a:pt x="330327" y="274320"/>
                      <a:pt x="350139" y="283401"/>
                      <a:pt x="367665" y="295466"/>
                    </a:cubicBezTo>
                    <a:cubicBezTo>
                      <a:pt x="385191" y="307531"/>
                      <a:pt x="399098" y="322580"/>
                      <a:pt x="409385" y="340614"/>
                    </a:cubicBezTo>
                    <a:cubicBezTo>
                      <a:pt x="419672" y="358648"/>
                      <a:pt x="424815" y="379857"/>
                      <a:pt x="424815" y="404241"/>
                    </a:cubicBezTo>
                    <a:cubicBezTo>
                      <a:pt x="424815" y="430403"/>
                      <a:pt x="419164" y="453644"/>
                      <a:pt x="407861" y="473964"/>
                    </a:cubicBezTo>
                    <a:cubicBezTo>
                      <a:pt x="396558" y="494284"/>
                      <a:pt x="380810" y="511366"/>
                      <a:pt x="360617" y="525209"/>
                    </a:cubicBezTo>
                    <a:cubicBezTo>
                      <a:pt x="340424" y="539052"/>
                      <a:pt x="316865" y="549466"/>
                      <a:pt x="289941" y="556451"/>
                    </a:cubicBezTo>
                    <a:cubicBezTo>
                      <a:pt x="263017" y="563436"/>
                      <a:pt x="234061" y="566928"/>
                      <a:pt x="203073" y="566928"/>
                    </a:cubicBezTo>
                    <a:cubicBezTo>
                      <a:pt x="161671" y="566674"/>
                      <a:pt x="125984" y="559562"/>
                      <a:pt x="96012" y="545592"/>
                    </a:cubicBezTo>
                    <a:cubicBezTo>
                      <a:pt x="66040" y="531622"/>
                      <a:pt x="42736" y="511683"/>
                      <a:pt x="26099" y="485775"/>
                    </a:cubicBezTo>
                    <a:cubicBezTo>
                      <a:pt x="9462" y="459867"/>
                      <a:pt x="762" y="429133"/>
                      <a:pt x="0" y="393573"/>
                    </a:cubicBezTo>
                    <a:lnTo>
                      <a:pt x="90297" y="393573"/>
                    </a:lnTo>
                    <a:cubicBezTo>
                      <a:pt x="95631" y="426339"/>
                      <a:pt x="108649" y="450660"/>
                      <a:pt x="129350" y="466535"/>
                    </a:cubicBezTo>
                    <a:cubicBezTo>
                      <a:pt x="150051" y="482410"/>
                      <a:pt x="175260" y="490347"/>
                      <a:pt x="204978" y="490347"/>
                    </a:cubicBezTo>
                    <a:cubicBezTo>
                      <a:pt x="229616" y="490347"/>
                      <a:pt x="250952" y="486601"/>
                      <a:pt x="268986" y="479108"/>
                    </a:cubicBezTo>
                    <a:cubicBezTo>
                      <a:pt x="287020" y="471615"/>
                      <a:pt x="300927" y="461264"/>
                      <a:pt x="310706" y="448056"/>
                    </a:cubicBezTo>
                    <a:cubicBezTo>
                      <a:pt x="320485" y="434848"/>
                      <a:pt x="325374" y="419481"/>
                      <a:pt x="325374" y="401955"/>
                    </a:cubicBezTo>
                    <a:cubicBezTo>
                      <a:pt x="325374" y="383413"/>
                      <a:pt x="320104" y="367538"/>
                      <a:pt x="309563" y="354330"/>
                    </a:cubicBezTo>
                    <a:cubicBezTo>
                      <a:pt x="299022" y="341122"/>
                      <a:pt x="284607" y="330962"/>
                      <a:pt x="266319" y="323850"/>
                    </a:cubicBezTo>
                    <a:cubicBezTo>
                      <a:pt x="248031" y="316738"/>
                      <a:pt x="227457" y="312928"/>
                      <a:pt x="204597" y="312420"/>
                    </a:cubicBezTo>
                    <a:lnTo>
                      <a:pt x="153543" y="310896"/>
                    </a:lnTo>
                    <a:lnTo>
                      <a:pt x="153543" y="235458"/>
                    </a:lnTo>
                    <a:lnTo>
                      <a:pt x="200787" y="233553"/>
                    </a:lnTo>
                    <a:cubicBezTo>
                      <a:pt x="222631" y="232791"/>
                      <a:pt x="241872" y="228600"/>
                      <a:pt x="258509" y="220980"/>
                    </a:cubicBezTo>
                    <a:cubicBezTo>
                      <a:pt x="275146" y="213360"/>
                      <a:pt x="288163" y="203327"/>
                      <a:pt x="297561" y="190881"/>
                    </a:cubicBezTo>
                    <a:cubicBezTo>
                      <a:pt x="306959" y="178435"/>
                      <a:pt x="311658" y="164465"/>
                      <a:pt x="311658" y="148971"/>
                    </a:cubicBezTo>
                    <a:cubicBezTo>
                      <a:pt x="311658" y="134747"/>
                      <a:pt x="307277" y="121920"/>
                      <a:pt x="298514" y="110490"/>
                    </a:cubicBezTo>
                    <a:cubicBezTo>
                      <a:pt x="289751" y="99060"/>
                      <a:pt x="277368" y="90107"/>
                      <a:pt x="261366" y="83630"/>
                    </a:cubicBezTo>
                    <a:cubicBezTo>
                      <a:pt x="245364" y="77153"/>
                      <a:pt x="226441" y="73914"/>
                      <a:pt x="204597" y="73914"/>
                    </a:cubicBezTo>
                    <a:cubicBezTo>
                      <a:pt x="186055" y="73914"/>
                      <a:pt x="168656" y="77216"/>
                      <a:pt x="152400" y="83820"/>
                    </a:cubicBezTo>
                    <a:cubicBezTo>
                      <a:pt x="136144" y="90424"/>
                      <a:pt x="122746" y="101029"/>
                      <a:pt x="112205" y="115634"/>
                    </a:cubicBezTo>
                    <a:cubicBezTo>
                      <a:pt x="101664" y="130239"/>
                      <a:pt x="95885" y="149352"/>
                      <a:pt x="94869" y="172974"/>
                    </a:cubicBezTo>
                    <a:lnTo>
                      <a:pt x="4953" y="172974"/>
                    </a:lnTo>
                    <a:cubicBezTo>
                      <a:pt x="4953" y="135382"/>
                      <a:pt x="13970" y="103696"/>
                      <a:pt x="32004" y="77915"/>
                    </a:cubicBezTo>
                    <a:cubicBezTo>
                      <a:pt x="50038" y="52134"/>
                      <a:pt x="74232" y="32703"/>
                      <a:pt x="104585" y="19622"/>
                    </a:cubicBezTo>
                    <a:cubicBezTo>
                      <a:pt x="134938" y="6541"/>
                      <a:pt x="168656" y="0"/>
                      <a:pt x="205740" y="0"/>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cxnSp>
            <p:nvCxnSpPr>
              <p:cNvPr id="23" name="Straight Connector 22">
                <a:extLst>
                  <a:ext uri="{FF2B5EF4-FFF2-40B4-BE49-F238E27FC236}">
                    <a16:creationId xmlns:a16="http://schemas.microsoft.com/office/drawing/2014/main" id="{5040C65C-C27D-DADA-A232-4648AE8F4C58}"/>
                  </a:ext>
                </a:extLst>
              </p:cNvPr>
              <p:cNvCxnSpPr>
                <a:cxnSpLocks/>
              </p:cNvCxnSpPr>
              <p:nvPr/>
            </p:nvCxnSpPr>
            <p:spPr>
              <a:xfrm>
                <a:off x="983432" y="3095920"/>
                <a:ext cx="2621627"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355ACD7B-556E-B559-00A6-0049CA8DFB87}"/>
                </a:ext>
              </a:extLst>
            </p:cNvPr>
            <p:cNvSpPr txBox="1"/>
            <p:nvPr/>
          </p:nvSpPr>
          <p:spPr>
            <a:xfrm>
              <a:off x="3118993" y="9623520"/>
              <a:ext cx="2340406" cy="584775"/>
            </a:xfrm>
            <a:prstGeom prst="rect">
              <a:avLst/>
            </a:prstGeom>
            <a:noFill/>
          </p:spPr>
          <p:txBody>
            <a:bodyPr wrap="square" lIns="0" rIns="0" rtlCol="0" anchor="b">
              <a:spAutoFit/>
            </a:bodyPr>
            <a:lstStyle/>
            <a:p>
              <a:pPr>
                <a:spcAft>
                  <a:spcPts val="1200"/>
                </a:spcAft>
              </a:pPr>
              <a:r>
                <a:rPr lang="en-US" sz="3200" dirty="0">
                  <a:solidFill>
                    <a:schemeClr val="bg1"/>
                  </a:solidFill>
                  <a:latin typeface="Avenir Next Condensed Demi Bold" panose="020B0506020202020204" pitchFamily="34" charset="0"/>
                </a:rPr>
                <a:t>Alcohol use</a:t>
              </a:r>
            </a:p>
          </p:txBody>
        </p:sp>
      </p:grpSp>
      <p:grpSp>
        <p:nvGrpSpPr>
          <p:cNvPr id="5" name="Group 4">
            <a:extLst>
              <a:ext uri="{FF2B5EF4-FFF2-40B4-BE49-F238E27FC236}">
                <a16:creationId xmlns:a16="http://schemas.microsoft.com/office/drawing/2014/main" id="{BF39D971-9937-57E7-4C80-00CC5F7E15B4}"/>
              </a:ext>
            </a:extLst>
          </p:cNvPr>
          <p:cNvGrpSpPr/>
          <p:nvPr/>
        </p:nvGrpSpPr>
        <p:grpSpPr>
          <a:xfrm>
            <a:off x="16703438" y="4344230"/>
            <a:ext cx="5103342" cy="6201394"/>
            <a:chOff x="13922852" y="5135356"/>
            <a:chExt cx="5103342" cy="5854968"/>
          </a:xfrm>
        </p:grpSpPr>
        <p:sp>
          <p:nvSpPr>
            <p:cNvPr id="26" name="TextBox 25">
              <a:extLst>
                <a:ext uri="{FF2B5EF4-FFF2-40B4-BE49-F238E27FC236}">
                  <a16:creationId xmlns:a16="http://schemas.microsoft.com/office/drawing/2014/main" id="{B69F6C08-C88E-2954-E06E-A913882769D7}"/>
                </a:ext>
              </a:extLst>
            </p:cNvPr>
            <p:cNvSpPr txBox="1"/>
            <p:nvPr/>
          </p:nvSpPr>
          <p:spPr>
            <a:xfrm>
              <a:off x="14728842" y="5143273"/>
              <a:ext cx="3746174" cy="584775"/>
            </a:xfrm>
            <a:prstGeom prst="rect">
              <a:avLst/>
            </a:prstGeom>
            <a:noFill/>
          </p:spPr>
          <p:txBody>
            <a:bodyPr wrap="square" lIns="0" rIns="0" rtlCol="0" anchor="b">
              <a:spAutoFit/>
            </a:bodyPr>
            <a:lstStyle/>
            <a:p>
              <a:pPr>
                <a:spcAft>
                  <a:spcPts val="1200"/>
                </a:spcAft>
              </a:pPr>
              <a:r>
                <a:rPr lang="en-US" sz="3200" dirty="0">
                  <a:solidFill>
                    <a:schemeClr val="bg1"/>
                  </a:solidFill>
                  <a:latin typeface="Avenir Next Condensed Demi Bold" panose="020B0506020202020204" pitchFamily="34" charset="0"/>
                </a:rPr>
                <a:t>Use of sunscreen</a:t>
              </a:r>
            </a:p>
          </p:txBody>
        </p:sp>
        <p:sp>
          <p:nvSpPr>
            <p:cNvPr id="31" name="TextBox 30">
              <a:extLst>
                <a:ext uri="{FF2B5EF4-FFF2-40B4-BE49-F238E27FC236}">
                  <a16:creationId xmlns:a16="http://schemas.microsoft.com/office/drawing/2014/main" id="{1D41AF67-199F-D0F1-0C47-D8E170F81E5C}"/>
                </a:ext>
              </a:extLst>
            </p:cNvPr>
            <p:cNvSpPr txBox="1"/>
            <p:nvPr/>
          </p:nvSpPr>
          <p:spPr>
            <a:xfrm>
              <a:off x="14764729" y="7776815"/>
              <a:ext cx="4261465" cy="552108"/>
            </a:xfrm>
            <a:prstGeom prst="rect">
              <a:avLst/>
            </a:prstGeom>
            <a:noFill/>
          </p:spPr>
          <p:txBody>
            <a:bodyPr wrap="square" lIns="0" rIns="0" rtlCol="0" anchor="b">
              <a:spAutoFit/>
            </a:bodyPr>
            <a:lstStyle/>
            <a:p>
              <a:pPr>
                <a:spcAft>
                  <a:spcPts val="1200"/>
                </a:spcAft>
              </a:pPr>
              <a:r>
                <a:rPr lang="en-US" sz="3200" dirty="0">
                  <a:solidFill>
                    <a:schemeClr val="bg1"/>
                  </a:solidFill>
                  <a:latin typeface="Avenir Next Condensed Demi Bold" panose="020B0506020202020204" pitchFamily="34" charset="0"/>
                </a:rPr>
                <a:t>Physical Fitness</a:t>
              </a:r>
            </a:p>
          </p:txBody>
        </p:sp>
        <p:grpSp>
          <p:nvGrpSpPr>
            <p:cNvPr id="4" name="Group 3">
              <a:extLst>
                <a:ext uri="{FF2B5EF4-FFF2-40B4-BE49-F238E27FC236}">
                  <a16:creationId xmlns:a16="http://schemas.microsoft.com/office/drawing/2014/main" id="{12E9CCF8-EF21-EEBE-DBD7-C885A29D3A06}"/>
                </a:ext>
              </a:extLst>
            </p:cNvPr>
            <p:cNvGrpSpPr/>
            <p:nvPr/>
          </p:nvGrpSpPr>
          <p:grpSpPr>
            <a:xfrm>
              <a:off x="13922852" y="5135356"/>
              <a:ext cx="4765990" cy="5854968"/>
              <a:chOff x="7792488" y="4420761"/>
              <a:chExt cx="4765990" cy="5854968"/>
            </a:xfrm>
          </p:grpSpPr>
          <p:grpSp>
            <p:nvGrpSpPr>
              <p:cNvPr id="25" name="Group 24">
                <a:extLst>
                  <a:ext uri="{FF2B5EF4-FFF2-40B4-BE49-F238E27FC236}">
                    <a16:creationId xmlns:a16="http://schemas.microsoft.com/office/drawing/2014/main" id="{302214C6-3330-1089-8130-19BBAA059830}"/>
                  </a:ext>
                </a:extLst>
              </p:cNvPr>
              <p:cNvGrpSpPr/>
              <p:nvPr/>
            </p:nvGrpSpPr>
            <p:grpSpPr>
              <a:xfrm>
                <a:off x="8009274" y="4420761"/>
                <a:ext cx="4549204" cy="912476"/>
                <a:chOff x="795743" y="3951031"/>
                <a:chExt cx="2274602" cy="456238"/>
              </a:xfrm>
            </p:grpSpPr>
            <p:sp>
              <p:nvSpPr>
                <p:cNvPr id="27" name="Freeform: Shape 26">
                  <a:extLst>
                    <a:ext uri="{FF2B5EF4-FFF2-40B4-BE49-F238E27FC236}">
                      <a16:creationId xmlns:a16="http://schemas.microsoft.com/office/drawing/2014/main" id="{15DCA06E-63FE-5950-B4F1-6F5A06E44657}"/>
                    </a:ext>
                  </a:extLst>
                </p:cNvPr>
                <p:cNvSpPr/>
                <p:nvPr/>
              </p:nvSpPr>
              <p:spPr>
                <a:xfrm>
                  <a:off x="795743" y="3951031"/>
                  <a:ext cx="359374" cy="456238"/>
                </a:xfrm>
                <a:custGeom>
                  <a:avLst/>
                  <a:gdLst/>
                  <a:ahLst/>
                  <a:cxnLst/>
                  <a:rect l="l" t="t" r="r" b="b"/>
                  <a:pathLst>
                    <a:path w="433959" h="550926">
                      <a:moveTo>
                        <a:pt x="255651" y="115062"/>
                      </a:moveTo>
                      <a:lnTo>
                        <a:pt x="86868" y="341376"/>
                      </a:lnTo>
                      <a:lnTo>
                        <a:pt x="256032" y="341757"/>
                      </a:lnTo>
                      <a:close/>
                      <a:moveTo>
                        <a:pt x="253746" y="0"/>
                      </a:moveTo>
                      <a:lnTo>
                        <a:pt x="345948" y="0"/>
                      </a:lnTo>
                      <a:lnTo>
                        <a:pt x="345948" y="341376"/>
                      </a:lnTo>
                      <a:lnTo>
                        <a:pt x="433578" y="341757"/>
                      </a:lnTo>
                      <a:lnTo>
                        <a:pt x="433959" y="420243"/>
                      </a:lnTo>
                      <a:lnTo>
                        <a:pt x="345948" y="420243"/>
                      </a:lnTo>
                      <a:lnTo>
                        <a:pt x="345948" y="550926"/>
                      </a:lnTo>
                      <a:lnTo>
                        <a:pt x="256032" y="550926"/>
                      </a:lnTo>
                      <a:lnTo>
                        <a:pt x="256413" y="420243"/>
                      </a:lnTo>
                      <a:lnTo>
                        <a:pt x="381" y="420243"/>
                      </a:lnTo>
                      <a:lnTo>
                        <a:pt x="0" y="341376"/>
                      </a:ln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cxnSp>
              <p:nvCxnSpPr>
                <p:cNvPr id="28" name="Straight Connector 27">
                  <a:extLst>
                    <a:ext uri="{FF2B5EF4-FFF2-40B4-BE49-F238E27FC236}">
                      <a16:creationId xmlns:a16="http://schemas.microsoft.com/office/drawing/2014/main" id="{770B2DA7-29FA-77C6-A2A9-8BF1B906EC05}"/>
                    </a:ext>
                  </a:extLst>
                </p:cNvPr>
                <p:cNvCxnSpPr>
                  <a:cxnSpLocks/>
                </p:cNvCxnSpPr>
                <p:nvPr/>
              </p:nvCxnSpPr>
              <p:spPr>
                <a:xfrm>
                  <a:off x="983432" y="4395429"/>
                  <a:ext cx="2086913" cy="1184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E35E552-7A07-4DB7-3959-FEF471E0CFBB}"/>
                  </a:ext>
                </a:extLst>
              </p:cNvPr>
              <p:cNvGrpSpPr/>
              <p:nvPr/>
            </p:nvGrpSpPr>
            <p:grpSpPr>
              <a:xfrm>
                <a:off x="7792488" y="6778299"/>
                <a:ext cx="4765990" cy="935626"/>
                <a:chOff x="983432" y="5214009"/>
                <a:chExt cx="2382995" cy="467813"/>
              </a:xfrm>
            </p:grpSpPr>
            <p:sp>
              <p:nvSpPr>
                <p:cNvPr id="32" name="Freeform: Shape 31">
                  <a:extLst>
                    <a:ext uri="{FF2B5EF4-FFF2-40B4-BE49-F238E27FC236}">
                      <a16:creationId xmlns:a16="http://schemas.microsoft.com/office/drawing/2014/main" id="{2801A8E9-0846-850C-C686-B4179526C495}"/>
                    </a:ext>
                  </a:extLst>
                </p:cNvPr>
                <p:cNvSpPr/>
                <p:nvPr/>
              </p:nvSpPr>
              <p:spPr>
                <a:xfrm>
                  <a:off x="1092456" y="5214009"/>
                  <a:ext cx="358112" cy="463179"/>
                </a:xfrm>
                <a:custGeom>
                  <a:avLst/>
                  <a:gdLst/>
                  <a:ahLst/>
                  <a:cxnLst/>
                  <a:rect l="l" t="t" r="r" b="b"/>
                  <a:pathLst>
                    <a:path w="432435" h="559308">
                      <a:moveTo>
                        <a:pt x="55245" y="0"/>
                      </a:moveTo>
                      <a:lnTo>
                        <a:pt x="397764" y="0"/>
                      </a:lnTo>
                      <a:lnTo>
                        <a:pt x="394335" y="77343"/>
                      </a:lnTo>
                      <a:lnTo>
                        <a:pt x="130683" y="77343"/>
                      </a:lnTo>
                      <a:lnTo>
                        <a:pt x="118110" y="230505"/>
                      </a:lnTo>
                      <a:cubicBezTo>
                        <a:pt x="137668" y="216789"/>
                        <a:pt x="157353" y="206883"/>
                        <a:pt x="177165" y="200787"/>
                      </a:cubicBezTo>
                      <a:cubicBezTo>
                        <a:pt x="196977" y="194691"/>
                        <a:pt x="218821" y="191643"/>
                        <a:pt x="242697" y="191643"/>
                      </a:cubicBezTo>
                      <a:cubicBezTo>
                        <a:pt x="277749" y="191643"/>
                        <a:pt x="309626" y="198501"/>
                        <a:pt x="338328" y="212217"/>
                      </a:cubicBezTo>
                      <a:cubicBezTo>
                        <a:pt x="367030" y="225933"/>
                        <a:pt x="389890" y="246126"/>
                        <a:pt x="406908" y="272796"/>
                      </a:cubicBezTo>
                      <a:cubicBezTo>
                        <a:pt x="423926" y="299466"/>
                        <a:pt x="432435" y="332105"/>
                        <a:pt x="432435" y="370713"/>
                      </a:cubicBezTo>
                      <a:cubicBezTo>
                        <a:pt x="432435" y="409321"/>
                        <a:pt x="423863" y="442722"/>
                        <a:pt x="406718" y="470916"/>
                      </a:cubicBezTo>
                      <a:cubicBezTo>
                        <a:pt x="389573" y="499110"/>
                        <a:pt x="365443" y="520891"/>
                        <a:pt x="334328" y="536258"/>
                      </a:cubicBezTo>
                      <a:cubicBezTo>
                        <a:pt x="303213" y="551625"/>
                        <a:pt x="266446" y="559308"/>
                        <a:pt x="224028" y="559308"/>
                      </a:cubicBezTo>
                      <a:cubicBezTo>
                        <a:pt x="188976" y="559308"/>
                        <a:pt x="156401" y="553530"/>
                        <a:pt x="126302" y="541973"/>
                      </a:cubicBezTo>
                      <a:cubicBezTo>
                        <a:pt x="96203" y="530416"/>
                        <a:pt x="70295" y="514477"/>
                        <a:pt x="48578" y="494157"/>
                      </a:cubicBezTo>
                      <a:cubicBezTo>
                        <a:pt x="26861" y="473837"/>
                        <a:pt x="10668" y="450596"/>
                        <a:pt x="0" y="424434"/>
                      </a:cubicBezTo>
                      <a:lnTo>
                        <a:pt x="75057" y="384810"/>
                      </a:lnTo>
                      <a:cubicBezTo>
                        <a:pt x="84455" y="403606"/>
                        <a:pt x="95695" y="420497"/>
                        <a:pt x="108776" y="435483"/>
                      </a:cubicBezTo>
                      <a:cubicBezTo>
                        <a:pt x="121857" y="450469"/>
                        <a:pt x="137224" y="462217"/>
                        <a:pt x="154877" y="470726"/>
                      </a:cubicBezTo>
                      <a:cubicBezTo>
                        <a:pt x="172530" y="479235"/>
                        <a:pt x="192786" y="483489"/>
                        <a:pt x="215646" y="483489"/>
                      </a:cubicBezTo>
                      <a:cubicBezTo>
                        <a:pt x="251460" y="483489"/>
                        <a:pt x="280226" y="473520"/>
                        <a:pt x="301943" y="453581"/>
                      </a:cubicBezTo>
                      <a:cubicBezTo>
                        <a:pt x="323660" y="433642"/>
                        <a:pt x="334518" y="407035"/>
                        <a:pt x="334518" y="373761"/>
                      </a:cubicBezTo>
                      <a:cubicBezTo>
                        <a:pt x="334518" y="353187"/>
                        <a:pt x="329502" y="334899"/>
                        <a:pt x="319469" y="318897"/>
                      </a:cubicBezTo>
                      <a:cubicBezTo>
                        <a:pt x="309436" y="302895"/>
                        <a:pt x="295847" y="290386"/>
                        <a:pt x="278702" y="281369"/>
                      </a:cubicBezTo>
                      <a:cubicBezTo>
                        <a:pt x="261557" y="272352"/>
                        <a:pt x="242062" y="267843"/>
                        <a:pt x="220218" y="267843"/>
                      </a:cubicBezTo>
                      <a:cubicBezTo>
                        <a:pt x="207264" y="267843"/>
                        <a:pt x="195136" y="268986"/>
                        <a:pt x="183833" y="271272"/>
                      </a:cubicBezTo>
                      <a:cubicBezTo>
                        <a:pt x="172530" y="273558"/>
                        <a:pt x="161163" y="277813"/>
                        <a:pt x="149733" y="284036"/>
                      </a:cubicBezTo>
                      <a:cubicBezTo>
                        <a:pt x="138303" y="290259"/>
                        <a:pt x="125984" y="299593"/>
                        <a:pt x="112776" y="312039"/>
                      </a:cubicBezTo>
                      <a:cubicBezTo>
                        <a:pt x="110236" y="313309"/>
                        <a:pt x="108395" y="313881"/>
                        <a:pt x="107252" y="313754"/>
                      </a:cubicBezTo>
                      <a:cubicBezTo>
                        <a:pt x="106109" y="313627"/>
                        <a:pt x="104140" y="312928"/>
                        <a:pt x="101346" y="311658"/>
                      </a:cubicBezTo>
                      <a:lnTo>
                        <a:pt x="30099" y="282702"/>
                      </a:ln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cxnSp>
              <p:nvCxnSpPr>
                <p:cNvPr id="33" name="Straight Connector 32">
                  <a:extLst>
                    <a:ext uri="{FF2B5EF4-FFF2-40B4-BE49-F238E27FC236}">
                      <a16:creationId xmlns:a16="http://schemas.microsoft.com/office/drawing/2014/main" id="{63C24558-CDA3-C0DE-FCD4-7F5947C65C11}"/>
                    </a:ext>
                  </a:extLst>
                </p:cNvPr>
                <p:cNvCxnSpPr>
                  <a:cxnSpLocks/>
                </p:cNvCxnSpPr>
                <p:nvPr/>
              </p:nvCxnSpPr>
              <p:spPr>
                <a:xfrm flipV="1">
                  <a:off x="983432" y="5677188"/>
                  <a:ext cx="2382995" cy="463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B04EAEE-114A-78C7-3ECA-87A0036169D6}"/>
                  </a:ext>
                </a:extLst>
              </p:cNvPr>
              <p:cNvGrpSpPr/>
              <p:nvPr/>
            </p:nvGrpSpPr>
            <p:grpSpPr>
              <a:xfrm>
                <a:off x="7792488" y="9306663"/>
                <a:ext cx="4765990" cy="969066"/>
                <a:chOff x="983432" y="6184827"/>
                <a:chExt cx="2382995" cy="484533"/>
              </a:xfrm>
            </p:grpSpPr>
            <p:sp>
              <p:nvSpPr>
                <p:cNvPr id="37" name="Freeform: Shape 36">
                  <a:extLst>
                    <a:ext uri="{FF2B5EF4-FFF2-40B4-BE49-F238E27FC236}">
                      <a16:creationId xmlns:a16="http://schemas.microsoft.com/office/drawing/2014/main" id="{77C4FBF2-2F7D-C04A-3BF9-E73E90352072}"/>
                    </a:ext>
                  </a:extLst>
                </p:cNvPr>
                <p:cNvSpPr/>
                <p:nvPr/>
              </p:nvSpPr>
              <p:spPr>
                <a:xfrm>
                  <a:off x="1091825" y="6184827"/>
                  <a:ext cx="348015" cy="469489"/>
                </a:xfrm>
                <a:custGeom>
                  <a:avLst/>
                  <a:gdLst/>
                  <a:ahLst/>
                  <a:cxnLst/>
                  <a:rect l="l" t="t" r="r" b="b"/>
                  <a:pathLst>
                    <a:path w="420243" h="566928">
                      <a:moveTo>
                        <a:pt x="216027" y="278511"/>
                      </a:moveTo>
                      <a:cubicBezTo>
                        <a:pt x="198501" y="278511"/>
                        <a:pt x="181547" y="282575"/>
                        <a:pt x="165164" y="290703"/>
                      </a:cubicBezTo>
                      <a:cubicBezTo>
                        <a:pt x="148781" y="298831"/>
                        <a:pt x="135446" y="309372"/>
                        <a:pt x="125159" y="322326"/>
                      </a:cubicBezTo>
                      <a:cubicBezTo>
                        <a:pt x="114872" y="335280"/>
                        <a:pt x="109728" y="349123"/>
                        <a:pt x="109728" y="363855"/>
                      </a:cubicBezTo>
                      <a:cubicBezTo>
                        <a:pt x="109474" y="390017"/>
                        <a:pt x="113792" y="412877"/>
                        <a:pt x="122682" y="432435"/>
                      </a:cubicBezTo>
                      <a:cubicBezTo>
                        <a:pt x="131572" y="451993"/>
                        <a:pt x="144082" y="467170"/>
                        <a:pt x="160211" y="477965"/>
                      </a:cubicBezTo>
                      <a:cubicBezTo>
                        <a:pt x="176340" y="488760"/>
                        <a:pt x="195072" y="494157"/>
                        <a:pt x="216408" y="494157"/>
                      </a:cubicBezTo>
                      <a:cubicBezTo>
                        <a:pt x="236220" y="494157"/>
                        <a:pt x="254064" y="489458"/>
                        <a:pt x="269939" y="480060"/>
                      </a:cubicBezTo>
                      <a:cubicBezTo>
                        <a:pt x="285814" y="470662"/>
                        <a:pt x="298387" y="457581"/>
                        <a:pt x="307658" y="440817"/>
                      </a:cubicBezTo>
                      <a:cubicBezTo>
                        <a:pt x="316929" y="424053"/>
                        <a:pt x="321564" y="404749"/>
                        <a:pt x="321564" y="382905"/>
                      </a:cubicBezTo>
                      <a:cubicBezTo>
                        <a:pt x="321564" y="360553"/>
                        <a:pt x="317246" y="341630"/>
                        <a:pt x="308610" y="326136"/>
                      </a:cubicBezTo>
                      <a:cubicBezTo>
                        <a:pt x="299974" y="310642"/>
                        <a:pt x="287719" y="298831"/>
                        <a:pt x="271844" y="290703"/>
                      </a:cubicBezTo>
                      <a:cubicBezTo>
                        <a:pt x="255969" y="282575"/>
                        <a:pt x="237363" y="278511"/>
                        <a:pt x="216027" y="278511"/>
                      </a:cubicBezTo>
                      <a:close/>
                      <a:moveTo>
                        <a:pt x="224028" y="0"/>
                      </a:moveTo>
                      <a:cubicBezTo>
                        <a:pt x="256540" y="0"/>
                        <a:pt x="286639" y="6033"/>
                        <a:pt x="314325" y="18098"/>
                      </a:cubicBezTo>
                      <a:cubicBezTo>
                        <a:pt x="342011" y="30163"/>
                        <a:pt x="364744" y="47498"/>
                        <a:pt x="382524" y="70104"/>
                      </a:cubicBezTo>
                      <a:cubicBezTo>
                        <a:pt x="400304" y="92710"/>
                        <a:pt x="410718" y="120015"/>
                        <a:pt x="413766" y="152019"/>
                      </a:cubicBezTo>
                      <a:lnTo>
                        <a:pt x="328041" y="152019"/>
                      </a:lnTo>
                      <a:cubicBezTo>
                        <a:pt x="320929" y="127381"/>
                        <a:pt x="308737" y="108331"/>
                        <a:pt x="291465" y="94869"/>
                      </a:cubicBezTo>
                      <a:cubicBezTo>
                        <a:pt x="274193" y="81407"/>
                        <a:pt x="252349" y="74676"/>
                        <a:pt x="225933" y="74676"/>
                      </a:cubicBezTo>
                      <a:cubicBezTo>
                        <a:pt x="196723" y="74676"/>
                        <a:pt x="172339" y="82931"/>
                        <a:pt x="152781" y="99441"/>
                      </a:cubicBezTo>
                      <a:cubicBezTo>
                        <a:pt x="133223" y="115951"/>
                        <a:pt x="119190" y="139637"/>
                        <a:pt x="110681" y="170498"/>
                      </a:cubicBezTo>
                      <a:cubicBezTo>
                        <a:pt x="102172" y="201359"/>
                        <a:pt x="99441" y="238252"/>
                        <a:pt x="102489" y="281178"/>
                      </a:cubicBezTo>
                      <a:cubicBezTo>
                        <a:pt x="110363" y="266192"/>
                        <a:pt x="121031" y="253175"/>
                        <a:pt x="134493" y="242126"/>
                      </a:cubicBezTo>
                      <a:cubicBezTo>
                        <a:pt x="147955" y="231077"/>
                        <a:pt x="163322" y="222504"/>
                        <a:pt x="180594" y="216408"/>
                      </a:cubicBezTo>
                      <a:cubicBezTo>
                        <a:pt x="197866" y="210312"/>
                        <a:pt x="216154" y="207264"/>
                        <a:pt x="235458" y="207264"/>
                      </a:cubicBezTo>
                      <a:cubicBezTo>
                        <a:pt x="272288" y="207264"/>
                        <a:pt x="304546" y="214249"/>
                        <a:pt x="332232" y="228219"/>
                      </a:cubicBezTo>
                      <a:cubicBezTo>
                        <a:pt x="359918" y="242189"/>
                        <a:pt x="381508" y="262001"/>
                        <a:pt x="397002" y="287655"/>
                      </a:cubicBezTo>
                      <a:cubicBezTo>
                        <a:pt x="412496" y="313309"/>
                        <a:pt x="420243" y="343662"/>
                        <a:pt x="420243" y="378714"/>
                      </a:cubicBezTo>
                      <a:cubicBezTo>
                        <a:pt x="420243" y="415036"/>
                        <a:pt x="411861" y="447358"/>
                        <a:pt x="395097" y="475679"/>
                      </a:cubicBezTo>
                      <a:cubicBezTo>
                        <a:pt x="378333" y="504000"/>
                        <a:pt x="354838" y="526288"/>
                        <a:pt x="324612" y="542544"/>
                      </a:cubicBezTo>
                      <a:cubicBezTo>
                        <a:pt x="294386" y="558800"/>
                        <a:pt x="259080" y="566928"/>
                        <a:pt x="218694" y="566928"/>
                      </a:cubicBezTo>
                      <a:cubicBezTo>
                        <a:pt x="173736" y="566928"/>
                        <a:pt x="134874" y="555752"/>
                        <a:pt x="102108" y="533400"/>
                      </a:cubicBezTo>
                      <a:cubicBezTo>
                        <a:pt x="69342" y="511048"/>
                        <a:pt x="44133" y="479362"/>
                        <a:pt x="26480" y="438341"/>
                      </a:cubicBezTo>
                      <a:cubicBezTo>
                        <a:pt x="8827" y="397320"/>
                        <a:pt x="0" y="348742"/>
                        <a:pt x="0" y="292608"/>
                      </a:cubicBezTo>
                      <a:cubicBezTo>
                        <a:pt x="0" y="232918"/>
                        <a:pt x="8763" y="181166"/>
                        <a:pt x="26289" y="137351"/>
                      </a:cubicBezTo>
                      <a:cubicBezTo>
                        <a:pt x="43815" y="93536"/>
                        <a:pt x="69279" y="59690"/>
                        <a:pt x="102680" y="35814"/>
                      </a:cubicBezTo>
                      <a:cubicBezTo>
                        <a:pt x="136081" y="11938"/>
                        <a:pt x="176530" y="0"/>
                        <a:pt x="224028" y="0"/>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cxnSp>
              <p:nvCxnSpPr>
                <p:cNvPr id="38" name="Straight Connector 37">
                  <a:extLst>
                    <a:ext uri="{FF2B5EF4-FFF2-40B4-BE49-F238E27FC236}">
                      <a16:creationId xmlns:a16="http://schemas.microsoft.com/office/drawing/2014/main" id="{4F82A516-7D93-01F7-5D65-F27C9E09BA88}"/>
                    </a:ext>
                  </a:extLst>
                </p:cNvPr>
                <p:cNvCxnSpPr>
                  <a:cxnSpLocks/>
                </p:cNvCxnSpPr>
                <p:nvPr/>
              </p:nvCxnSpPr>
              <p:spPr>
                <a:xfrm>
                  <a:off x="983432" y="6669360"/>
                  <a:ext cx="238299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077DFDBE-6B81-B932-A0DE-8F46B732100B}"/>
                </a:ext>
              </a:extLst>
            </p:cNvPr>
            <p:cNvSpPr txBox="1"/>
            <p:nvPr/>
          </p:nvSpPr>
          <p:spPr>
            <a:xfrm>
              <a:off x="15135644" y="9172673"/>
              <a:ext cx="2340406" cy="1627267"/>
            </a:xfrm>
            <a:prstGeom prst="rect">
              <a:avLst/>
            </a:prstGeom>
            <a:noFill/>
          </p:spPr>
          <p:txBody>
            <a:bodyPr wrap="square" lIns="0" rIns="0" rtlCol="0" anchor="b">
              <a:spAutoFit/>
            </a:bodyPr>
            <a:lstStyle/>
            <a:p>
              <a:pPr>
                <a:spcAft>
                  <a:spcPts val="1200"/>
                </a:spcAft>
              </a:pPr>
              <a:r>
                <a:rPr lang="en-US" sz="3200" dirty="0">
                  <a:solidFill>
                    <a:schemeClr val="bg1"/>
                  </a:solidFill>
                  <a:latin typeface="Avenir Next Condensed Demi Bold" panose="020B0506020202020204" pitchFamily="34" charset="0"/>
                </a:rPr>
                <a:t>Sleep hygiene &amp; </a:t>
              </a:r>
            </a:p>
            <a:p>
              <a:pPr>
                <a:spcAft>
                  <a:spcPts val="1200"/>
                </a:spcAft>
              </a:pPr>
              <a:r>
                <a:rPr lang="en-US" sz="3200" dirty="0">
                  <a:solidFill>
                    <a:schemeClr val="bg1"/>
                  </a:solidFill>
                  <a:latin typeface="Avenir Next Condensed Demi Bold" panose="020B0506020202020204" pitchFamily="34" charset="0"/>
                </a:rPr>
                <a:t>Medical Exams</a:t>
              </a:r>
            </a:p>
          </p:txBody>
        </p:sp>
      </p:grpSp>
      <p:cxnSp>
        <p:nvCxnSpPr>
          <p:cNvPr id="14" name="Straight Connector 13">
            <a:extLst>
              <a:ext uri="{FF2B5EF4-FFF2-40B4-BE49-F238E27FC236}">
                <a16:creationId xmlns:a16="http://schemas.microsoft.com/office/drawing/2014/main" id="{3EC82C5C-D012-8E0E-E99A-E15A6F12B2DE}"/>
              </a:ext>
            </a:extLst>
          </p:cNvPr>
          <p:cNvCxnSpPr/>
          <p:nvPr/>
        </p:nvCxnSpPr>
        <p:spPr>
          <a:xfrm>
            <a:off x="8901953" y="2354449"/>
            <a:ext cx="0" cy="11023851"/>
          </a:xfrm>
          <a:prstGeom prst="line">
            <a:avLst/>
          </a:prstGeom>
          <a:noFill/>
          <a:ln w="1460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2BF7EC71-A6F0-F30F-F6D5-6EEA8C8D3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11" y="4488119"/>
            <a:ext cx="7772400" cy="7772400"/>
          </a:xfrm>
          <a:prstGeom prst="rect">
            <a:avLst/>
          </a:prstGeom>
          <a:scene3d>
            <a:camera prst="orthographicFront"/>
            <a:lightRig rig="threePt" dir="t"/>
          </a:scene3d>
          <a:sp3d>
            <a:bevelT w="165100" prst="coolSlant"/>
            <a:bevelB w="165100" prst="coolSlant"/>
          </a:sp3d>
        </p:spPr>
      </p:pic>
      <p:cxnSp>
        <p:nvCxnSpPr>
          <p:cNvPr id="42" name="Straight Connector 41">
            <a:extLst>
              <a:ext uri="{FF2B5EF4-FFF2-40B4-BE49-F238E27FC236}">
                <a16:creationId xmlns:a16="http://schemas.microsoft.com/office/drawing/2014/main" id="{F10CAA0D-81D5-59DB-28C0-145736243031}"/>
              </a:ext>
            </a:extLst>
          </p:cNvPr>
          <p:cNvCxnSpPr/>
          <p:nvPr/>
        </p:nvCxnSpPr>
        <p:spPr>
          <a:xfrm>
            <a:off x="16181295" y="2354448"/>
            <a:ext cx="0" cy="11023851"/>
          </a:xfrm>
          <a:prstGeom prst="line">
            <a:avLst/>
          </a:prstGeom>
          <a:noFill/>
          <a:ln w="1460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93818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679CDDD5-EE63-E7C9-180D-990F9660C6A7}"/>
              </a:ext>
            </a:extLst>
          </p:cNvPr>
          <p:cNvGrpSpPr/>
          <p:nvPr/>
        </p:nvGrpSpPr>
        <p:grpSpPr>
          <a:xfrm>
            <a:off x="1416048" y="4631269"/>
            <a:ext cx="4217628" cy="9084732"/>
            <a:chOff x="708024" y="2315634"/>
            <a:chExt cx="2108814" cy="4542366"/>
          </a:xfrm>
        </p:grpSpPr>
        <p:sp>
          <p:nvSpPr>
            <p:cNvPr id="10" name="Freeform: Shape 9">
              <a:extLst>
                <a:ext uri="{FF2B5EF4-FFF2-40B4-BE49-F238E27FC236}">
                  <a16:creationId xmlns:a16="http://schemas.microsoft.com/office/drawing/2014/main" id="{858475C0-AA6B-DC16-FAF1-8078C2DBB9BA}"/>
                </a:ext>
              </a:extLst>
            </p:cNvPr>
            <p:cNvSpPr/>
            <p:nvPr/>
          </p:nvSpPr>
          <p:spPr>
            <a:xfrm>
              <a:off x="708024" y="2315634"/>
              <a:ext cx="2108814" cy="4542366"/>
            </a:xfrm>
            <a:custGeom>
              <a:avLst/>
              <a:gdLst>
                <a:gd name="connsiteX0" fmla="*/ 1080120 w 2160240"/>
                <a:gd name="connsiteY0" fmla="*/ 0 h 4653137"/>
                <a:gd name="connsiteX1" fmla="*/ 2160240 w 2160240"/>
                <a:gd name="connsiteY1" fmla="*/ 1080120 h 4653137"/>
                <a:gd name="connsiteX2" fmla="*/ 2160240 w 2160240"/>
                <a:gd name="connsiteY2" fmla="*/ 4653137 h 4653137"/>
                <a:gd name="connsiteX3" fmla="*/ 0 w 2160240"/>
                <a:gd name="connsiteY3" fmla="*/ 4653137 h 4653137"/>
                <a:gd name="connsiteX4" fmla="*/ 0 w 2160240"/>
                <a:gd name="connsiteY4" fmla="*/ 1080120 h 4653137"/>
                <a:gd name="connsiteX5" fmla="*/ 1080120 w 2160240"/>
                <a:gd name="connsiteY5" fmla="*/ 0 h 465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240" h="4653137">
                  <a:moveTo>
                    <a:pt x="1080120" y="0"/>
                  </a:moveTo>
                  <a:cubicBezTo>
                    <a:pt x="1676654" y="0"/>
                    <a:pt x="2160240" y="483586"/>
                    <a:pt x="2160240" y="1080120"/>
                  </a:cubicBezTo>
                  <a:lnTo>
                    <a:pt x="2160240" y="4653137"/>
                  </a:lnTo>
                  <a:lnTo>
                    <a:pt x="0" y="4653137"/>
                  </a:lnTo>
                  <a:lnTo>
                    <a:pt x="0" y="1080120"/>
                  </a:lnTo>
                  <a:cubicBezTo>
                    <a:pt x="0" y="483586"/>
                    <a:pt x="483586" y="0"/>
                    <a:pt x="108012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grpSp>
          <p:nvGrpSpPr>
            <p:cNvPr id="15" name="Group 14">
              <a:extLst>
                <a:ext uri="{FF2B5EF4-FFF2-40B4-BE49-F238E27FC236}">
                  <a16:creationId xmlns:a16="http://schemas.microsoft.com/office/drawing/2014/main" id="{21D292A2-B20E-073C-7697-463BC1E9E26B}"/>
                </a:ext>
              </a:extLst>
            </p:cNvPr>
            <p:cNvGrpSpPr/>
            <p:nvPr/>
          </p:nvGrpSpPr>
          <p:grpSpPr>
            <a:xfrm>
              <a:off x="1047170" y="2667104"/>
              <a:ext cx="1430523" cy="1430523"/>
              <a:chOff x="924048" y="2564904"/>
              <a:chExt cx="1465408" cy="1465408"/>
            </a:xfrm>
          </p:grpSpPr>
          <p:sp>
            <p:nvSpPr>
              <p:cNvPr id="16" name="Oval 15">
                <a:extLst>
                  <a:ext uri="{FF2B5EF4-FFF2-40B4-BE49-F238E27FC236}">
                    <a16:creationId xmlns:a16="http://schemas.microsoft.com/office/drawing/2014/main" id="{A93A37FE-E1B3-E8BE-9696-807970239856}"/>
                  </a:ext>
                </a:extLst>
              </p:cNvPr>
              <p:cNvSpPr/>
              <p:nvPr/>
            </p:nvSpPr>
            <p:spPr>
              <a:xfrm>
                <a:off x="924048" y="2564904"/>
                <a:ext cx="1465408" cy="1465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7" name="Oval 16">
                <a:extLst>
                  <a:ext uri="{FF2B5EF4-FFF2-40B4-BE49-F238E27FC236}">
                    <a16:creationId xmlns:a16="http://schemas.microsoft.com/office/drawing/2014/main" id="{07AE4CC7-74DC-3464-2660-697E1741E5E1}"/>
                  </a:ext>
                </a:extLst>
              </p:cNvPr>
              <p:cNvSpPr/>
              <p:nvPr/>
            </p:nvSpPr>
            <p:spPr>
              <a:xfrm>
                <a:off x="1021304" y="2662160"/>
                <a:ext cx="1270896" cy="1270896"/>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35" name="TextBox 34">
              <a:extLst>
                <a:ext uri="{FF2B5EF4-FFF2-40B4-BE49-F238E27FC236}">
                  <a16:creationId xmlns:a16="http://schemas.microsoft.com/office/drawing/2014/main" id="{C9B87FD7-3D9A-62A5-6D6F-09B32B5ACCA6}"/>
                </a:ext>
              </a:extLst>
            </p:cNvPr>
            <p:cNvSpPr txBox="1"/>
            <p:nvPr/>
          </p:nvSpPr>
          <p:spPr>
            <a:xfrm>
              <a:off x="933492" y="4524656"/>
              <a:ext cx="1684056" cy="35394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Tobacco Products</a:t>
              </a:r>
              <a:endParaRPr lang="en-US" sz="4000" dirty="0">
                <a:solidFill>
                  <a:schemeClr val="tx1"/>
                </a:solidFill>
                <a:latin typeface="Avenir Next Condensed Demi Bold" panose="020B0506020202020204" pitchFamily="34" charset="0"/>
              </a:endParaRPr>
            </a:p>
          </p:txBody>
        </p:sp>
        <p:sp>
          <p:nvSpPr>
            <p:cNvPr id="36" name="TextBox 35">
              <a:extLst>
                <a:ext uri="{FF2B5EF4-FFF2-40B4-BE49-F238E27FC236}">
                  <a16:creationId xmlns:a16="http://schemas.microsoft.com/office/drawing/2014/main" id="{0F1DD803-4626-A7EF-DE67-310790F8BAFF}"/>
                </a:ext>
              </a:extLst>
            </p:cNvPr>
            <p:cNvSpPr txBox="1"/>
            <p:nvPr/>
          </p:nvSpPr>
          <p:spPr>
            <a:xfrm>
              <a:off x="852280" y="5017498"/>
              <a:ext cx="1871729" cy="127727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Do not use Tobacco products, this includes smokeless tobacco as well.</a:t>
              </a:r>
            </a:p>
          </p:txBody>
        </p:sp>
      </p:grpSp>
      <p:grpSp>
        <p:nvGrpSpPr>
          <p:cNvPr id="47" name="Group 46">
            <a:extLst>
              <a:ext uri="{FF2B5EF4-FFF2-40B4-BE49-F238E27FC236}">
                <a16:creationId xmlns:a16="http://schemas.microsoft.com/office/drawing/2014/main" id="{5F685515-15F1-11E5-61D2-99EDC831DE0C}"/>
              </a:ext>
            </a:extLst>
          </p:cNvPr>
          <p:cNvGrpSpPr/>
          <p:nvPr/>
        </p:nvGrpSpPr>
        <p:grpSpPr>
          <a:xfrm>
            <a:off x="5749616" y="4798391"/>
            <a:ext cx="4217628" cy="9084732"/>
            <a:chOff x="2874808" y="2399195"/>
            <a:chExt cx="2108814" cy="4542366"/>
          </a:xfrm>
        </p:grpSpPr>
        <p:sp>
          <p:nvSpPr>
            <p:cNvPr id="11" name="Freeform: Shape 10">
              <a:extLst>
                <a:ext uri="{FF2B5EF4-FFF2-40B4-BE49-F238E27FC236}">
                  <a16:creationId xmlns:a16="http://schemas.microsoft.com/office/drawing/2014/main" id="{DB61ACE1-C86E-6CE6-FB87-24FADA5DFB9F}"/>
                </a:ext>
              </a:extLst>
            </p:cNvPr>
            <p:cNvSpPr/>
            <p:nvPr/>
          </p:nvSpPr>
          <p:spPr>
            <a:xfrm>
              <a:off x="2874808" y="2399195"/>
              <a:ext cx="2108814" cy="4542366"/>
            </a:xfrm>
            <a:custGeom>
              <a:avLst/>
              <a:gdLst>
                <a:gd name="connsiteX0" fmla="*/ 1080120 w 2160240"/>
                <a:gd name="connsiteY0" fmla="*/ 0 h 4653137"/>
                <a:gd name="connsiteX1" fmla="*/ 2160240 w 2160240"/>
                <a:gd name="connsiteY1" fmla="*/ 1080120 h 4653137"/>
                <a:gd name="connsiteX2" fmla="*/ 2160240 w 2160240"/>
                <a:gd name="connsiteY2" fmla="*/ 4653137 h 4653137"/>
                <a:gd name="connsiteX3" fmla="*/ 0 w 2160240"/>
                <a:gd name="connsiteY3" fmla="*/ 4653137 h 4653137"/>
                <a:gd name="connsiteX4" fmla="*/ 0 w 2160240"/>
                <a:gd name="connsiteY4" fmla="*/ 1080120 h 4653137"/>
                <a:gd name="connsiteX5" fmla="*/ 1080120 w 2160240"/>
                <a:gd name="connsiteY5" fmla="*/ 0 h 465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240" h="4653137">
                  <a:moveTo>
                    <a:pt x="1080120" y="0"/>
                  </a:moveTo>
                  <a:cubicBezTo>
                    <a:pt x="1676654" y="0"/>
                    <a:pt x="2160240" y="483586"/>
                    <a:pt x="2160240" y="1080120"/>
                  </a:cubicBezTo>
                  <a:lnTo>
                    <a:pt x="2160240" y="4653137"/>
                  </a:lnTo>
                  <a:lnTo>
                    <a:pt x="0" y="4653137"/>
                  </a:lnTo>
                  <a:lnTo>
                    <a:pt x="0" y="1080120"/>
                  </a:lnTo>
                  <a:cubicBezTo>
                    <a:pt x="0" y="483586"/>
                    <a:pt x="483586" y="0"/>
                    <a:pt x="108012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grpSp>
          <p:nvGrpSpPr>
            <p:cNvPr id="18" name="Group 17">
              <a:extLst>
                <a:ext uri="{FF2B5EF4-FFF2-40B4-BE49-F238E27FC236}">
                  <a16:creationId xmlns:a16="http://schemas.microsoft.com/office/drawing/2014/main" id="{0AA3EE91-CF6A-DDF0-5DF0-7CBD52BC67D9}"/>
                </a:ext>
              </a:extLst>
            </p:cNvPr>
            <p:cNvGrpSpPr/>
            <p:nvPr/>
          </p:nvGrpSpPr>
          <p:grpSpPr>
            <a:xfrm>
              <a:off x="3213954" y="2667104"/>
              <a:ext cx="1430523" cy="1430523"/>
              <a:chOff x="924048" y="2564904"/>
              <a:chExt cx="1465408" cy="1465408"/>
            </a:xfrm>
          </p:grpSpPr>
          <p:sp>
            <p:nvSpPr>
              <p:cNvPr id="19" name="Oval 18">
                <a:extLst>
                  <a:ext uri="{FF2B5EF4-FFF2-40B4-BE49-F238E27FC236}">
                    <a16:creationId xmlns:a16="http://schemas.microsoft.com/office/drawing/2014/main" id="{0F9950DA-A040-9F53-757C-C3AE7B433392}"/>
                  </a:ext>
                </a:extLst>
              </p:cNvPr>
              <p:cNvSpPr/>
              <p:nvPr/>
            </p:nvSpPr>
            <p:spPr>
              <a:xfrm>
                <a:off x="924048" y="2564904"/>
                <a:ext cx="1465408" cy="1465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0" name="Oval 19">
                <a:extLst>
                  <a:ext uri="{FF2B5EF4-FFF2-40B4-BE49-F238E27FC236}">
                    <a16:creationId xmlns:a16="http://schemas.microsoft.com/office/drawing/2014/main" id="{B732EE5C-9E27-A0D3-2399-AB91A7E43018}"/>
                  </a:ext>
                </a:extLst>
              </p:cNvPr>
              <p:cNvSpPr/>
              <p:nvPr/>
            </p:nvSpPr>
            <p:spPr>
              <a:xfrm>
                <a:off x="1021304" y="2662160"/>
                <a:ext cx="1270896" cy="1270896"/>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37" name="TextBox 36">
              <a:extLst>
                <a:ext uri="{FF2B5EF4-FFF2-40B4-BE49-F238E27FC236}">
                  <a16:creationId xmlns:a16="http://schemas.microsoft.com/office/drawing/2014/main" id="{71BD0554-BF4C-63D3-E970-B6D52C3D74ED}"/>
                </a:ext>
              </a:extLst>
            </p:cNvPr>
            <p:cNvSpPr txBox="1"/>
            <p:nvPr/>
          </p:nvSpPr>
          <p:spPr>
            <a:xfrm>
              <a:off x="3271694" y="4493406"/>
              <a:ext cx="1229431" cy="35394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Alcohol Use</a:t>
              </a:r>
              <a:endParaRPr lang="en-US" sz="4000" dirty="0">
                <a:solidFill>
                  <a:schemeClr val="tx1"/>
                </a:solidFill>
                <a:latin typeface="Avenir Next Condensed Demi Bold" panose="020B0506020202020204" pitchFamily="34" charset="0"/>
              </a:endParaRPr>
            </a:p>
          </p:txBody>
        </p:sp>
        <p:sp>
          <p:nvSpPr>
            <p:cNvPr id="38" name="TextBox 37">
              <a:extLst>
                <a:ext uri="{FF2B5EF4-FFF2-40B4-BE49-F238E27FC236}">
                  <a16:creationId xmlns:a16="http://schemas.microsoft.com/office/drawing/2014/main" id="{573F000E-6641-2994-AE60-8E9F942F6EE2}"/>
                </a:ext>
              </a:extLst>
            </p:cNvPr>
            <p:cNvSpPr txBox="1"/>
            <p:nvPr/>
          </p:nvSpPr>
          <p:spPr>
            <a:xfrm>
              <a:off x="2918385" y="5017237"/>
              <a:ext cx="2051001" cy="969496"/>
            </a:xfrm>
            <a:prstGeom prst="rect">
              <a:avLst/>
            </a:prstGeom>
            <a:noFill/>
          </p:spPr>
          <p:txBody>
            <a:bodyPr wrap="square" lIns="0" rIns="0" rtlCol="0">
              <a:spAutoFit/>
            </a:bodyPr>
            <a:lstStyle/>
            <a:p>
              <a:pPr algn="ctr"/>
              <a:r>
                <a:rPr lang="en-US" sz="4000" dirty="0">
                  <a:latin typeface="Avenir Next Condensed Demi Bold" panose="020B0506020202020204" pitchFamily="34" charset="0"/>
                </a:rPr>
                <a:t>Limit alcoholic drinks to 2 for men and 1 for women a day.</a:t>
              </a:r>
              <a:endParaRPr lang="en-GB" sz="4000" dirty="0">
                <a:solidFill>
                  <a:schemeClr val="bg1"/>
                </a:solidFill>
                <a:latin typeface="Avenir Next Condensed Demi Bold" panose="020B0506020202020204" pitchFamily="34" charset="0"/>
              </a:endParaRPr>
            </a:p>
          </p:txBody>
        </p:sp>
      </p:grpSp>
      <p:grpSp>
        <p:nvGrpSpPr>
          <p:cNvPr id="48" name="Group 47">
            <a:extLst>
              <a:ext uri="{FF2B5EF4-FFF2-40B4-BE49-F238E27FC236}">
                <a16:creationId xmlns:a16="http://schemas.microsoft.com/office/drawing/2014/main" id="{AF9B2A52-F813-F5F9-EED8-9E2E91A602F1}"/>
              </a:ext>
            </a:extLst>
          </p:cNvPr>
          <p:cNvGrpSpPr/>
          <p:nvPr/>
        </p:nvGrpSpPr>
        <p:grpSpPr>
          <a:xfrm>
            <a:off x="10054398" y="4631269"/>
            <a:ext cx="4246416" cy="9084732"/>
            <a:chOff x="5027199" y="2315634"/>
            <a:chExt cx="2123208" cy="4542366"/>
          </a:xfrm>
        </p:grpSpPr>
        <p:sp>
          <p:nvSpPr>
            <p:cNvPr id="12" name="Freeform: Shape 11">
              <a:extLst>
                <a:ext uri="{FF2B5EF4-FFF2-40B4-BE49-F238E27FC236}">
                  <a16:creationId xmlns:a16="http://schemas.microsoft.com/office/drawing/2014/main" id="{38D8310F-6E99-5677-3CEF-26BE3E596C43}"/>
                </a:ext>
              </a:extLst>
            </p:cNvPr>
            <p:cNvSpPr/>
            <p:nvPr/>
          </p:nvSpPr>
          <p:spPr>
            <a:xfrm>
              <a:off x="5041593" y="2315634"/>
              <a:ext cx="2108814" cy="4542366"/>
            </a:xfrm>
            <a:custGeom>
              <a:avLst/>
              <a:gdLst>
                <a:gd name="connsiteX0" fmla="*/ 1080120 w 2160240"/>
                <a:gd name="connsiteY0" fmla="*/ 0 h 4653137"/>
                <a:gd name="connsiteX1" fmla="*/ 2160240 w 2160240"/>
                <a:gd name="connsiteY1" fmla="*/ 1080120 h 4653137"/>
                <a:gd name="connsiteX2" fmla="*/ 2160240 w 2160240"/>
                <a:gd name="connsiteY2" fmla="*/ 4653137 h 4653137"/>
                <a:gd name="connsiteX3" fmla="*/ 0 w 2160240"/>
                <a:gd name="connsiteY3" fmla="*/ 4653137 h 4653137"/>
                <a:gd name="connsiteX4" fmla="*/ 0 w 2160240"/>
                <a:gd name="connsiteY4" fmla="*/ 1080120 h 4653137"/>
                <a:gd name="connsiteX5" fmla="*/ 1080120 w 2160240"/>
                <a:gd name="connsiteY5" fmla="*/ 0 h 465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240" h="4653137">
                  <a:moveTo>
                    <a:pt x="1080120" y="0"/>
                  </a:moveTo>
                  <a:cubicBezTo>
                    <a:pt x="1676654" y="0"/>
                    <a:pt x="2160240" y="483586"/>
                    <a:pt x="2160240" y="1080120"/>
                  </a:cubicBezTo>
                  <a:lnTo>
                    <a:pt x="2160240" y="4653137"/>
                  </a:lnTo>
                  <a:lnTo>
                    <a:pt x="0" y="4653137"/>
                  </a:lnTo>
                  <a:lnTo>
                    <a:pt x="0" y="1080120"/>
                  </a:lnTo>
                  <a:cubicBezTo>
                    <a:pt x="0" y="483586"/>
                    <a:pt x="483586" y="0"/>
                    <a:pt x="108012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grpSp>
          <p:nvGrpSpPr>
            <p:cNvPr id="21" name="Group 20">
              <a:extLst>
                <a:ext uri="{FF2B5EF4-FFF2-40B4-BE49-F238E27FC236}">
                  <a16:creationId xmlns:a16="http://schemas.microsoft.com/office/drawing/2014/main" id="{BC1BBC37-CBF8-1FC6-AEFD-952AA3C9AE9D}"/>
                </a:ext>
              </a:extLst>
            </p:cNvPr>
            <p:cNvGrpSpPr/>
            <p:nvPr/>
          </p:nvGrpSpPr>
          <p:grpSpPr>
            <a:xfrm>
              <a:off x="5380738" y="2667104"/>
              <a:ext cx="1430523" cy="1430523"/>
              <a:chOff x="924048" y="2564904"/>
              <a:chExt cx="1465408" cy="1465408"/>
            </a:xfrm>
          </p:grpSpPr>
          <p:sp>
            <p:nvSpPr>
              <p:cNvPr id="22" name="Oval 21">
                <a:extLst>
                  <a:ext uri="{FF2B5EF4-FFF2-40B4-BE49-F238E27FC236}">
                    <a16:creationId xmlns:a16="http://schemas.microsoft.com/office/drawing/2014/main" id="{4BAF15F9-4294-5A71-E252-BD75FF424CF4}"/>
                  </a:ext>
                </a:extLst>
              </p:cNvPr>
              <p:cNvSpPr/>
              <p:nvPr/>
            </p:nvSpPr>
            <p:spPr>
              <a:xfrm>
                <a:off x="924048" y="2564904"/>
                <a:ext cx="1465408" cy="1465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3" name="Oval 22">
                <a:extLst>
                  <a:ext uri="{FF2B5EF4-FFF2-40B4-BE49-F238E27FC236}">
                    <a16:creationId xmlns:a16="http://schemas.microsoft.com/office/drawing/2014/main" id="{34577E00-054B-568F-A1F5-A950B0320220}"/>
                  </a:ext>
                </a:extLst>
              </p:cNvPr>
              <p:cNvSpPr/>
              <p:nvPr/>
            </p:nvSpPr>
            <p:spPr>
              <a:xfrm>
                <a:off x="1021304" y="2662160"/>
                <a:ext cx="1270896" cy="1270896"/>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39" name="TextBox 38">
              <a:extLst>
                <a:ext uri="{FF2B5EF4-FFF2-40B4-BE49-F238E27FC236}">
                  <a16:creationId xmlns:a16="http://schemas.microsoft.com/office/drawing/2014/main" id="{4D5584E4-1BB7-AFD2-9219-471B3CB03321}"/>
                </a:ext>
              </a:extLst>
            </p:cNvPr>
            <p:cNvSpPr txBox="1"/>
            <p:nvPr/>
          </p:nvSpPr>
          <p:spPr>
            <a:xfrm>
              <a:off x="5581832" y="4495339"/>
              <a:ext cx="1028336" cy="35394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Diet</a:t>
              </a:r>
              <a:endParaRPr lang="en-US" sz="4000" dirty="0">
                <a:solidFill>
                  <a:schemeClr val="tx1"/>
                </a:solidFill>
                <a:latin typeface="Avenir Next Condensed Demi Bold" panose="020B0506020202020204" pitchFamily="34" charset="0"/>
              </a:endParaRPr>
            </a:p>
          </p:txBody>
        </p:sp>
        <p:sp>
          <p:nvSpPr>
            <p:cNvPr id="40" name="TextBox 39">
              <a:extLst>
                <a:ext uri="{FF2B5EF4-FFF2-40B4-BE49-F238E27FC236}">
                  <a16:creationId xmlns:a16="http://schemas.microsoft.com/office/drawing/2014/main" id="{1740BAE1-2C11-B006-CE48-D57CCAD917B1}"/>
                </a:ext>
              </a:extLst>
            </p:cNvPr>
            <p:cNvSpPr txBox="1"/>
            <p:nvPr/>
          </p:nvSpPr>
          <p:spPr>
            <a:xfrm>
              <a:off x="5027199" y="4967106"/>
              <a:ext cx="2121128" cy="1277273"/>
            </a:xfrm>
            <a:prstGeom prst="rect">
              <a:avLst/>
            </a:prstGeom>
            <a:noFill/>
          </p:spPr>
          <p:txBody>
            <a:bodyPr wrap="square" lIns="0" rIns="0" rtlCol="0">
              <a:spAutoFit/>
            </a:bodyPr>
            <a:lstStyle/>
            <a:p>
              <a:pPr algn="ctr"/>
              <a:r>
                <a:rPr lang="en-US" sz="4000" dirty="0">
                  <a:latin typeface="Avenir Next Condensed Demi Bold" panose="020B0506020202020204" pitchFamily="34" charset="0"/>
                </a:rPr>
                <a:t>Eat more of a </a:t>
              </a:r>
            </a:p>
            <a:p>
              <a:pPr algn="ctr"/>
              <a:r>
                <a:rPr lang="en-US" sz="4000" dirty="0">
                  <a:latin typeface="Avenir Next Condensed Demi Bold" panose="020B0506020202020204" pitchFamily="34" charset="0"/>
                </a:rPr>
                <a:t>variety of vegetables, fruits, and whole grains</a:t>
              </a:r>
              <a:endParaRPr lang="en-GB" sz="4000" dirty="0">
                <a:solidFill>
                  <a:schemeClr val="bg1"/>
                </a:solidFill>
                <a:latin typeface="Avenir Next Condensed Demi Bold" panose="020B0506020202020204" pitchFamily="34" charset="0"/>
              </a:endParaRPr>
            </a:p>
          </p:txBody>
        </p:sp>
      </p:grpSp>
      <p:grpSp>
        <p:nvGrpSpPr>
          <p:cNvPr id="49" name="Group 48">
            <a:extLst>
              <a:ext uri="{FF2B5EF4-FFF2-40B4-BE49-F238E27FC236}">
                <a16:creationId xmlns:a16="http://schemas.microsoft.com/office/drawing/2014/main" id="{4C0F09F1-359F-9123-92E1-DD370560978A}"/>
              </a:ext>
            </a:extLst>
          </p:cNvPr>
          <p:cNvGrpSpPr/>
          <p:nvPr/>
        </p:nvGrpSpPr>
        <p:grpSpPr>
          <a:xfrm>
            <a:off x="14416754" y="4631269"/>
            <a:ext cx="4217628" cy="9084732"/>
            <a:chOff x="7208377" y="2315634"/>
            <a:chExt cx="2108814" cy="4542366"/>
          </a:xfrm>
        </p:grpSpPr>
        <p:sp>
          <p:nvSpPr>
            <p:cNvPr id="13" name="Freeform: Shape 12">
              <a:extLst>
                <a:ext uri="{FF2B5EF4-FFF2-40B4-BE49-F238E27FC236}">
                  <a16:creationId xmlns:a16="http://schemas.microsoft.com/office/drawing/2014/main" id="{25611BF8-3ACD-5B00-149D-A244F6AF569C}"/>
                </a:ext>
              </a:extLst>
            </p:cNvPr>
            <p:cNvSpPr/>
            <p:nvPr/>
          </p:nvSpPr>
          <p:spPr>
            <a:xfrm>
              <a:off x="7208377" y="2315634"/>
              <a:ext cx="2108814" cy="4542366"/>
            </a:xfrm>
            <a:custGeom>
              <a:avLst/>
              <a:gdLst>
                <a:gd name="connsiteX0" fmla="*/ 1080120 w 2160240"/>
                <a:gd name="connsiteY0" fmla="*/ 0 h 4653137"/>
                <a:gd name="connsiteX1" fmla="*/ 2160240 w 2160240"/>
                <a:gd name="connsiteY1" fmla="*/ 1080120 h 4653137"/>
                <a:gd name="connsiteX2" fmla="*/ 2160240 w 2160240"/>
                <a:gd name="connsiteY2" fmla="*/ 4653137 h 4653137"/>
                <a:gd name="connsiteX3" fmla="*/ 0 w 2160240"/>
                <a:gd name="connsiteY3" fmla="*/ 4653137 h 4653137"/>
                <a:gd name="connsiteX4" fmla="*/ 0 w 2160240"/>
                <a:gd name="connsiteY4" fmla="*/ 1080120 h 4653137"/>
                <a:gd name="connsiteX5" fmla="*/ 1080120 w 2160240"/>
                <a:gd name="connsiteY5" fmla="*/ 0 h 465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240" h="4653137">
                  <a:moveTo>
                    <a:pt x="1080120" y="0"/>
                  </a:moveTo>
                  <a:cubicBezTo>
                    <a:pt x="1676654" y="0"/>
                    <a:pt x="2160240" y="483586"/>
                    <a:pt x="2160240" y="1080120"/>
                  </a:cubicBezTo>
                  <a:lnTo>
                    <a:pt x="2160240" y="4653137"/>
                  </a:lnTo>
                  <a:lnTo>
                    <a:pt x="0" y="4653137"/>
                  </a:lnTo>
                  <a:lnTo>
                    <a:pt x="0" y="1080120"/>
                  </a:lnTo>
                  <a:cubicBezTo>
                    <a:pt x="0" y="483586"/>
                    <a:pt x="483586" y="0"/>
                    <a:pt x="108012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grpSp>
          <p:nvGrpSpPr>
            <p:cNvPr id="24" name="Group 23">
              <a:extLst>
                <a:ext uri="{FF2B5EF4-FFF2-40B4-BE49-F238E27FC236}">
                  <a16:creationId xmlns:a16="http://schemas.microsoft.com/office/drawing/2014/main" id="{63FD1D33-FFE3-6A0E-B948-A0D23F72E318}"/>
                </a:ext>
              </a:extLst>
            </p:cNvPr>
            <p:cNvGrpSpPr/>
            <p:nvPr/>
          </p:nvGrpSpPr>
          <p:grpSpPr>
            <a:xfrm>
              <a:off x="7547523" y="2667104"/>
              <a:ext cx="1430523" cy="1430523"/>
              <a:chOff x="924048" y="2564904"/>
              <a:chExt cx="1465408" cy="1465408"/>
            </a:xfrm>
          </p:grpSpPr>
          <p:sp>
            <p:nvSpPr>
              <p:cNvPr id="25" name="Oval 24">
                <a:extLst>
                  <a:ext uri="{FF2B5EF4-FFF2-40B4-BE49-F238E27FC236}">
                    <a16:creationId xmlns:a16="http://schemas.microsoft.com/office/drawing/2014/main" id="{F47BC656-FE8C-5C28-F7CD-E2B46D510EAE}"/>
                  </a:ext>
                </a:extLst>
              </p:cNvPr>
              <p:cNvSpPr/>
              <p:nvPr/>
            </p:nvSpPr>
            <p:spPr>
              <a:xfrm>
                <a:off x="924048" y="2564904"/>
                <a:ext cx="1465408" cy="1465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 name="Oval 25">
                <a:extLst>
                  <a:ext uri="{FF2B5EF4-FFF2-40B4-BE49-F238E27FC236}">
                    <a16:creationId xmlns:a16="http://schemas.microsoft.com/office/drawing/2014/main" id="{FF54A2EF-F7DD-8D9A-03BE-D8BED58A4875}"/>
                  </a:ext>
                </a:extLst>
              </p:cNvPr>
              <p:cNvSpPr/>
              <p:nvPr/>
            </p:nvSpPr>
            <p:spPr>
              <a:xfrm>
                <a:off x="1021304" y="2662160"/>
                <a:ext cx="1270896" cy="1270896"/>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41" name="TextBox 40">
              <a:extLst>
                <a:ext uri="{FF2B5EF4-FFF2-40B4-BE49-F238E27FC236}">
                  <a16:creationId xmlns:a16="http://schemas.microsoft.com/office/drawing/2014/main" id="{0094BCCC-E8CA-ABE4-5859-4989FB8C315B}"/>
                </a:ext>
              </a:extLst>
            </p:cNvPr>
            <p:cNvSpPr txBox="1"/>
            <p:nvPr/>
          </p:nvSpPr>
          <p:spPr>
            <a:xfrm>
              <a:off x="7748615" y="4509120"/>
              <a:ext cx="1028336" cy="35394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Exercise</a:t>
              </a:r>
              <a:endParaRPr lang="en-US" sz="4000" dirty="0">
                <a:solidFill>
                  <a:schemeClr val="tx1"/>
                </a:solidFill>
                <a:latin typeface="Avenir Next Condensed Demi Bold" panose="020B0506020202020204" pitchFamily="34" charset="0"/>
              </a:endParaRPr>
            </a:p>
          </p:txBody>
        </p:sp>
        <p:sp>
          <p:nvSpPr>
            <p:cNvPr id="42" name="TextBox 41">
              <a:extLst>
                <a:ext uri="{FF2B5EF4-FFF2-40B4-BE49-F238E27FC236}">
                  <a16:creationId xmlns:a16="http://schemas.microsoft.com/office/drawing/2014/main" id="{B9E5F01D-9D39-80D8-AB2B-6C382D9D035F}"/>
                </a:ext>
              </a:extLst>
            </p:cNvPr>
            <p:cNvSpPr txBox="1"/>
            <p:nvPr/>
          </p:nvSpPr>
          <p:spPr>
            <a:xfrm>
              <a:off x="7348939" y="4961181"/>
              <a:ext cx="1827689" cy="1277273"/>
            </a:xfrm>
            <a:prstGeom prst="rect">
              <a:avLst/>
            </a:prstGeom>
            <a:noFill/>
          </p:spPr>
          <p:txBody>
            <a:bodyPr wrap="square" lIns="0" rIns="0" rtlCol="0">
              <a:spAutoFit/>
            </a:bodyPr>
            <a:lstStyle/>
            <a:p>
              <a:pPr lvl="1" indent="0"/>
              <a:r>
                <a:rPr lang="en-US" sz="4000" dirty="0">
                  <a:latin typeface="Avenir Next Condensed Demi Bold" panose="020B0506020202020204" pitchFamily="34" charset="0"/>
                </a:rPr>
                <a:t>Be physically active for at least 30 minutes every day. </a:t>
              </a:r>
            </a:p>
          </p:txBody>
        </p:sp>
      </p:grpSp>
      <p:grpSp>
        <p:nvGrpSpPr>
          <p:cNvPr id="50" name="Group 49">
            <a:extLst>
              <a:ext uri="{FF2B5EF4-FFF2-40B4-BE49-F238E27FC236}">
                <a16:creationId xmlns:a16="http://schemas.microsoft.com/office/drawing/2014/main" id="{99BB66CE-F024-5398-1DC9-4524B4085510}"/>
              </a:ext>
            </a:extLst>
          </p:cNvPr>
          <p:cNvGrpSpPr/>
          <p:nvPr/>
        </p:nvGrpSpPr>
        <p:grpSpPr>
          <a:xfrm>
            <a:off x="18750326" y="4631269"/>
            <a:ext cx="4237334" cy="9084732"/>
            <a:chOff x="9375163" y="2315634"/>
            <a:chExt cx="2118667" cy="4542366"/>
          </a:xfrm>
        </p:grpSpPr>
        <p:sp>
          <p:nvSpPr>
            <p:cNvPr id="14" name="Freeform: Shape 13">
              <a:extLst>
                <a:ext uri="{FF2B5EF4-FFF2-40B4-BE49-F238E27FC236}">
                  <a16:creationId xmlns:a16="http://schemas.microsoft.com/office/drawing/2014/main" id="{7BC675FA-1E34-5C48-9119-F48573922648}"/>
                </a:ext>
              </a:extLst>
            </p:cNvPr>
            <p:cNvSpPr/>
            <p:nvPr/>
          </p:nvSpPr>
          <p:spPr>
            <a:xfrm>
              <a:off x="9375163" y="2315634"/>
              <a:ext cx="2108814" cy="4542366"/>
            </a:xfrm>
            <a:custGeom>
              <a:avLst/>
              <a:gdLst>
                <a:gd name="connsiteX0" fmla="*/ 1080120 w 2160240"/>
                <a:gd name="connsiteY0" fmla="*/ 0 h 4653137"/>
                <a:gd name="connsiteX1" fmla="*/ 2160240 w 2160240"/>
                <a:gd name="connsiteY1" fmla="*/ 1080120 h 4653137"/>
                <a:gd name="connsiteX2" fmla="*/ 2160240 w 2160240"/>
                <a:gd name="connsiteY2" fmla="*/ 4653137 h 4653137"/>
                <a:gd name="connsiteX3" fmla="*/ 0 w 2160240"/>
                <a:gd name="connsiteY3" fmla="*/ 4653137 h 4653137"/>
                <a:gd name="connsiteX4" fmla="*/ 0 w 2160240"/>
                <a:gd name="connsiteY4" fmla="*/ 1080120 h 4653137"/>
                <a:gd name="connsiteX5" fmla="*/ 1080120 w 2160240"/>
                <a:gd name="connsiteY5" fmla="*/ 0 h 465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240" h="4653137">
                  <a:moveTo>
                    <a:pt x="1080120" y="0"/>
                  </a:moveTo>
                  <a:cubicBezTo>
                    <a:pt x="1676654" y="0"/>
                    <a:pt x="2160240" y="483586"/>
                    <a:pt x="2160240" y="1080120"/>
                  </a:cubicBezTo>
                  <a:lnTo>
                    <a:pt x="2160240" y="4653137"/>
                  </a:lnTo>
                  <a:lnTo>
                    <a:pt x="0" y="4653137"/>
                  </a:lnTo>
                  <a:lnTo>
                    <a:pt x="0" y="1080120"/>
                  </a:lnTo>
                  <a:cubicBezTo>
                    <a:pt x="0" y="483586"/>
                    <a:pt x="483586" y="0"/>
                    <a:pt x="1080120"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000"/>
            </a:p>
          </p:txBody>
        </p:sp>
        <p:grpSp>
          <p:nvGrpSpPr>
            <p:cNvPr id="27" name="Group 26">
              <a:extLst>
                <a:ext uri="{FF2B5EF4-FFF2-40B4-BE49-F238E27FC236}">
                  <a16:creationId xmlns:a16="http://schemas.microsoft.com/office/drawing/2014/main" id="{BCEC50AC-B802-38CF-31A6-7EE3F040C71A}"/>
                </a:ext>
              </a:extLst>
            </p:cNvPr>
            <p:cNvGrpSpPr/>
            <p:nvPr/>
          </p:nvGrpSpPr>
          <p:grpSpPr>
            <a:xfrm>
              <a:off x="9714307" y="2667104"/>
              <a:ext cx="1430523" cy="1430523"/>
              <a:chOff x="924048" y="2564904"/>
              <a:chExt cx="1465408" cy="1465408"/>
            </a:xfrm>
          </p:grpSpPr>
          <p:sp>
            <p:nvSpPr>
              <p:cNvPr id="28" name="Oval 27">
                <a:extLst>
                  <a:ext uri="{FF2B5EF4-FFF2-40B4-BE49-F238E27FC236}">
                    <a16:creationId xmlns:a16="http://schemas.microsoft.com/office/drawing/2014/main" id="{EF4A81DA-8592-291D-530D-C497217A83E9}"/>
                  </a:ext>
                </a:extLst>
              </p:cNvPr>
              <p:cNvSpPr/>
              <p:nvPr/>
            </p:nvSpPr>
            <p:spPr>
              <a:xfrm>
                <a:off x="924048" y="2564904"/>
                <a:ext cx="1465408" cy="1465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9" name="Oval 28">
                <a:extLst>
                  <a:ext uri="{FF2B5EF4-FFF2-40B4-BE49-F238E27FC236}">
                    <a16:creationId xmlns:a16="http://schemas.microsoft.com/office/drawing/2014/main" id="{0200B1CA-FD23-58A1-78F7-24EF45DD5F16}"/>
                  </a:ext>
                </a:extLst>
              </p:cNvPr>
              <p:cNvSpPr/>
              <p:nvPr/>
            </p:nvSpPr>
            <p:spPr>
              <a:xfrm>
                <a:off x="1021304" y="2662160"/>
                <a:ext cx="1270896" cy="1270896"/>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43" name="TextBox 42">
              <a:extLst>
                <a:ext uri="{FF2B5EF4-FFF2-40B4-BE49-F238E27FC236}">
                  <a16:creationId xmlns:a16="http://schemas.microsoft.com/office/drawing/2014/main" id="{B7513898-293A-DEB6-BD42-101C7440F191}"/>
                </a:ext>
              </a:extLst>
            </p:cNvPr>
            <p:cNvSpPr txBox="1"/>
            <p:nvPr/>
          </p:nvSpPr>
          <p:spPr>
            <a:xfrm>
              <a:off x="9862322" y="4509120"/>
              <a:ext cx="1134491" cy="35394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Sun Screen</a:t>
              </a:r>
              <a:endParaRPr lang="en-US" sz="4000" dirty="0">
                <a:solidFill>
                  <a:schemeClr val="tx1"/>
                </a:solidFill>
                <a:latin typeface="Avenir Next Condensed Demi Bold" panose="020B0506020202020204" pitchFamily="34" charset="0"/>
              </a:endParaRPr>
            </a:p>
          </p:txBody>
        </p:sp>
        <p:sp>
          <p:nvSpPr>
            <p:cNvPr id="44" name="TextBox 43">
              <a:extLst>
                <a:ext uri="{FF2B5EF4-FFF2-40B4-BE49-F238E27FC236}">
                  <a16:creationId xmlns:a16="http://schemas.microsoft.com/office/drawing/2014/main" id="{D847B059-3757-E7F4-0ED5-07F3077CB69B}"/>
                </a:ext>
              </a:extLst>
            </p:cNvPr>
            <p:cNvSpPr txBox="1"/>
            <p:nvPr/>
          </p:nvSpPr>
          <p:spPr>
            <a:xfrm>
              <a:off x="9385015" y="4891263"/>
              <a:ext cx="2108815" cy="1277273"/>
            </a:xfrm>
            <a:prstGeom prst="rect">
              <a:avLst/>
            </a:prstGeom>
            <a:noFill/>
          </p:spPr>
          <p:txBody>
            <a:bodyPr wrap="square" lIns="0" rIns="0" rtlCol="0">
              <a:spAutoFit/>
            </a:bodyPr>
            <a:lstStyle/>
            <a:p>
              <a:pPr algn="ctr"/>
              <a:r>
                <a:rPr lang="en-GB" sz="4000" dirty="0">
                  <a:solidFill>
                    <a:schemeClr val="tx1"/>
                  </a:solidFill>
                  <a:latin typeface="Avenir Next Condensed Demi Bold" panose="020B0506020202020204" pitchFamily="34" charset="0"/>
                </a:rPr>
                <a:t>Use sun screen daily. Do skin checks with a dermatologist </a:t>
              </a:r>
              <a:r>
                <a:rPr lang="en-GB" sz="4000" dirty="0" err="1">
                  <a:solidFill>
                    <a:schemeClr val="tx1"/>
                  </a:solidFill>
                  <a:latin typeface="Avenir Next Condensed Demi Bold" panose="020B0506020202020204" pitchFamily="34" charset="0"/>
                </a:rPr>
                <a:t>reguarly</a:t>
              </a:r>
              <a:r>
                <a:rPr lang="en-GB" sz="4000" dirty="0">
                  <a:solidFill>
                    <a:schemeClr val="tx1"/>
                  </a:solidFill>
                  <a:latin typeface="Avenir Next Condensed Demi Bold" panose="020B0506020202020204" pitchFamily="34" charset="0"/>
                </a:rPr>
                <a:t>.</a:t>
              </a:r>
            </a:p>
          </p:txBody>
        </p:sp>
      </p:grpSp>
      <p:sp>
        <p:nvSpPr>
          <p:cNvPr id="2" name="Oval 1">
            <a:extLst>
              <a:ext uri="{FF2B5EF4-FFF2-40B4-BE49-F238E27FC236}">
                <a16:creationId xmlns:a16="http://schemas.microsoft.com/office/drawing/2014/main" id="{9A951172-521C-E93E-E786-99E63C5EC146}"/>
              </a:ext>
            </a:extLst>
          </p:cNvPr>
          <p:cNvSpPr/>
          <p:nvPr/>
        </p:nvSpPr>
        <p:spPr>
          <a:xfrm>
            <a:off x="1467462" y="4631269"/>
            <a:ext cx="4114800" cy="4206240"/>
          </a:xfrm>
          <a:prstGeom prst="ellipse">
            <a:avLst/>
          </a:prstGeom>
          <a:blipFill rotWithShape="1">
            <a:blip r:embed="rId3"/>
            <a:stretch>
              <a:fillRect/>
            </a:stretch>
          </a:bli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1828800" hangingPunct="1">
              <a:defRPr/>
            </a:pPr>
            <a:endParaRPr lang="en-US" sz="3600" b="0" dirty="0">
              <a:solidFill>
                <a:prstClr val="white"/>
              </a:solidFill>
              <a:latin typeface="Calibri"/>
              <a:ea typeface="+mn-ea"/>
              <a:cs typeface="+mn-cs"/>
            </a:endParaRPr>
          </a:p>
        </p:txBody>
      </p:sp>
      <p:sp>
        <p:nvSpPr>
          <p:cNvPr id="3" name="Oval 2">
            <a:extLst>
              <a:ext uri="{FF2B5EF4-FFF2-40B4-BE49-F238E27FC236}">
                <a16:creationId xmlns:a16="http://schemas.microsoft.com/office/drawing/2014/main" id="{27841469-9220-35ED-9A54-A7A63FA5A7B3}"/>
              </a:ext>
            </a:extLst>
          </p:cNvPr>
          <p:cNvSpPr/>
          <p:nvPr/>
        </p:nvSpPr>
        <p:spPr>
          <a:xfrm>
            <a:off x="5823558" y="4631269"/>
            <a:ext cx="4102002" cy="4109102"/>
          </a:xfrm>
          <a:prstGeom prst="ellipse">
            <a:avLst/>
          </a:prstGeom>
          <a:blipFill rotWithShape="1">
            <a:blip r:embed="rId4"/>
            <a:stretch>
              <a:fillRect/>
            </a:stretch>
          </a:bli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1828800" hangingPunct="1">
              <a:defRPr/>
            </a:pPr>
            <a:endParaRPr lang="en-US" sz="3600" b="0" dirty="0">
              <a:solidFill>
                <a:prstClr val="white"/>
              </a:solidFill>
              <a:latin typeface="Calibri"/>
              <a:ea typeface="+mn-ea"/>
              <a:cs typeface="+mn-cs"/>
            </a:endParaRPr>
          </a:p>
        </p:txBody>
      </p:sp>
      <p:pic>
        <p:nvPicPr>
          <p:cNvPr id="4" name="Picture 3" descr="Untitled.psd">
            <a:extLst>
              <a:ext uri="{FF2B5EF4-FFF2-40B4-BE49-F238E27FC236}">
                <a16:creationId xmlns:a16="http://schemas.microsoft.com/office/drawing/2014/main" id="{275F7943-D62E-2B45-9192-B04C67618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9840" y="4564692"/>
            <a:ext cx="4242256" cy="4242256"/>
          </a:xfrm>
          <a:prstGeom prst="rect">
            <a:avLst/>
          </a:prstGeom>
        </p:spPr>
      </p:pic>
      <p:sp>
        <p:nvSpPr>
          <p:cNvPr id="5" name="Oval 4">
            <a:extLst>
              <a:ext uri="{FF2B5EF4-FFF2-40B4-BE49-F238E27FC236}">
                <a16:creationId xmlns:a16="http://schemas.microsoft.com/office/drawing/2014/main" id="{DD9C9A98-BE31-3822-0027-8FDA6C1F5BBE}"/>
              </a:ext>
            </a:extLst>
          </p:cNvPr>
          <p:cNvSpPr>
            <a:spLocks/>
          </p:cNvSpPr>
          <p:nvPr/>
        </p:nvSpPr>
        <p:spPr>
          <a:xfrm>
            <a:off x="14365471" y="4602719"/>
            <a:ext cx="4340169" cy="4080552"/>
          </a:xfrm>
          <a:prstGeom prst="ellipse">
            <a:avLst/>
          </a:prstGeom>
          <a:blipFill rotWithShape="1">
            <a:blip r:embed="rId6"/>
            <a:stretch>
              <a:fillRect/>
            </a:stretch>
          </a:bli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1828800" hangingPunct="1">
              <a:defRPr/>
            </a:pPr>
            <a:endParaRPr lang="en-US" sz="3600" b="0" dirty="0">
              <a:solidFill>
                <a:prstClr val="white"/>
              </a:solidFill>
              <a:latin typeface="Calibri"/>
              <a:ea typeface="+mn-ea"/>
              <a:cs typeface="+mn-cs"/>
            </a:endParaRPr>
          </a:p>
        </p:txBody>
      </p:sp>
      <p:sp>
        <p:nvSpPr>
          <p:cNvPr id="6" name="Oval 5">
            <a:extLst>
              <a:ext uri="{FF2B5EF4-FFF2-40B4-BE49-F238E27FC236}">
                <a16:creationId xmlns:a16="http://schemas.microsoft.com/office/drawing/2014/main" id="{00D74190-9004-8435-C8AD-02CA6B852C41}"/>
              </a:ext>
            </a:extLst>
          </p:cNvPr>
          <p:cNvSpPr/>
          <p:nvPr/>
        </p:nvSpPr>
        <p:spPr>
          <a:xfrm>
            <a:off x="18795604" y="4632146"/>
            <a:ext cx="4114800" cy="4206240"/>
          </a:xfrm>
          <a:prstGeom prst="ellipse">
            <a:avLst/>
          </a:prstGeom>
          <a:blipFill rotWithShape="1">
            <a:blip r:embed="rId7"/>
            <a:stretch>
              <a:fillRect/>
            </a:stretch>
          </a:bli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defTabSz="1828800" hangingPunct="1">
              <a:defRPr/>
            </a:pPr>
            <a:endParaRPr lang="en-US" sz="3600" b="0" dirty="0">
              <a:solidFill>
                <a:prstClr val="white"/>
              </a:solidFill>
              <a:latin typeface="Calibri"/>
              <a:ea typeface="+mn-ea"/>
              <a:cs typeface="+mn-cs"/>
            </a:endParaRPr>
          </a:p>
        </p:txBody>
      </p:sp>
      <p:sp>
        <p:nvSpPr>
          <p:cNvPr id="54" name="TextBox 53">
            <a:extLst>
              <a:ext uri="{FF2B5EF4-FFF2-40B4-BE49-F238E27FC236}">
                <a16:creationId xmlns:a16="http://schemas.microsoft.com/office/drawing/2014/main" id="{31E344F4-9D0A-A19D-4223-F03524C66143}"/>
              </a:ext>
            </a:extLst>
          </p:cNvPr>
          <p:cNvSpPr txBox="1"/>
          <p:nvPr/>
        </p:nvSpPr>
        <p:spPr>
          <a:xfrm>
            <a:off x="16535555" y="1871244"/>
            <a:ext cx="7263148"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Risk Factors</a:t>
            </a:r>
          </a:p>
        </p:txBody>
      </p:sp>
    </p:spTree>
    <p:extLst>
      <p:ext uri="{BB962C8B-B14F-4D97-AF65-F5344CB8AC3E}">
        <p14:creationId xmlns:p14="http://schemas.microsoft.com/office/powerpoint/2010/main" val="1029048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additive="base">
                                        <p:cTn id="10" dur="1000" fill="hold"/>
                                        <p:tgtEl>
                                          <p:spTgt spid="46"/>
                                        </p:tgtEl>
                                        <p:attrNameLst>
                                          <p:attrName>ppt_x</p:attrName>
                                        </p:attrNameLst>
                                      </p:cBhvr>
                                      <p:tavLst>
                                        <p:tav tm="0">
                                          <p:val>
                                            <p:strVal val="0-#ppt_w/2"/>
                                          </p:val>
                                        </p:tav>
                                        <p:tav tm="100000">
                                          <p:val>
                                            <p:strVal val="#ppt_x"/>
                                          </p:val>
                                        </p:tav>
                                      </p:tavLst>
                                    </p:anim>
                                    <p:anim calcmode="lin" valueType="num">
                                      <p:cBhvr additive="base">
                                        <p:cTn id="11" dur="1000" fill="hold"/>
                                        <p:tgtEl>
                                          <p:spTgt spid="46"/>
                                        </p:tgtEl>
                                        <p:attrNameLst>
                                          <p:attrName>ppt_y</p:attrName>
                                        </p:attrNameLst>
                                      </p:cBhvr>
                                      <p:tavLst>
                                        <p:tav tm="0">
                                          <p:val>
                                            <p:strVal val="#ppt_y"/>
                                          </p:val>
                                        </p:tav>
                                        <p:tav tm="100000">
                                          <p:val>
                                            <p:strVal val="#ppt_y"/>
                                          </p:val>
                                        </p:tav>
                                      </p:tavLst>
                                    </p:anim>
                                  </p:childTnLst>
                                </p:cTn>
                              </p:par>
                              <p:par>
                                <p:cTn id="12" presetID="2" presetClass="entr" presetSubtype="4" decel="100000" fill="hold" nodeType="withEffect">
                                  <p:stCondLst>
                                    <p:cond delay="50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1000" fill="hold"/>
                                        <p:tgtEl>
                                          <p:spTgt spid="47"/>
                                        </p:tgtEl>
                                        <p:attrNameLst>
                                          <p:attrName>ppt_x</p:attrName>
                                        </p:attrNameLst>
                                      </p:cBhvr>
                                      <p:tavLst>
                                        <p:tav tm="0">
                                          <p:val>
                                            <p:strVal val="#ppt_x"/>
                                          </p:val>
                                        </p:tav>
                                        <p:tav tm="100000">
                                          <p:val>
                                            <p:strVal val="#ppt_x"/>
                                          </p:val>
                                        </p:tav>
                                      </p:tavLst>
                                    </p:anim>
                                    <p:anim calcmode="lin" valueType="num">
                                      <p:cBhvr additive="base">
                                        <p:cTn id="15" dur="1000" fill="hold"/>
                                        <p:tgtEl>
                                          <p:spTgt spid="47"/>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100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1000" fill="hold"/>
                                        <p:tgtEl>
                                          <p:spTgt spid="48"/>
                                        </p:tgtEl>
                                        <p:attrNameLst>
                                          <p:attrName>ppt_x</p:attrName>
                                        </p:attrNameLst>
                                      </p:cBhvr>
                                      <p:tavLst>
                                        <p:tav tm="0">
                                          <p:val>
                                            <p:strVal val="#ppt_x"/>
                                          </p:val>
                                        </p:tav>
                                        <p:tav tm="100000">
                                          <p:val>
                                            <p:strVal val="#ppt_x"/>
                                          </p:val>
                                        </p:tav>
                                      </p:tavLst>
                                    </p:anim>
                                    <p:anim calcmode="lin" valueType="num">
                                      <p:cBhvr additive="base">
                                        <p:cTn id="19" dur="1000" fill="hold"/>
                                        <p:tgtEl>
                                          <p:spTgt spid="48"/>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150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1000" fill="hold"/>
                                        <p:tgtEl>
                                          <p:spTgt spid="49"/>
                                        </p:tgtEl>
                                        <p:attrNameLst>
                                          <p:attrName>ppt_x</p:attrName>
                                        </p:attrNameLst>
                                      </p:cBhvr>
                                      <p:tavLst>
                                        <p:tav tm="0">
                                          <p:val>
                                            <p:strVal val="#ppt_x"/>
                                          </p:val>
                                        </p:tav>
                                        <p:tav tm="100000">
                                          <p:val>
                                            <p:strVal val="#ppt_x"/>
                                          </p:val>
                                        </p:tav>
                                      </p:tavLst>
                                    </p:anim>
                                    <p:anim calcmode="lin" valueType="num">
                                      <p:cBhvr additive="base">
                                        <p:cTn id="23" dur="10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2" decel="100000" fill="hold" nodeType="withEffect">
                                  <p:stCondLst>
                                    <p:cond delay="200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1000" fill="hold"/>
                                        <p:tgtEl>
                                          <p:spTgt spid="50"/>
                                        </p:tgtEl>
                                        <p:attrNameLst>
                                          <p:attrName>ppt_x</p:attrName>
                                        </p:attrNameLst>
                                      </p:cBhvr>
                                      <p:tavLst>
                                        <p:tav tm="0">
                                          <p:val>
                                            <p:strVal val="1+#ppt_w/2"/>
                                          </p:val>
                                        </p:tav>
                                        <p:tav tm="100000">
                                          <p:val>
                                            <p:strVal val="#ppt_x"/>
                                          </p:val>
                                        </p:tav>
                                      </p:tavLst>
                                    </p:anim>
                                    <p:anim calcmode="lin" valueType="num">
                                      <p:cBhvr additive="base">
                                        <p:cTn id="27" dur="1000" fill="hold"/>
                                        <p:tgtEl>
                                          <p:spTgt spid="50"/>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dissolve">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54" grpId="0"/>
      <p:bldP spid="5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1884A6-9DB7-9910-9D31-3A2205629464}"/>
              </a:ext>
            </a:extLst>
          </p:cNvPr>
          <p:cNvSpPr txBox="1"/>
          <p:nvPr/>
        </p:nvSpPr>
        <p:spPr>
          <a:xfrm>
            <a:off x="11360727" y="3016828"/>
            <a:ext cx="10058401" cy="10064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u="none" strike="noStrike" dirty="0">
                <a:solidFill>
                  <a:schemeClr val="bg1"/>
                </a:solidFill>
                <a:effectLst/>
                <a:latin typeface="Avenir Next Condensed Demi Bold" panose="020B0506020202020204" pitchFamily="34" charset="0"/>
              </a:rPr>
              <a:t>According to the WHO &amp; CDC:</a:t>
            </a:r>
          </a:p>
          <a:p>
            <a:endParaRPr lang="en-US" sz="5400" u="none" strike="noStrike" dirty="0">
              <a:solidFill>
                <a:schemeClr val="bg1"/>
              </a:solidFill>
              <a:effectLst/>
              <a:latin typeface="Avenir Next Condensed Demi Bold" panose="020B0506020202020204" pitchFamily="34" charset="0"/>
            </a:endParaRPr>
          </a:p>
          <a:p>
            <a:r>
              <a:rPr lang="en-US" sz="5400" u="none" strike="noStrike" dirty="0">
                <a:solidFill>
                  <a:schemeClr val="bg1"/>
                </a:solidFill>
                <a:effectLst/>
                <a:latin typeface="Avenir Next Condensed Demi Bold" panose="020B0506020202020204" pitchFamily="34" charset="0"/>
              </a:rPr>
              <a:t>The tobacco epidemic is one of the biggest public health threats the world has ever faced, killing over 8 million people a year around the world. </a:t>
            </a:r>
          </a:p>
          <a:p>
            <a:endParaRPr lang="en-US" sz="5400" u="none" strike="noStrike" dirty="0">
              <a:solidFill>
                <a:schemeClr val="bg1"/>
              </a:solidFill>
              <a:effectLst/>
              <a:latin typeface="Avenir Next Condensed Demi Bold" panose="020B0506020202020204" pitchFamily="34" charset="0"/>
            </a:endParaRPr>
          </a:p>
          <a:p>
            <a:r>
              <a:rPr lang="en-US" sz="5400" u="none" strike="noStrike" dirty="0">
                <a:solidFill>
                  <a:schemeClr val="bg1"/>
                </a:solidFill>
                <a:effectLst/>
                <a:latin typeface="Avenir Next Condensed Demi Bold" panose="020B0506020202020204" pitchFamily="34" charset="0"/>
              </a:rPr>
              <a:t>Smoking leads to disease and disability and harms nearly every organ system of the body. It is the leading cause of preventable death. </a:t>
            </a:r>
            <a:endParaRPr lang="en-US" sz="5400" dirty="0">
              <a:solidFill>
                <a:schemeClr val="bg1"/>
              </a:solidFill>
              <a:latin typeface="Avenir Next Condensed Demi Bold" panose="020B0506020202020204" pitchFamily="34" charset="0"/>
            </a:endParaRPr>
          </a:p>
        </p:txBody>
      </p:sp>
      <p:sp>
        <p:nvSpPr>
          <p:cNvPr id="5" name="TextBox 4">
            <a:extLst>
              <a:ext uri="{FF2B5EF4-FFF2-40B4-BE49-F238E27FC236}">
                <a16:creationId xmlns:a16="http://schemas.microsoft.com/office/drawing/2014/main" id="{6F967805-1F77-2ECE-C3F4-9B1964A92C3E}"/>
              </a:ext>
            </a:extLst>
          </p:cNvPr>
          <p:cNvSpPr txBox="1"/>
          <p:nvPr/>
        </p:nvSpPr>
        <p:spPr>
          <a:xfrm>
            <a:off x="15032076" y="1939610"/>
            <a:ext cx="7263148"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Tobacco use</a:t>
            </a:r>
          </a:p>
        </p:txBody>
      </p:sp>
      <p:cxnSp>
        <p:nvCxnSpPr>
          <p:cNvPr id="7" name="Straight Connector 6">
            <a:extLst>
              <a:ext uri="{FF2B5EF4-FFF2-40B4-BE49-F238E27FC236}">
                <a16:creationId xmlns:a16="http://schemas.microsoft.com/office/drawing/2014/main" id="{549ECD26-E361-DCEE-3C10-2B0118AD8451}"/>
              </a:ext>
            </a:extLst>
          </p:cNvPr>
          <p:cNvCxnSpPr/>
          <p:nvPr/>
        </p:nvCxnSpPr>
        <p:spPr>
          <a:xfrm>
            <a:off x="11388436" y="2686750"/>
            <a:ext cx="0" cy="10394372"/>
          </a:xfrm>
          <a:prstGeom prst="line">
            <a:avLst/>
          </a:prstGeom>
          <a:noFill/>
          <a:ln w="85725" cap="flat">
            <a:solidFill>
              <a:schemeClr val="accent1">
                <a:lumMod val="75000"/>
              </a:schemeClr>
            </a:solidFill>
            <a:prstDash val="solid"/>
            <a:miter lim="400000"/>
          </a:ln>
          <a:effectLst/>
          <a:sp3d/>
        </p:spPr>
        <p:style>
          <a:lnRef idx="0">
            <a:scrgbClr r="0" g="0" b="0"/>
          </a:lnRef>
          <a:fillRef idx="0">
            <a:scrgbClr r="0" g="0" b="0"/>
          </a:fillRef>
          <a:effectRef idx="0">
            <a:scrgbClr r="0" g="0" b="0"/>
          </a:effectRef>
          <a:fontRef idx="none"/>
        </p:style>
      </p:cxnSp>
      <p:pic>
        <p:nvPicPr>
          <p:cNvPr id="1028" name="Picture 4" descr="Tobacco Control | American Cancer Society Cancer Action Network">
            <a:extLst>
              <a:ext uri="{FF2B5EF4-FFF2-40B4-BE49-F238E27FC236}">
                <a16:creationId xmlns:a16="http://schemas.microsoft.com/office/drawing/2014/main" id="{4B5AEEFE-C7AA-D64E-E4EE-16B8E8D98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60" y="5763492"/>
            <a:ext cx="10183754" cy="4350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886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900" decel="100000" fill="hold"/>
                                        <p:tgtEl>
                                          <p:spTgt spid="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900" decel="100000" fill="hold"/>
                                        <p:tgtEl>
                                          <p:spTgt spid="102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0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4D9AA8-0F12-9488-5D5E-B5F24443C2B8}"/>
              </a:ext>
            </a:extLst>
          </p:cNvPr>
          <p:cNvSpPr>
            <a:spLocks noGrp="1"/>
          </p:cNvSpPr>
          <p:nvPr>
            <p:ph type="pic" idx="21"/>
          </p:nvPr>
        </p:nvSpPr>
        <p:spPr/>
      </p:sp>
      <p:sp>
        <p:nvSpPr>
          <p:cNvPr id="8" name="TextBox 7">
            <a:extLst>
              <a:ext uri="{FF2B5EF4-FFF2-40B4-BE49-F238E27FC236}">
                <a16:creationId xmlns:a16="http://schemas.microsoft.com/office/drawing/2014/main" id="{3FB3B47F-B1F4-C9AF-5C87-3C80F39E4EEA}"/>
              </a:ext>
            </a:extLst>
          </p:cNvPr>
          <p:cNvSpPr txBox="1"/>
          <p:nvPr/>
        </p:nvSpPr>
        <p:spPr>
          <a:xfrm>
            <a:off x="13993091" y="1939610"/>
            <a:ext cx="8302133"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Smokeless Tobacco use</a:t>
            </a:r>
          </a:p>
        </p:txBody>
      </p:sp>
      <p:sp>
        <p:nvSpPr>
          <p:cNvPr id="7" name="TextBox 6">
            <a:extLst>
              <a:ext uri="{FF2B5EF4-FFF2-40B4-BE49-F238E27FC236}">
                <a16:creationId xmlns:a16="http://schemas.microsoft.com/office/drawing/2014/main" id="{95D5103C-A5C5-2599-7A3D-5B374DB6C2EC}"/>
              </a:ext>
            </a:extLst>
          </p:cNvPr>
          <p:cNvSpPr txBox="1"/>
          <p:nvPr/>
        </p:nvSpPr>
        <p:spPr>
          <a:xfrm>
            <a:off x="10567352" y="3556832"/>
            <a:ext cx="10952018" cy="8294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u="none" strike="noStrike" dirty="0">
                <a:solidFill>
                  <a:schemeClr val="bg1"/>
                </a:solidFill>
                <a:effectLst/>
                <a:latin typeface="Avenir Next Condensed Demi Bold" panose="020B0506020202020204" pitchFamily="34" charset="0"/>
              </a:rPr>
              <a:t>According to the CDC:</a:t>
            </a:r>
          </a:p>
          <a:p>
            <a:r>
              <a:rPr lang="en-US" sz="4800" u="none" strike="noStrike" dirty="0">
                <a:solidFill>
                  <a:schemeClr val="bg1"/>
                </a:solidFill>
                <a:effectLst/>
                <a:latin typeface="Avenir Next Condensed Demi Bold" panose="020B0506020202020204" pitchFamily="34" charset="0"/>
              </a:rPr>
              <a:t>Smokeless tobacco is associated with many health problems. Using smokeless tobacco:</a:t>
            </a:r>
          </a:p>
          <a:p>
            <a:pPr>
              <a:spcAft>
                <a:spcPts val="600"/>
              </a:spcAft>
            </a:pPr>
            <a:r>
              <a:rPr lang="en-US" sz="4800" u="none" strike="noStrike" dirty="0">
                <a:solidFill>
                  <a:schemeClr val="bg1"/>
                </a:solidFill>
                <a:effectLst/>
                <a:latin typeface="Avenir Next Condensed Demi Bold" panose="020B0506020202020204" pitchFamily="34" charset="0"/>
              </a:rPr>
              <a:t>Can lead to nicotine addiction</a:t>
            </a:r>
          </a:p>
          <a:p>
            <a:pPr algn="l"/>
            <a:endParaRPr lang="en-US" sz="4800" u="none" strike="noStrike" dirty="0">
              <a:solidFill>
                <a:schemeClr val="bg1"/>
              </a:solidFill>
              <a:effectLst/>
              <a:latin typeface="Avenir Next Condensed Demi Bold" panose="020B0506020202020204" pitchFamily="34" charset="0"/>
            </a:endParaRPr>
          </a:p>
          <a:p>
            <a:r>
              <a:rPr lang="en-US" sz="4800" u="none" strike="noStrike" dirty="0">
                <a:solidFill>
                  <a:schemeClr val="bg1"/>
                </a:solidFill>
                <a:effectLst/>
                <a:latin typeface="Avenir Next Condensed Demi Bold" panose="020B0506020202020204" pitchFamily="34" charset="0"/>
              </a:rPr>
              <a:t>Causes cancer of the mouth, esophagus (the passage that connects the throat to the stomach), and pancreas (a gland that helps with digestion and maintaining proper blood sugar levels)</a:t>
            </a:r>
          </a:p>
          <a:p>
            <a:pPr>
              <a:spcAft>
                <a:spcPts val="600"/>
              </a:spcAft>
            </a:pPr>
            <a:r>
              <a:rPr lang="en-US" sz="4800" u="none" strike="noStrike" dirty="0">
                <a:solidFill>
                  <a:schemeClr val="bg1"/>
                </a:solidFill>
                <a:effectLst/>
                <a:latin typeface="Avenir Next Condensed Demi Bold" panose="020B0506020202020204" pitchFamily="34" charset="0"/>
              </a:rPr>
              <a:t>Is associated with diseases of the mouth.</a:t>
            </a:r>
          </a:p>
        </p:txBody>
      </p:sp>
      <p:pic>
        <p:nvPicPr>
          <p:cNvPr id="2050" name="Picture 2" descr="Smokeless tobacco, like chew and dip, can cause cancer of the mouth, esophagus, and pancreas.">
            <a:extLst>
              <a:ext uri="{FF2B5EF4-FFF2-40B4-BE49-F238E27FC236}">
                <a16:creationId xmlns:a16="http://schemas.microsoft.com/office/drawing/2014/main" id="{74EFB8C5-A873-5A74-BB4C-276675382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14" y="4782867"/>
            <a:ext cx="9424724" cy="70685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2A546BC-063E-90E5-56C0-F799A10217FB}"/>
              </a:ext>
            </a:extLst>
          </p:cNvPr>
          <p:cNvCxnSpPr/>
          <p:nvPr/>
        </p:nvCxnSpPr>
        <p:spPr>
          <a:xfrm>
            <a:off x="10567352" y="2770909"/>
            <a:ext cx="0" cy="10474036"/>
          </a:xfrm>
          <a:prstGeom prst="line">
            <a:avLst/>
          </a:prstGeom>
          <a:noFill/>
          <a:ln w="69850" cap="flat">
            <a:solidFill>
              <a:schemeClr val="accent1">
                <a:lumMod val="75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3789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 presetClass="entr" presetSubtype="1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0-#ppt_w/2"/>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7"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933A1F-6959-DD45-4360-F35315E69812}"/>
              </a:ext>
            </a:extLst>
          </p:cNvPr>
          <p:cNvSpPr txBox="1"/>
          <p:nvPr/>
        </p:nvSpPr>
        <p:spPr>
          <a:xfrm>
            <a:off x="10085294" y="4921624"/>
            <a:ext cx="11725835" cy="6293223"/>
          </a:xfrm>
          <a:prstGeom prst="rect">
            <a:avLst/>
          </a:prstGeom>
          <a:noFill/>
        </p:spPr>
        <p:txBody>
          <a:bodyPr wrap="square" lIns="0" rIns="0" rtlCol="0">
            <a:normAutofit/>
          </a:bodyPr>
          <a:lstStyle/>
          <a:p>
            <a:r>
              <a:rPr lang="en-US" sz="8000" dirty="0">
                <a:solidFill>
                  <a:prstClr val="white"/>
                </a:solidFill>
                <a:latin typeface="Avenir Next Condensed Demi Bold" panose="020B0506020202020204" pitchFamily="34" charset="0"/>
                <a:cs typeface="Arial" panose="020B0604020202020204" pitchFamily="34" charset="0"/>
              </a:rPr>
              <a:t>It’s pretty simple. If you smoke, </a:t>
            </a:r>
          </a:p>
          <a:p>
            <a:r>
              <a:rPr lang="en-US" sz="8000" dirty="0">
                <a:solidFill>
                  <a:prstClr val="white"/>
                </a:solidFill>
                <a:latin typeface="Avenir Next Condensed Demi Bold" panose="020B0506020202020204" pitchFamily="34" charset="0"/>
                <a:cs typeface="Arial" panose="020B0604020202020204" pitchFamily="34" charset="0"/>
              </a:rPr>
              <a:t>you are buying yourself a trip to the cancer ward”. – Dr. Michael </a:t>
            </a:r>
            <a:r>
              <a:rPr lang="en-US" sz="8000" dirty="0" err="1">
                <a:solidFill>
                  <a:prstClr val="white"/>
                </a:solidFill>
                <a:latin typeface="Avenir Next Condensed Demi Bold" panose="020B0506020202020204" pitchFamily="34" charset="0"/>
                <a:cs typeface="Arial" panose="020B0604020202020204" pitchFamily="34" charset="0"/>
              </a:rPr>
              <a:t>Hamrock</a:t>
            </a:r>
            <a:endParaRPr lang="en-US" sz="8000" dirty="0">
              <a:solidFill>
                <a:prstClr val="white"/>
              </a:solidFill>
              <a:latin typeface="Avenir Next Condensed Demi Bold" panose="020B0506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2F5186-4776-3939-022A-F38FFB1D1155}"/>
              </a:ext>
            </a:extLst>
          </p:cNvPr>
          <p:cNvSpPr/>
          <p:nvPr/>
        </p:nvSpPr>
        <p:spPr>
          <a:xfrm rot="5400000">
            <a:off x="5221886" y="8388207"/>
            <a:ext cx="8712023" cy="276126"/>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2929AA7F-EF6A-63B0-39B0-185709270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51" y="4455713"/>
            <a:ext cx="6936406" cy="8115947"/>
          </a:xfrm>
          <a:prstGeom prst="rect">
            <a:avLst/>
          </a:prstGeom>
        </p:spPr>
      </p:pic>
      <p:sp>
        <p:nvSpPr>
          <p:cNvPr id="13" name="TextBox 12">
            <a:extLst>
              <a:ext uri="{FF2B5EF4-FFF2-40B4-BE49-F238E27FC236}">
                <a16:creationId xmlns:a16="http://schemas.microsoft.com/office/drawing/2014/main" id="{4512ECE4-6148-4BA3-1D8B-BB6209FB2438}"/>
              </a:ext>
            </a:extLst>
          </p:cNvPr>
          <p:cNvSpPr txBox="1"/>
          <p:nvPr/>
        </p:nvSpPr>
        <p:spPr>
          <a:xfrm>
            <a:off x="15032076" y="1939610"/>
            <a:ext cx="7263148"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Tobacco use</a:t>
            </a:r>
          </a:p>
        </p:txBody>
      </p:sp>
      <p:sp>
        <p:nvSpPr>
          <p:cNvPr id="14" name="TextBox 13">
            <a:extLst>
              <a:ext uri="{FF2B5EF4-FFF2-40B4-BE49-F238E27FC236}">
                <a16:creationId xmlns:a16="http://schemas.microsoft.com/office/drawing/2014/main" id="{CD615605-3583-BAF2-52EC-DC720FEA0D8D}"/>
              </a:ext>
            </a:extLst>
          </p:cNvPr>
          <p:cNvSpPr txBox="1"/>
          <p:nvPr/>
        </p:nvSpPr>
        <p:spPr>
          <a:xfrm>
            <a:off x="11107271" y="12164023"/>
            <a:ext cx="997771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venir Next Condensed" panose="020B0506020202020204" pitchFamily="34" charset="0"/>
                <a:sym typeface="Helvetica Neue"/>
              </a:rPr>
              <a:t>Smokeless tobacco included</a:t>
            </a:r>
          </a:p>
        </p:txBody>
      </p:sp>
    </p:spTree>
    <p:extLst>
      <p:ext uri="{BB962C8B-B14F-4D97-AF65-F5344CB8AC3E}">
        <p14:creationId xmlns:p14="http://schemas.microsoft.com/office/powerpoint/2010/main" val="2052930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64" presetClass="path" presetSubtype="0" accel="33333" decel="33333" fill="hold" grpId="1" nodeType="withEffect">
                                  <p:stCondLst>
                                    <p:cond delay="1000"/>
                                  </p:stCondLst>
                                  <p:childTnLst>
                                    <p:animMotion origin="layout" path="M 0.02369 0.09792 L 3.54167E-6 -4.44444E-6 " pathEditMode="relative" rAng="0" ptsTypes="AA">
                                      <p:cBhvr>
                                        <p:cTn id="15" dur="750" fill="hold"/>
                                        <p:tgtEl>
                                          <p:spTgt spid="5"/>
                                        </p:tgtEl>
                                        <p:attrNameLst>
                                          <p:attrName>ppt_x</p:attrName>
                                          <p:attrName>ppt_y</p:attrName>
                                        </p:attrNameLst>
                                      </p:cBhvr>
                                      <p:rCtr x="-1185" y="-4896"/>
                                    </p:animMotion>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par>
                          <p:cTn id="19" fill="hold">
                            <p:stCondLst>
                              <p:cond delay="1750"/>
                            </p:stCondLst>
                            <p:childTnLst>
                              <p:par>
                                <p:cTn id="20" presetID="9" presetClass="entr" presetSubtype="0" fill="hold"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3DC80D-72AB-6199-B831-7972F151661C}"/>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TextBox 4">
            <a:extLst>
              <a:ext uri="{FF2B5EF4-FFF2-40B4-BE49-F238E27FC236}">
                <a16:creationId xmlns:a16="http://schemas.microsoft.com/office/drawing/2014/main" id="{1599EAB1-C8AC-3A55-444A-2343D1319CBE}"/>
              </a:ext>
            </a:extLst>
          </p:cNvPr>
          <p:cNvSpPr txBox="1"/>
          <p:nvPr/>
        </p:nvSpPr>
        <p:spPr>
          <a:xfrm>
            <a:off x="12419491" y="4401604"/>
            <a:ext cx="9875733" cy="766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5400" u="none" strike="noStrike" dirty="0">
                <a:solidFill>
                  <a:schemeClr val="bg1"/>
                </a:solidFill>
                <a:effectLst/>
                <a:latin typeface="Avenir Next Condensed Demi Bold" panose="020B0506020202020204" pitchFamily="34" charset="0"/>
              </a:rPr>
              <a:t>Even though nicotine pouches contain fewer harmful chemicals than smokeable tobacco, they still contain cancer-linked t</a:t>
            </a:r>
            <a:r>
              <a:rPr lang="en-US" sz="5400" dirty="0">
                <a:solidFill>
                  <a:schemeClr val="bg1"/>
                </a:solidFill>
                <a:latin typeface="Avenir Next Condensed Demi Bold" panose="020B0506020202020204" pitchFamily="34" charset="0"/>
              </a:rPr>
              <a:t>obacco-specific nitrosamines</a:t>
            </a:r>
            <a:r>
              <a:rPr lang="en-US" sz="5400" u="none" strike="noStrike" dirty="0">
                <a:solidFill>
                  <a:schemeClr val="bg1"/>
                </a:solidFill>
                <a:effectLst/>
                <a:latin typeface="Avenir Next Condensed Demi Bold" panose="020B0506020202020204" pitchFamily="34" charset="0"/>
              </a:rPr>
              <a:t> and carry a risk of several side effects, including nausea, hiccups, and mouth irritation.</a:t>
            </a:r>
          </a:p>
          <a:p>
            <a:br>
              <a:rPr lang="en-US" dirty="0"/>
            </a:br>
            <a:endParaRPr lang="en-US" dirty="0"/>
          </a:p>
        </p:txBody>
      </p:sp>
      <p:sp>
        <p:nvSpPr>
          <p:cNvPr id="6" name="TextBox 5">
            <a:extLst>
              <a:ext uri="{FF2B5EF4-FFF2-40B4-BE49-F238E27FC236}">
                <a16:creationId xmlns:a16="http://schemas.microsoft.com/office/drawing/2014/main" id="{C9E0E37D-CF67-98CB-72EB-F4DFDB8C8960}"/>
              </a:ext>
            </a:extLst>
          </p:cNvPr>
          <p:cNvSpPr txBox="1"/>
          <p:nvPr/>
        </p:nvSpPr>
        <p:spPr>
          <a:xfrm>
            <a:off x="13993091" y="1939610"/>
            <a:ext cx="8302133"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Nicotine Pouch use</a:t>
            </a:r>
          </a:p>
        </p:txBody>
      </p:sp>
      <p:pic>
        <p:nvPicPr>
          <p:cNvPr id="3074" name="Picture 2" descr="Nicotine Pouches | Campaign for Tobacco-Free Kids">
            <a:extLst>
              <a:ext uri="{FF2B5EF4-FFF2-40B4-BE49-F238E27FC236}">
                <a16:creationId xmlns:a16="http://schemas.microsoft.com/office/drawing/2014/main" id="{66DC46E1-263A-E875-3DDB-15D78E0F3BC6}"/>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l="13168" r="13168"/>
          <a:stretch>
            <a:fillRect/>
          </a:stretch>
        </p:blipFill>
        <p:spPr bwMode="auto">
          <a:xfrm>
            <a:off x="780472" y="4860596"/>
            <a:ext cx="9767287" cy="6511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BCED994-350F-27D0-5E3D-B3FBAF7007BD}"/>
              </a:ext>
            </a:extLst>
          </p:cNvPr>
          <p:cNvCxnSpPr/>
          <p:nvPr/>
        </p:nvCxnSpPr>
        <p:spPr>
          <a:xfrm>
            <a:off x="11637818" y="2478219"/>
            <a:ext cx="0" cy="10602781"/>
          </a:xfrm>
          <a:prstGeom prst="line">
            <a:avLst/>
          </a:prstGeom>
          <a:noFill/>
          <a:ln w="104775" cap="flat">
            <a:solidFill>
              <a:schemeClr val="accent1">
                <a:lumMod val="50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16388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4"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37"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8" presetID="23" presetClass="entr" presetSubtype="16"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500" fill="hold"/>
                                        <p:tgtEl>
                                          <p:spTgt spid="3074"/>
                                        </p:tgtEl>
                                        <p:attrNameLst>
                                          <p:attrName>ppt_w</p:attrName>
                                        </p:attrNameLst>
                                      </p:cBhvr>
                                      <p:tavLst>
                                        <p:tav tm="0">
                                          <p:val>
                                            <p:fltVal val="0"/>
                                          </p:val>
                                        </p:tav>
                                        <p:tav tm="100000">
                                          <p:val>
                                            <p:strVal val="#ppt_w"/>
                                          </p:val>
                                        </p:tav>
                                      </p:tavLst>
                                    </p:anim>
                                    <p:anim calcmode="lin" valueType="num">
                                      <p:cBhvr>
                                        <p:cTn id="21" dur="500" fill="hold"/>
                                        <p:tgtEl>
                                          <p:spTgt spid="3074"/>
                                        </p:tgtEl>
                                        <p:attrNameLst>
                                          <p:attrName>ppt_h</p:attrName>
                                        </p:attrNameLst>
                                      </p:cBhvr>
                                      <p:tavLst>
                                        <p:tav tm="0">
                                          <p:val>
                                            <p:fltVal val="0"/>
                                          </p:val>
                                        </p:tav>
                                        <p:tav tm="100000">
                                          <p:val>
                                            <p:strVal val="#ppt_h"/>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3" fill="hold" grpId="2"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C3B969E-3A45-992C-56A7-4CF7122602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231" b="7231"/>
          <a:stretch>
            <a:fillRect/>
          </a:stretch>
        </p:blipFill>
        <p:spPr>
          <a:xfrm>
            <a:off x="979488" y="4273550"/>
            <a:ext cx="12192000" cy="6911975"/>
          </a:xfrm>
        </p:spPr>
      </p:pic>
      <p:pic>
        <p:nvPicPr>
          <p:cNvPr id="12" name="Picture 11">
            <a:extLst>
              <a:ext uri="{FF2B5EF4-FFF2-40B4-BE49-F238E27FC236}">
                <a16:creationId xmlns:a16="http://schemas.microsoft.com/office/drawing/2014/main" id="{CA2DE6A3-FA93-9887-FF20-96E3469F1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5353" y="3402013"/>
            <a:ext cx="8307662" cy="6911974"/>
          </a:xfrm>
          <a:prstGeom prst="rect">
            <a:avLst/>
          </a:prstGeom>
        </p:spPr>
      </p:pic>
      <p:sp>
        <p:nvSpPr>
          <p:cNvPr id="13" name="TextBox 12">
            <a:extLst>
              <a:ext uri="{FF2B5EF4-FFF2-40B4-BE49-F238E27FC236}">
                <a16:creationId xmlns:a16="http://schemas.microsoft.com/office/drawing/2014/main" id="{33D18E2E-7923-8A91-CE34-3C0D7B8FE805}"/>
              </a:ext>
            </a:extLst>
          </p:cNvPr>
          <p:cNvSpPr txBox="1"/>
          <p:nvPr/>
        </p:nvSpPr>
        <p:spPr>
          <a:xfrm>
            <a:off x="6212541" y="11955896"/>
            <a:ext cx="1406562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u="none" strike="noStrike" cap="none" spc="0" normalizeH="0" baseline="0" dirty="0">
                <a:ln>
                  <a:noFill/>
                </a:ln>
                <a:solidFill>
                  <a:schemeClr val="bg1"/>
                </a:solidFill>
                <a:effectLst/>
                <a:uFillTx/>
                <a:latin typeface="Avenir Next Condensed Demi Bold" panose="020B0506020202020204" pitchFamily="34" charset="0"/>
                <a:sym typeface="Helvetica Neue"/>
              </a:rPr>
              <a:t>Alcohol should be used in moderation</a:t>
            </a:r>
          </a:p>
        </p:txBody>
      </p:sp>
      <p:sp>
        <p:nvSpPr>
          <p:cNvPr id="15" name="TextBox 14">
            <a:extLst>
              <a:ext uri="{FF2B5EF4-FFF2-40B4-BE49-F238E27FC236}">
                <a16:creationId xmlns:a16="http://schemas.microsoft.com/office/drawing/2014/main" id="{20EF5B6E-58BE-C2B7-E832-A8443086F742}"/>
              </a:ext>
            </a:extLst>
          </p:cNvPr>
          <p:cNvSpPr txBox="1"/>
          <p:nvPr/>
        </p:nvSpPr>
        <p:spPr>
          <a:xfrm>
            <a:off x="15032076" y="1939610"/>
            <a:ext cx="7263148"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a:ln/>
                <a:solidFill>
                  <a:schemeClr val="bg1"/>
                </a:solidFill>
                <a:latin typeface="Avenir Next Condensed" panose="020B0506020202020204" pitchFamily="34" charset="0"/>
              </a:rPr>
              <a:t>Alcohol use</a:t>
            </a:r>
          </a:p>
        </p:txBody>
      </p:sp>
    </p:spTree>
    <p:extLst>
      <p:ext uri="{BB962C8B-B14F-4D97-AF65-F5344CB8AC3E}">
        <p14:creationId xmlns:p14="http://schemas.microsoft.com/office/powerpoint/2010/main" val="1286269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1000"/>
                                        <p:tgtEl>
                                          <p:spTgt spid="13">
                                            <p:txEl>
                                              <p:pRg st="0" end="0"/>
                                            </p:txEl>
                                          </p:spTgt>
                                        </p:tgtEl>
                                      </p:cBhvr>
                                    </p:animEffect>
                                    <p:anim calcmode="lin" valueType="num">
                                      <p:cBhvr>
                                        <p:cTn id="1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89273F-5E72-CD06-1F7E-C1B98393D103}"/>
              </a:ext>
            </a:extLst>
          </p:cNvPr>
          <p:cNvSpPr/>
          <p:nvPr/>
        </p:nvSpPr>
        <p:spPr>
          <a:xfrm>
            <a:off x="3747504" y="3957830"/>
            <a:ext cx="6336704" cy="427707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5" name="Rectangle 4">
            <a:extLst>
              <a:ext uri="{FF2B5EF4-FFF2-40B4-BE49-F238E27FC236}">
                <a16:creationId xmlns:a16="http://schemas.microsoft.com/office/drawing/2014/main" id="{7B59F9F5-6D88-B966-6121-02CECCCDE664}"/>
              </a:ext>
            </a:extLst>
          </p:cNvPr>
          <p:cNvSpPr/>
          <p:nvPr/>
        </p:nvSpPr>
        <p:spPr>
          <a:xfrm>
            <a:off x="3747504" y="7715577"/>
            <a:ext cx="6336704" cy="4752528"/>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4" name="TextBox 13">
            <a:extLst>
              <a:ext uri="{FF2B5EF4-FFF2-40B4-BE49-F238E27FC236}">
                <a16:creationId xmlns:a16="http://schemas.microsoft.com/office/drawing/2014/main" id="{596A6112-734E-272E-03E7-3493418A9B2E}"/>
              </a:ext>
            </a:extLst>
          </p:cNvPr>
          <p:cNvSpPr txBox="1"/>
          <p:nvPr/>
        </p:nvSpPr>
        <p:spPr>
          <a:xfrm>
            <a:off x="4043868" y="8754227"/>
            <a:ext cx="5743975" cy="1107996"/>
          </a:xfrm>
          <a:prstGeom prst="rect">
            <a:avLst/>
          </a:prstGeom>
          <a:noFill/>
        </p:spPr>
        <p:txBody>
          <a:bodyPr wrap="square" lIns="0" rIns="0" rtlCol="0" anchor="ctr">
            <a:spAutoFit/>
          </a:bodyPr>
          <a:lstStyle/>
          <a:p>
            <a:pPr algn="ctr">
              <a:lnSpc>
                <a:spcPct val="150000"/>
              </a:lnSpc>
            </a:pPr>
            <a:r>
              <a:rPr lang="en-GB" sz="4800" dirty="0">
                <a:solidFill>
                  <a:schemeClr val="tx1"/>
                </a:solidFill>
                <a:latin typeface="Avenir Next Condensed Demi Bold" panose="020B0506020202020204" pitchFamily="34" charset="0"/>
              </a:rPr>
              <a:t>Use sun screen regularly</a:t>
            </a:r>
          </a:p>
        </p:txBody>
      </p:sp>
      <p:sp>
        <p:nvSpPr>
          <p:cNvPr id="15" name="TextBox 14">
            <a:extLst>
              <a:ext uri="{FF2B5EF4-FFF2-40B4-BE49-F238E27FC236}">
                <a16:creationId xmlns:a16="http://schemas.microsoft.com/office/drawing/2014/main" id="{B9856F4F-F0E0-9A26-DC2A-9EDD7861A49B}"/>
              </a:ext>
            </a:extLst>
          </p:cNvPr>
          <p:cNvSpPr txBox="1"/>
          <p:nvPr/>
        </p:nvSpPr>
        <p:spPr>
          <a:xfrm>
            <a:off x="11948006" y="5226785"/>
            <a:ext cx="8095761" cy="5078313"/>
          </a:xfrm>
          <a:prstGeom prst="rect">
            <a:avLst/>
          </a:prstGeom>
          <a:noFill/>
        </p:spPr>
        <p:txBody>
          <a:bodyPr wrap="square" lIns="0" rIns="0" rtlCol="0" anchor="ctr">
            <a:spAutoFit/>
          </a:bodyPr>
          <a:lstStyle/>
          <a:p>
            <a:r>
              <a:rPr lang="en-US" sz="5400" dirty="0">
                <a:solidFill>
                  <a:schemeClr val="bg1"/>
                </a:solidFill>
                <a:latin typeface="Avenir Next Condensed Demi Bold" panose="020B0506020202020204" pitchFamily="34" charset="0"/>
                <a:cs typeface="Arial" panose="020B0604020202020204" pitchFamily="34" charset="0"/>
              </a:rPr>
              <a:t>The scientific facts are inescapable—regular use of sun protection reduces skin cancer and cancer precursors. </a:t>
            </a:r>
          </a:p>
          <a:p>
            <a:r>
              <a:rPr lang="en-US" sz="5400" dirty="0">
                <a:solidFill>
                  <a:schemeClr val="bg1"/>
                </a:solidFill>
                <a:latin typeface="Avenir Next Condensed Demi Bold" panose="020B0506020202020204" pitchFamily="34" charset="0"/>
                <a:cs typeface="Arial" panose="020B0604020202020204" pitchFamily="34" charset="0"/>
              </a:rPr>
              <a:t>– Dr. David </a:t>
            </a:r>
            <a:r>
              <a:rPr lang="en-US" sz="5400" dirty="0" err="1">
                <a:solidFill>
                  <a:schemeClr val="bg1"/>
                </a:solidFill>
                <a:latin typeface="Avenir Next Condensed Demi Bold" panose="020B0506020202020204" pitchFamily="34" charset="0"/>
                <a:cs typeface="Arial" panose="020B0604020202020204" pitchFamily="34" charset="0"/>
              </a:rPr>
              <a:t>Leffell</a:t>
            </a:r>
            <a:br>
              <a:rPr lang="en-US" sz="5400" dirty="0">
                <a:solidFill>
                  <a:schemeClr val="bg1"/>
                </a:solidFill>
                <a:latin typeface="Avenir Next Condensed Demi Bold" panose="020B0506020202020204" pitchFamily="34" charset="0"/>
                <a:cs typeface="Arial" panose="020B0604020202020204" pitchFamily="34" charset="0"/>
              </a:rPr>
            </a:br>
            <a:r>
              <a:rPr lang="en-US" sz="5400" dirty="0">
                <a:solidFill>
                  <a:schemeClr val="bg1"/>
                </a:solidFill>
                <a:latin typeface="Avenir Next Condensed Demi Bold" panose="020B0506020202020204" pitchFamily="34" charset="0"/>
                <a:cs typeface="Arial" panose="020B0604020202020204" pitchFamily="34" charset="0"/>
              </a:rPr>
              <a:t>Yale School of Medicine</a:t>
            </a:r>
          </a:p>
        </p:txBody>
      </p:sp>
      <p:pic>
        <p:nvPicPr>
          <p:cNvPr id="17" name="Picture 16">
            <a:extLst>
              <a:ext uri="{FF2B5EF4-FFF2-40B4-BE49-F238E27FC236}">
                <a16:creationId xmlns:a16="http://schemas.microsoft.com/office/drawing/2014/main" id="{C40FB9B9-1294-D342-9DB5-19D25A686191}"/>
              </a:ext>
            </a:extLst>
          </p:cNvPr>
          <p:cNvPicPr>
            <a:picLocks noChangeAspect="1"/>
          </p:cNvPicPr>
          <p:nvPr/>
        </p:nvPicPr>
        <p:blipFill>
          <a:blip r:embed="rId3"/>
          <a:stretch>
            <a:fillRect/>
          </a:stretch>
        </p:blipFill>
        <p:spPr>
          <a:xfrm>
            <a:off x="4340233" y="3728825"/>
            <a:ext cx="5124476" cy="4480563"/>
          </a:xfrm>
          <a:prstGeom prst="ellipse">
            <a:avLst/>
          </a:prstGeom>
        </p:spPr>
      </p:pic>
      <p:sp>
        <p:nvSpPr>
          <p:cNvPr id="22" name="TextBox 21">
            <a:extLst>
              <a:ext uri="{FF2B5EF4-FFF2-40B4-BE49-F238E27FC236}">
                <a16:creationId xmlns:a16="http://schemas.microsoft.com/office/drawing/2014/main" id="{35666EA7-359A-F0E3-3189-C24EB3DBA042}"/>
              </a:ext>
            </a:extLst>
          </p:cNvPr>
          <p:cNvSpPr txBox="1"/>
          <p:nvPr/>
        </p:nvSpPr>
        <p:spPr>
          <a:xfrm>
            <a:off x="15032076" y="1939610"/>
            <a:ext cx="7263148" cy="1077218"/>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algn="r"/>
            <a:r>
              <a:rPr lang="en-US" sz="6400" dirty="0" err="1">
                <a:ln/>
                <a:solidFill>
                  <a:schemeClr val="bg1"/>
                </a:solidFill>
                <a:latin typeface="Avenir Next Condensed" panose="020B0506020202020204" pitchFamily="34" charset="0"/>
              </a:rPr>
              <a:t>Suncreen</a:t>
            </a:r>
            <a:endParaRPr lang="en-US" sz="6400" dirty="0">
              <a:ln/>
              <a:solidFill>
                <a:schemeClr val="bg1"/>
              </a:solidFill>
              <a:latin typeface="Avenir Next Condensed" panose="020B0506020202020204" pitchFamily="34" charset="0"/>
            </a:endParaRPr>
          </a:p>
        </p:txBody>
      </p:sp>
    </p:spTree>
    <p:extLst>
      <p:ext uri="{BB962C8B-B14F-4D97-AF65-F5344CB8AC3E}">
        <p14:creationId xmlns:p14="http://schemas.microsoft.com/office/powerpoint/2010/main" val="1362450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 presetClass="entr" presetSubtype="4" decel="10000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decel="10000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p:bldP spid="15" grpId="0"/>
      <p:bldP spid="22" grpId="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14672861DB594D82BAF90B3025C1E3" ma:contentTypeVersion="17" ma:contentTypeDescription="Create a new document." ma:contentTypeScope="" ma:versionID="2184afee652fa5ccabe20dfe0ee1cf34">
  <xsd:schema xmlns:xsd="http://www.w3.org/2001/XMLSchema" xmlns:xs="http://www.w3.org/2001/XMLSchema" xmlns:p="http://schemas.microsoft.com/office/2006/metadata/properties" xmlns:ns2="77b4fb11-031a-4d70-aabf-3676e89de95c" xmlns:ns3="84673287-fa15-40ef-8ad0-b6ae50a6a528" targetNamespace="http://schemas.microsoft.com/office/2006/metadata/properties" ma:root="true" ma:fieldsID="484ab11155717c5c6855fe69f5127361" ns2:_="" ns3:_="">
    <xsd:import namespace="77b4fb11-031a-4d70-aabf-3676e89de95c"/>
    <xsd:import namespace="84673287-fa15-40ef-8ad0-b6ae50a6a5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b4fb11-031a-4d70-aabf-3676e89de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2a21e96-b69b-4041-8539-a529143707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73287-fa15-40ef-8ad0-b6ae50a6a52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9618c78-92a6-4fa7-b877-8417fac9a3a1}" ma:internalName="TaxCatchAll" ma:showField="CatchAllData" ma:web="84673287-fa15-40ef-8ad0-b6ae50a6a52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b4fb11-031a-4d70-aabf-3676e89de95c">
      <Terms xmlns="http://schemas.microsoft.com/office/infopath/2007/PartnerControls"/>
    </lcf76f155ced4ddcb4097134ff3c332f>
    <TaxCatchAll xmlns="84673287-fa15-40ef-8ad0-b6ae50a6a528" xsi:nil="true"/>
    <SharedWithUsers xmlns="84673287-fa15-40ef-8ad0-b6ae50a6a528">
      <UserInfo>
        <DisplayName>Atamas, Nadia</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611B5B-DC8A-4E61-914E-296FC15C25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b4fb11-031a-4d70-aabf-3676e89de95c"/>
    <ds:schemaRef ds:uri="84673287-fa15-40ef-8ad0-b6ae50a6a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F58C2C-E70C-462B-8188-251E58EE5D78}">
  <ds:schemaRefs>
    <ds:schemaRef ds:uri="http://schemas.microsoft.com/office/2006/metadata/properties"/>
    <ds:schemaRef ds:uri="http://schemas.microsoft.com/office/infopath/2007/PartnerControls"/>
    <ds:schemaRef ds:uri="77b4fb11-031a-4d70-aabf-3676e89de95c"/>
    <ds:schemaRef ds:uri="84673287-fa15-40ef-8ad0-b6ae50a6a528"/>
  </ds:schemaRefs>
</ds:datastoreItem>
</file>

<file path=customXml/itemProps3.xml><?xml version="1.0" encoding="utf-8"?>
<ds:datastoreItem xmlns:ds="http://schemas.openxmlformats.org/officeDocument/2006/customXml" ds:itemID="{48BD0719-EBB0-4D2F-993E-84A3D962D7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10373</TotalTime>
  <Words>3237</Words>
  <Application>Microsoft Office PowerPoint</Application>
  <PresentationFormat>Custom</PresentationFormat>
  <Paragraphs>184</Paragraphs>
  <Slides>17</Slides>
  <Notes>15</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White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Scott Jennie</cp:lastModifiedBy>
  <cp:revision>31</cp:revision>
  <dcterms:modified xsi:type="dcterms:W3CDTF">2023-12-19T19:23:47Z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0x0101001A14672861DB594D82BAF90B3025C1E3</vt:lpwstr>
  </property>
</Properties>
</file>