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4"/>
    <p:sldMasterId id="2147483662" r:id="rId5"/>
  </p:sldMasterIdLst>
  <p:notesMasterIdLst>
    <p:notesMasterId r:id="rId29"/>
  </p:notesMasterIdLst>
  <p:sldIdLst>
    <p:sldId id="643" r:id="rId6"/>
    <p:sldId id="644" r:id="rId7"/>
    <p:sldId id="645" r:id="rId8"/>
    <p:sldId id="646" r:id="rId9"/>
    <p:sldId id="687" r:id="rId10"/>
    <p:sldId id="315" r:id="rId11"/>
    <p:sldId id="651" r:id="rId12"/>
    <p:sldId id="270" r:id="rId13"/>
    <p:sldId id="688" r:id="rId14"/>
    <p:sldId id="289" r:id="rId15"/>
    <p:sldId id="689" r:id="rId16"/>
    <p:sldId id="690" r:id="rId17"/>
    <p:sldId id="268" r:id="rId18"/>
    <p:sldId id="303" r:id="rId19"/>
    <p:sldId id="691" r:id="rId20"/>
    <p:sldId id="269" r:id="rId21"/>
    <p:sldId id="692" r:id="rId22"/>
    <p:sldId id="314" r:id="rId23"/>
    <p:sldId id="272" r:id="rId24"/>
    <p:sldId id="385" r:id="rId25"/>
    <p:sldId id="591" r:id="rId26"/>
    <p:sldId id="592" r:id="rId27"/>
    <p:sldId id="273" r:id="rId2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0000"/>
    <a:srgbClr val="DBC731"/>
    <a:srgbClr val="BA3700"/>
    <a:srgbClr val="D44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45"/>
    <p:restoredTop sz="92257"/>
  </p:normalViewPr>
  <p:slideViewPr>
    <p:cSldViewPr snapToGrid="0">
      <p:cViewPr varScale="1">
        <p:scale>
          <a:sx n="51" d="100"/>
          <a:sy n="51" d="100"/>
        </p:scale>
        <p:origin x="1168" y="24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80" d="100"/>
          <a:sy n="180" d="100"/>
        </p:scale>
        <p:origin x="680" y="-510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pPr marL="171450" indent="-171450">
              <a:buFont typeface="Arial" panose="020B0604020202020204" pitchFamily="34" charset="0"/>
              <a:buChar char="•"/>
            </a:pPr>
            <a:r>
              <a:rPr lang="en-US" b="1" dirty="0">
                <a:ln/>
                <a:sym typeface="Calibri"/>
              </a:rPr>
              <a:t>Traditionally, occupational exposures have centered around blood and body fluids. However, thanks to a great deal of scientific research, we now know that occupational exposures include much more than just blood and body fluids.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ln/>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ln/>
              </a:rPr>
              <a:t>Firefighters work in an uncontrolled atmosphere compared to most other occupations where exposure to hazards can be controlled through engineering and procedures. Firefighters are exposed to hazards at high levels for short durations, unlike most other occupations. </a:t>
            </a:r>
          </a:p>
          <a:p>
            <a:endParaRPr dirty="0"/>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cbi.nlm.nih.gov/pmc/articles/PMC7323473/"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si.illinois.edu/research/cardiochem/files/Fent-2017-Contamination%20of%20firefighter%20persona.pdf"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tandfonline.com/doi/full/10.1080/15459624.2017.1334904"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ubmed.ncbi.nlm.nih.gov/28636458/"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firefightercancersupport.org/wp-content/uploads/2020/12/Training-Brief-11-Actions.pdf"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monographs.iarc.fr/ENG/Monographs/vol95/mono95-7.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monographs.iarc.fr/ENG/Monographs/vol95/mono95-7.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firefightercancersupport.org/wp-content/uploads/2013/06/characterization_of_firefighter_exposures_during_fire_overhaul.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Drag &amp; Drop to add a picture in the back placeholder</a:t>
            </a:r>
            <a:endParaRPr lang="en-US"/>
          </a:p>
        </p:txBody>
      </p:sp>
      <p:sp>
        <p:nvSpPr>
          <p:cNvPr id="4" name="Slide Number Placeholder 3"/>
          <p:cNvSpPr>
            <a:spLocks noGrp="1"/>
          </p:cNvSpPr>
          <p:nvPr>
            <p:ph type="sldNum" sz="quarter" idx="5"/>
          </p:nvPr>
        </p:nvSpPr>
        <p:spPr/>
        <p:txBody>
          <a:bodyPr/>
          <a:lstStyle/>
          <a:p>
            <a:fld id="{4414E5F1-17A7-42C2-85AD-61A26B4FE749}" type="slidenum">
              <a:rPr lang="en-US" smtClean="0"/>
              <a:t>1</a:t>
            </a:fld>
            <a:endParaRPr lang="en-US"/>
          </a:p>
        </p:txBody>
      </p:sp>
    </p:spTree>
    <p:extLst>
      <p:ext uri="{BB962C8B-B14F-4D97-AF65-F5344CB8AC3E}">
        <p14:creationId xmlns:p14="http://schemas.microsoft.com/office/powerpoint/2010/main" val="2097282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spcAft>
                <a:spcPts val="600"/>
              </a:spcAft>
              <a:buFont typeface="Arial" panose="020B0604020202020204" pitchFamily="34" charset="0"/>
              <a:buChar char="•"/>
            </a:pPr>
            <a:r>
              <a:rPr lang="en-US" sz="2400" dirty="0"/>
              <a:t>Dumpster fires represent another outside suppression function, but they can contain unknown products. </a:t>
            </a:r>
          </a:p>
          <a:p>
            <a:pPr marL="285750" indent="-285750">
              <a:spcAft>
                <a:spcPts val="600"/>
              </a:spcAft>
              <a:buFont typeface="Arial" panose="020B0604020202020204" pitchFamily="34" charset="0"/>
              <a:buChar char="•"/>
            </a:pPr>
            <a:r>
              <a:rPr lang="en-US" sz="2400" dirty="0"/>
              <a:t>Again, smoke color is not an indication of the types of toxins off gassing.</a:t>
            </a:r>
          </a:p>
          <a:p>
            <a:pPr>
              <a:spcAft>
                <a:spcPts val="600"/>
              </a:spcAft>
            </a:pPr>
            <a:r>
              <a:rPr lang="en-US" sz="2400" dirty="0"/>
              <a:t>	Many times, you'll have no idea what’s in that dumpster.</a:t>
            </a:r>
          </a:p>
          <a:p>
            <a:pPr marL="285750" indent="-285750">
              <a:spcAft>
                <a:spcPts val="600"/>
              </a:spcAft>
              <a:buFont typeface="Arial" panose="020B0604020202020204" pitchFamily="34" charset="0"/>
              <a:buChar char="•"/>
            </a:pPr>
            <a:r>
              <a:rPr lang="en-US" sz="2400" dirty="0"/>
              <a:t>Exterior firefighting in general may be perceived as safe. It’s important to understand that fire smoke is fire smoke whether it is inside or outside. All fire smoke contains products of combustion that can be carcinogenic.17 </a:t>
            </a:r>
          </a:p>
          <a:p>
            <a:pPr marL="285750" indent="-285750">
              <a:spcAft>
                <a:spcPts val="600"/>
              </a:spcAft>
              <a:buFont typeface="Arial" panose="020B0604020202020204" pitchFamily="34" charset="0"/>
              <a:buChar char="•"/>
            </a:pPr>
            <a:r>
              <a:rPr lang="en-US" sz="2400" dirty="0"/>
              <a:t>Wearing an SCBA is a great way to reduce your exposure. </a:t>
            </a:r>
          </a:p>
          <a:p>
            <a:pPr marL="285750" indent="61913">
              <a:spcAft>
                <a:spcPts val="600"/>
              </a:spcAft>
              <a:buFont typeface="Courier New" panose="02070309020205020404" pitchFamily="49" charset="0"/>
              <a:buChar char="o"/>
            </a:pPr>
            <a:r>
              <a:rPr lang="en-US" sz="2400" dirty="0"/>
              <a:t>	Note that the firefighter is wearing a mask but is not on air. It’s white 	smoke, not black smoke, but there’s roofing material or asphalt burning in 	the dumpster. Wearing your mask is great, but if you are going to dress 	out, use the air to protect your respiratory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EFCE980-F0A6-4DAE-95E7-84063A0D073E}" type="slidenum">
              <a:rPr lang="en-US" smtClean="0"/>
              <a:t>10</a:t>
            </a:fld>
            <a:endParaRPr lang="en-US"/>
          </a:p>
        </p:txBody>
      </p:sp>
    </p:spTree>
    <p:extLst>
      <p:ext uri="{BB962C8B-B14F-4D97-AF65-F5344CB8AC3E}">
        <p14:creationId xmlns:p14="http://schemas.microsoft.com/office/powerpoint/2010/main" val="4001260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381000" y="4343400"/>
            <a:ext cx="6339840" cy="4114800"/>
          </a:xfrm>
        </p:spPr>
        <p:txBody>
          <a:bodyPr/>
          <a:lstStyle/>
          <a:p>
            <a:pPr marL="171450" lvl="0" indent="-171450">
              <a:spcAft>
                <a:spcPts val="600"/>
              </a:spcAft>
              <a:buFont typeface="Arial" panose="020B0604020202020204" pitchFamily="34" charset="0"/>
              <a:buChar char="•"/>
            </a:pPr>
            <a:r>
              <a:rPr lang="en-US" sz="1200" b="1" dirty="0">
                <a:ln/>
                <a:latin typeface="Avenir Next Condensed" panose="020B0506020202020204" pitchFamily="34" charset="0"/>
              </a:rPr>
              <a:t>Absorption: </a:t>
            </a:r>
            <a:r>
              <a:rPr lang="en-US" sz="1200" dirty="0">
                <a:ln/>
                <a:latin typeface="Avenir Next Condensed" panose="020B0506020202020204" pitchFamily="34" charset="0"/>
              </a:rPr>
              <a:t>Firefighters are exposed to carcinogens found on the fireground through dermal exposure. Particulates are absorbed through the skin. For every 5 degree of temperature rise the absorption rate increases by 400%</a:t>
            </a:r>
            <a:endParaRPr lang="en-US" sz="1200" b="1" dirty="0">
              <a:ln/>
              <a:latin typeface="Avenir Next Condensed" panose="020B0506020202020204" pitchFamily="34" charset="0"/>
            </a:endParaRPr>
          </a:p>
          <a:p>
            <a:pPr marL="171450" lvl="0" indent="-171450">
              <a:spcAft>
                <a:spcPts val="600"/>
              </a:spcAft>
              <a:buFont typeface="Arial" panose="020B0604020202020204" pitchFamily="34" charset="0"/>
              <a:buChar char="•"/>
            </a:pPr>
            <a:r>
              <a:rPr lang="en-US" sz="1200" b="1" dirty="0">
                <a:ln/>
                <a:latin typeface="Avenir Next Condensed" panose="020B0506020202020204" pitchFamily="34" charset="0"/>
              </a:rPr>
              <a:t>Inhalation:</a:t>
            </a:r>
            <a:r>
              <a:rPr lang="en-US" sz="1200" b="1" baseline="-25000" dirty="0">
                <a:ln/>
                <a:latin typeface="Avenir Next Condensed" panose="020B0506020202020204" pitchFamily="34" charset="0"/>
              </a:rPr>
              <a:t> </a:t>
            </a:r>
            <a:r>
              <a:rPr lang="en-US" sz="1200" dirty="0">
                <a:ln/>
                <a:latin typeface="Avenir Next Condensed" panose="020B0506020202020204" pitchFamily="34" charset="0"/>
              </a:rPr>
              <a:t>Firefighters are exposed to toxic gases, vapors and particulates through inhalation. This is especially true during the overhaul phase and not wearing a SCBA. Inhalation can also occur through inhalation from off-gassing of contaminated equipment and diesel exhaust.</a:t>
            </a:r>
          </a:p>
          <a:p>
            <a:pPr marL="171450" lvl="0" indent="-171450">
              <a:spcAft>
                <a:spcPts val="600"/>
              </a:spcAft>
              <a:buFont typeface="Arial" panose="020B0604020202020204" pitchFamily="34" charset="0"/>
              <a:buChar char="•"/>
            </a:pPr>
            <a:r>
              <a:rPr lang="en-US" sz="1200" b="1" dirty="0">
                <a:ln/>
                <a:latin typeface="Avenir Next Condensed" panose="020B0506020202020204" pitchFamily="34" charset="0"/>
              </a:rPr>
              <a:t>Ingestion: </a:t>
            </a:r>
            <a:r>
              <a:rPr lang="en-US" sz="1200" dirty="0">
                <a:ln/>
                <a:latin typeface="Avenir Next Condensed" panose="020B0506020202020204" pitchFamily="34" charset="0"/>
              </a:rPr>
              <a:t>Transfer of contaminants from contaminated PPE or equipment to the skin. These contaminants are ingested at the incident scene through nutrition.</a:t>
            </a:r>
          </a:p>
          <a:p>
            <a:pPr marL="171450" indent="-171450">
              <a:spcAft>
                <a:spcPts val="600"/>
              </a:spcAft>
              <a:buFont typeface="Arial" panose="020B0604020202020204" pitchFamily="34" charset="0"/>
              <a:buChar char="•"/>
            </a:pPr>
            <a:r>
              <a:rPr lang="en-US" sz="1200" dirty="0">
                <a:ln/>
                <a:latin typeface="Avenir Next Condensed" panose="020B0506020202020204" pitchFamily="34" charset="0"/>
              </a:rPr>
              <a:t>The by-products of combustion of ordinary household items such as cabinets, mattresses, curtains, insulation, and porch materials can be very carcinogenic. </a:t>
            </a:r>
          </a:p>
          <a:p>
            <a:pPr marL="171450" indent="-171450">
              <a:spcAft>
                <a:spcPts val="600"/>
              </a:spcAft>
              <a:buFont typeface="Arial" panose="020B0604020202020204" pitchFamily="34" charset="0"/>
              <a:buChar char="•"/>
            </a:pPr>
            <a:r>
              <a:rPr lang="en-US" sz="1200" dirty="0">
                <a:ln/>
                <a:latin typeface="Avenir Next Condensed" panose="020B0506020202020204" pitchFamily="34" charset="0"/>
              </a:rPr>
              <a:t>Daily exposure to diesel exhaust in the firehouse can also precipitate cancer. Analysis of the kitchen and bunkroom walls and furniture in firehouses reveals a tremendous amount of diesel exhaust particles. These dangerous particles are inhaled and absorbed every shift and cause significant harm to firefighters </a:t>
            </a:r>
          </a:p>
          <a:p>
            <a:pPr marL="171450" indent="-171450">
              <a:spcAft>
                <a:spcPts val="600"/>
              </a:spcAft>
              <a:buFont typeface="Arial" panose="020B0604020202020204" pitchFamily="34" charset="0"/>
              <a:buChar char="•"/>
            </a:pPr>
            <a:r>
              <a:rPr lang="en-US" sz="1200" dirty="0">
                <a:ln/>
                <a:latin typeface="Avenir Next Condensed" panose="020B0506020202020204" pitchFamily="34" charset="0"/>
                <a:hlinkClick r:id="rId3"/>
              </a:rPr>
              <a:t>https://www.ncbi.nlm.nih.gov/pmc/articles/PMC7323473/</a:t>
            </a:r>
            <a:r>
              <a:rPr lang="en-US" sz="1200" dirty="0">
                <a:ln/>
                <a:latin typeface="Avenir Next Condensed" panose="020B0506020202020204" pitchFamily="34" charset="0"/>
              </a:rPr>
              <a:t> </a:t>
            </a:r>
          </a:p>
          <a:p>
            <a:endParaRPr lang="en-US" dirty="0"/>
          </a:p>
        </p:txBody>
      </p:sp>
    </p:spTree>
    <p:extLst>
      <p:ext uri="{BB962C8B-B14F-4D97-AF65-F5344CB8AC3E}">
        <p14:creationId xmlns:p14="http://schemas.microsoft.com/office/powerpoint/2010/main" val="936075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178981" y="5867400"/>
            <a:ext cx="6500037" cy="4114800"/>
          </a:xfrm>
        </p:spPr>
        <p:txBody>
          <a:bodyPr/>
          <a:lstStyle/>
          <a:p>
            <a:pPr marL="353358" indent="-353358">
              <a:lnSpc>
                <a:spcPts val="1546"/>
              </a:lnSpc>
              <a:spcAft>
                <a:spcPts val="600"/>
              </a:spcAft>
              <a:buFont typeface="Symbol" pitchFamily="2" charset="2"/>
              <a:buChar char=""/>
            </a:pPr>
            <a:r>
              <a:rPr lang="en-US" sz="1200" dirty="0">
                <a:latin typeface="Calibri" panose="020F0502020204030204" pitchFamily="34" charset="0"/>
                <a:ea typeface="Calibri" panose="020F0502020204030204" pitchFamily="34" charset="0"/>
                <a:cs typeface="Calibri" panose="020F0502020204030204" pitchFamily="34" charset="0"/>
              </a:rPr>
              <a:t>Wearing SCBA from the beginning of fire attack to the end of overhaul, when everything is cool to the touch and nothing’s off gassing, is an important step in reducing unnecessary exposures.  </a:t>
            </a:r>
          </a:p>
          <a:p>
            <a:pPr marL="353358" indent="-353358">
              <a:lnSpc>
                <a:spcPts val="1546"/>
              </a:lnSpc>
              <a:spcAft>
                <a:spcPts val="600"/>
              </a:spcAft>
              <a:buFont typeface="Symbol" pitchFamily="2" charset="2"/>
              <a:buChar char=""/>
            </a:pPr>
            <a:r>
              <a:rPr lang="en-US" sz="1200" dirty="0">
                <a:latin typeface="Calibri" panose="020F0502020204030204" pitchFamily="34" charset="0"/>
                <a:ea typeface="Calibri" panose="020F0502020204030204" pitchFamily="34" charset="0"/>
                <a:cs typeface="Calibri" panose="020F0502020204030204" pitchFamily="34" charset="0"/>
              </a:rPr>
              <a:t>There is no way to tell how much off gassing of those many other chemicals found in fire smoke is taking place.</a:t>
            </a:r>
          </a:p>
          <a:p>
            <a:pPr marL="353358" indent="-353358">
              <a:lnSpc>
                <a:spcPts val="1546"/>
              </a:lnSpc>
              <a:spcAft>
                <a:spcPts val="600"/>
              </a:spcAft>
              <a:buFont typeface="Symbol" pitchFamily="2" charset="2"/>
              <a:buChar char=""/>
            </a:pPr>
            <a:r>
              <a:rPr lang="en-US" sz="1200" dirty="0">
                <a:latin typeface="Calibri" panose="020F0502020204030204" pitchFamily="34" charset="0"/>
                <a:ea typeface="Calibri" panose="020F0502020204030204" pitchFamily="34" charset="0"/>
                <a:cs typeface="Calibri" panose="020F0502020204030204" pitchFamily="34" charset="0"/>
              </a:rPr>
              <a:t>Wearing SCBA and managing air use throughout fire operations, including overhaul, should be the standard practice for firefighters. This includes having policies and procedures about air management that will provide guidance on protection in the modern fire environment. </a:t>
            </a:r>
          </a:p>
          <a:p>
            <a:pPr marL="353358" indent="-353358" defTabSz="471145">
              <a:lnSpc>
                <a:spcPts val="1546"/>
              </a:lnSpc>
              <a:spcAft>
                <a:spcPts val="600"/>
              </a:spcAft>
              <a:buFont typeface="Symbol" pitchFamily="2" charset="2"/>
              <a:buChar char=""/>
              <a:defRPr/>
            </a:pPr>
            <a:r>
              <a:rPr lang="en-US" sz="1200" dirty="0">
                <a:latin typeface="Calibri" panose="020F0502020204030204" pitchFamily="34" charset="0"/>
                <a:cs typeface="Calibri" panose="020F0502020204030204" pitchFamily="34" charset="0"/>
              </a:rPr>
              <a:t>20 minutes of burning wood = 1 pack of cigarettes.</a:t>
            </a:r>
          </a:p>
          <a:p>
            <a:pPr marL="353358" indent="-353358" defTabSz="471145">
              <a:lnSpc>
                <a:spcPts val="1546"/>
              </a:lnSpc>
              <a:spcAft>
                <a:spcPts val="600"/>
              </a:spcAft>
              <a:buFont typeface="Symbol" pitchFamily="2" charset="2"/>
              <a:buChar char=""/>
              <a:defRPr/>
            </a:pPr>
            <a:r>
              <a:rPr lang="en-US" sz="1200" dirty="0">
                <a:effectLst/>
                <a:latin typeface="Calibri" panose="020F0502020204030204" pitchFamily="34" charset="0"/>
                <a:ea typeface="Calibri" panose="020F0502020204030204" pitchFamily="34" charset="0"/>
                <a:cs typeface="Calibri" panose="020F0502020204030204" pitchFamily="34" charset="0"/>
              </a:rPr>
              <a:t>Fire cause investigators, if possible, wear the SCBA as well. It is the gold standard of respiratory protection.</a:t>
            </a:r>
          </a:p>
          <a:p>
            <a:pPr marL="353358" indent="-353358" defTabSz="471145">
              <a:lnSpc>
                <a:spcPts val="1546"/>
              </a:lnSpc>
              <a:buFont typeface="Symbol" pitchFamily="2" charset="2"/>
              <a:buChar char=""/>
              <a:defRPr/>
            </a:pPr>
            <a:endParaRPr lang="en-US" sz="1200" dirty="0">
              <a:latin typeface="Calibri" panose="020F0502020204030204" pitchFamily="34" charset="0"/>
              <a:ea typeface="Calibri" panose="020F0502020204030204" pitchFamily="34" charset="0"/>
              <a:cs typeface="Calibri" panose="020F0502020204030204" pitchFamily="34" charset="0"/>
            </a:endParaRPr>
          </a:p>
          <a:p>
            <a:r>
              <a:rPr lang="en-US" sz="1200" dirty="0">
                <a:solidFill>
                  <a:srgbClr val="1A1A1A"/>
                </a:solidFill>
                <a:latin typeface="Calibri" panose="020F0502020204030204" pitchFamily="34" charset="0"/>
                <a:ea typeface="Calibri" panose="020F0502020204030204" pitchFamily="34" charset="0"/>
                <a:cs typeface="Calibri" panose="020F0502020204030204" pitchFamily="34" charset="0"/>
              </a:rPr>
              <a:t>Gagliano, M., Phillips, C. R., &amp; Jose, P. (2008). </a:t>
            </a:r>
            <a:r>
              <a:rPr lang="en-US" sz="1200" i="1" dirty="0">
                <a:solidFill>
                  <a:srgbClr val="1A1A1A"/>
                </a:solidFill>
                <a:latin typeface="Calibri" panose="020F0502020204030204" pitchFamily="34" charset="0"/>
                <a:ea typeface="Calibri" panose="020F0502020204030204" pitchFamily="34" charset="0"/>
                <a:cs typeface="Calibri" panose="020F0502020204030204" pitchFamily="34" charset="0"/>
              </a:rPr>
              <a:t>Air Management for the Fire Service</a:t>
            </a:r>
            <a:r>
              <a:rPr lang="en-US" sz="1200" dirty="0">
                <a:solidFill>
                  <a:srgbClr val="1A1A1A"/>
                </a:solidFill>
                <a:latin typeface="Calibri" panose="020F0502020204030204" pitchFamily="34" charset="0"/>
                <a:ea typeface="Calibri" panose="020F0502020204030204" pitchFamily="34" charset="0"/>
                <a:cs typeface="Calibri" panose="020F0502020204030204" pitchFamily="34" charset="0"/>
              </a:rPr>
              <a:t>. PennWell Corporation. </a:t>
            </a:r>
            <a:endParaRPr lang="en-US" sz="1200"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414E5F1-17A7-42C2-85AD-61A26B4FE749}" type="slidenum">
              <a:rPr lang="en-US" smtClean="0"/>
              <a:t>12</a:t>
            </a:fld>
            <a:endParaRPr lang="en-US"/>
          </a:p>
        </p:txBody>
      </p:sp>
    </p:spTree>
    <p:extLst>
      <p:ext uri="{BB962C8B-B14F-4D97-AF65-F5344CB8AC3E}">
        <p14:creationId xmlns:p14="http://schemas.microsoft.com/office/powerpoint/2010/main" val="2097282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r>
              <a:rPr lang="en-US" sz="2400" dirty="0">
                <a:latin typeface="Avenir Next Condensed" panose="020B0506020202020204" pitchFamily="34" charset="0"/>
              </a:rPr>
              <a:t>Whenever operation at a fire incident it is recommended to set up a hot zone, warm zone, and cold zones.</a:t>
            </a:r>
          </a:p>
          <a:p>
            <a:pPr marL="171450" indent="-171450">
              <a:spcAft>
                <a:spcPts val="600"/>
              </a:spcAft>
              <a:buFont typeface="Arial" panose="020B0604020202020204" pitchFamily="34" charset="0"/>
              <a:buChar char="•"/>
            </a:pPr>
            <a:r>
              <a:rPr lang="en-US" sz="2400" dirty="0">
                <a:latin typeface="Avenir Next Condensed" panose="020B0506020202020204" pitchFamily="34" charset="0"/>
              </a:rPr>
              <a:t>If you're operating in the hot zone you should be wearing your SCBA and be on air. It is recommended for Fire Investigators as well. The SCBA is the gold standard of respiratory protection.</a:t>
            </a:r>
          </a:p>
          <a:p>
            <a:pPr marL="171450" indent="-171450">
              <a:spcAft>
                <a:spcPts val="600"/>
              </a:spcAft>
              <a:buFont typeface="Arial" panose="020B0604020202020204" pitchFamily="34" charset="0"/>
              <a:buChar char="•"/>
            </a:pPr>
            <a:r>
              <a:rPr lang="en-US" sz="2400" dirty="0">
                <a:latin typeface="Avenir Next Condensed" panose="020B0506020202020204" pitchFamily="34" charset="0"/>
              </a:rPr>
              <a:t>Personal Hazard Reduction (PER) occurs in the warm zone, again using your SCBA and be on air. The firefighter with the lowest air should go through PER first.</a:t>
            </a:r>
          </a:p>
          <a:p>
            <a:pPr marL="171450" indent="-171450">
              <a:spcAft>
                <a:spcPts val="600"/>
              </a:spcAft>
              <a:buFont typeface="Arial" panose="020B0604020202020204" pitchFamily="34" charset="0"/>
              <a:buChar char="•"/>
            </a:pPr>
            <a:r>
              <a:rPr lang="en-US" sz="2400" dirty="0">
                <a:latin typeface="Avenir Next Condensed" panose="020B0506020202020204" pitchFamily="34" charset="0"/>
              </a:rPr>
              <a:t>No nourishment occurs in either the hot or warm zones to decrease ingestion to carcinogens. Nourishment occurs in the Rehab area or cold zone.</a:t>
            </a:r>
          </a:p>
          <a:p>
            <a:pPr marL="171450" indent="-171450">
              <a:spcAft>
                <a:spcPts val="600"/>
              </a:spcAft>
              <a:buFont typeface="Arial" panose="020B0604020202020204" pitchFamily="34" charset="0"/>
              <a:buChar char="•"/>
            </a:pPr>
            <a:r>
              <a:rPr lang="en-US" sz="2400" dirty="0">
                <a:latin typeface="Avenir Next Condensed" panose="020B0506020202020204" pitchFamily="34" charset="0"/>
              </a:rPr>
              <a:t>The  cold zone or rehab area should be located away from any products of combustion and runoff.</a:t>
            </a:r>
          </a:p>
          <a:p>
            <a:endParaRPr lang="en-US" dirty="0"/>
          </a:p>
        </p:txBody>
      </p:sp>
    </p:spTree>
    <p:extLst>
      <p:ext uri="{BB962C8B-B14F-4D97-AF65-F5344CB8AC3E}">
        <p14:creationId xmlns:p14="http://schemas.microsoft.com/office/powerpoint/2010/main" val="2597231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200" dirty="0">
                <a:ln/>
                <a:solidFill>
                  <a:schemeClr val="accent5"/>
                </a:solidFill>
                <a:latin typeface="Avenir Next Condensed" panose="020B0506020202020204" pitchFamily="34" charset="0"/>
                <a:cs typeface="Arial" panose="020B0604020202020204" pitchFamily="34" charset="0"/>
              </a:rPr>
              <a:t>Hot Zone: </a:t>
            </a:r>
          </a:p>
          <a:p>
            <a:pPr algn="l"/>
            <a:r>
              <a:rPr lang="en-US" sz="1200" dirty="0">
                <a:ln/>
                <a:solidFill>
                  <a:schemeClr val="tx1"/>
                </a:solidFill>
                <a:latin typeface="Avenir Next Condensed" panose="020B0506020202020204" pitchFamily="34" charset="0"/>
                <a:cs typeface="Arial" panose="020B0604020202020204" pitchFamily="34" charset="0"/>
              </a:rPr>
              <a:t>Any area with high risk or within the immediate perimeter of any fire or where the products of combustion (which include smoke and soot) are present. </a:t>
            </a:r>
          </a:p>
          <a:p>
            <a:endParaRPr lang="en-US" sz="1200" dirty="0">
              <a:ln/>
              <a:solidFill>
                <a:schemeClr val="tx1"/>
              </a:solidFill>
              <a:latin typeface="Avenir Next Condensed" panose="020B0506020202020204" pitchFamily="34" charset="0"/>
              <a:cs typeface="Arial" panose="020B0604020202020204" pitchFamily="34" charset="0"/>
            </a:endParaRPr>
          </a:p>
          <a:p>
            <a:pPr algn="l"/>
            <a:r>
              <a:rPr lang="en-US" sz="1200" b="1" dirty="0">
                <a:ln>
                  <a:solidFill>
                    <a:srgbClr val="FFFF00">
                      <a:alpha val="55000"/>
                    </a:srgbClr>
                  </a:solidFill>
                </a:ln>
                <a:solidFill>
                  <a:schemeClr val="accent4">
                    <a:lumMod val="75000"/>
                  </a:schemeClr>
                </a:solidFill>
                <a:latin typeface="Avenir Next Condensed" panose="020B0506020202020204" pitchFamily="34" charset="0"/>
                <a:cs typeface="Arial" panose="020B0604020202020204" pitchFamily="34" charset="0"/>
              </a:rPr>
              <a:t>Warm Zone</a:t>
            </a:r>
            <a:r>
              <a:rPr lang="en-US" sz="1200" b="1" dirty="0">
                <a:ln>
                  <a:solidFill>
                    <a:srgbClr val="FFFF00">
                      <a:alpha val="55000"/>
                    </a:srgbClr>
                  </a:solidFill>
                </a:ln>
                <a:solidFill>
                  <a:srgbClr val="FFFF00"/>
                </a:solidFill>
                <a:latin typeface="Avenir Next Condensed" panose="020B0506020202020204" pitchFamily="34" charset="0"/>
                <a:cs typeface="Arial" panose="020B0604020202020204" pitchFamily="34" charset="0"/>
              </a:rPr>
              <a:t>: </a:t>
            </a:r>
          </a:p>
          <a:p>
            <a:pPr algn="l"/>
            <a:r>
              <a:rPr lang="en-US" sz="1200" dirty="0">
                <a:ln/>
                <a:solidFill>
                  <a:schemeClr val="tx1"/>
                </a:solidFill>
                <a:latin typeface="Avenir Next Condensed" panose="020B0506020202020204" pitchFamily="34" charset="0"/>
                <a:cs typeface="Arial" panose="020B0604020202020204" pitchFamily="34" charset="0"/>
              </a:rPr>
              <a:t>The area between the hot and cold zone. The area not in the immediate vicinity of any fire or products of combustion.  Preliminary Exposure Reduction occurs in the warm zone. Also serves as the drop zone for doffing/dropping of equipment prior to entering rehab or bagging up contaminated PPE’s and equipment.</a:t>
            </a:r>
          </a:p>
          <a:p>
            <a:endParaRPr lang="en-US" sz="1200" dirty="0">
              <a:ln/>
              <a:solidFill>
                <a:schemeClr val="tx1"/>
              </a:solidFill>
              <a:latin typeface="Avenir Next Condensed" panose="020B0506020202020204" pitchFamily="34" charset="0"/>
              <a:cs typeface="Arial" panose="020B0604020202020204" pitchFamily="34" charset="0"/>
            </a:endParaRPr>
          </a:p>
          <a:p>
            <a:pPr algn="l"/>
            <a:r>
              <a:rPr lang="en-US" sz="1200" dirty="0">
                <a:ln/>
                <a:solidFill>
                  <a:schemeClr val="accent3"/>
                </a:solidFill>
                <a:latin typeface="Avenir Next Condensed" panose="020B0506020202020204" pitchFamily="34" charset="0"/>
                <a:cs typeface="Arial" panose="020B0604020202020204" pitchFamily="34" charset="0"/>
              </a:rPr>
              <a:t>Cold Zone: </a:t>
            </a:r>
          </a:p>
          <a:p>
            <a:pPr algn="l"/>
            <a:r>
              <a:rPr lang="en-US" sz="1200" dirty="0">
                <a:ln/>
                <a:solidFill>
                  <a:schemeClr val="tx1"/>
                </a:solidFill>
                <a:latin typeface="Avenir Next Condensed" panose="020B0506020202020204" pitchFamily="34" charset="0"/>
                <a:cs typeface="Arial" panose="020B0604020202020204" pitchFamily="34" charset="0"/>
              </a:rPr>
              <a:t>Any area outside of the hot and warm zone, ideally uphill and upwind. Rehabilitation (Rehab) shall be located in the cold zone. </a:t>
            </a:r>
          </a:p>
          <a:p>
            <a:endParaRPr lang="en-US" dirty="0"/>
          </a:p>
        </p:txBody>
      </p:sp>
    </p:spTree>
    <p:extLst>
      <p:ext uri="{BB962C8B-B14F-4D97-AF65-F5344CB8AC3E}">
        <p14:creationId xmlns:p14="http://schemas.microsoft.com/office/powerpoint/2010/main" val="2830240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00050" lvl="2" indent="-342900">
              <a:spcAft>
                <a:spcPts val="600"/>
              </a:spcAft>
              <a:buFont typeface="Arial" panose="020B0604020202020204" pitchFamily="34" charset="0"/>
              <a:buChar char="•"/>
            </a:pPr>
            <a:r>
              <a:rPr lang="en-US" sz="1200" dirty="0">
                <a:ln/>
                <a:latin typeface="Avenir Next Condensed" panose="020B0506020202020204" pitchFamily="34" charset="0"/>
              </a:rPr>
              <a:t>Firefighting PPE offers protection from the intense heat encountered while on fires but allow some cancer-causing particles such as soot to penetrate the gear and end up on firefighters' skin. </a:t>
            </a:r>
          </a:p>
          <a:p>
            <a:pPr marL="400050" lvl="2" indent="-342900">
              <a:spcAft>
                <a:spcPts val="600"/>
              </a:spcAft>
              <a:buFont typeface="Arial" panose="020B0604020202020204" pitchFamily="34" charset="0"/>
              <a:buChar char="•"/>
            </a:pPr>
            <a:r>
              <a:rPr lang="en-US" sz="1200" dirty="0">
                <a:ln/>
                <a:latin typeface="Avenir Next Condensed" panose="020B0506020202020204" pitchFamily="34" charset="0"/>
              </a:rPr>
              <a:t>There, it can be absorbed into the body if action is not taken to mitigate the risk. </a:t>
            </a:r>
          </a:p>
          <a:p>
            <a:pPr marL="400050" lvl="2" indent="-342900">
              <a:spcAft>
                <a:spcPts val="600"/>
              </a:spcAft>
              <a:buFont typeface="Arial" panose="020B0604020202020204" pitchFamily="34" charset="0"/>
              <a:buChar char="•"/>
            </a:pPr>
            <a:r>
              <a:rPr lang="en-US" sz="1200" dirty="0">
                <a:ln/>
                <a:latin typeface="Avenir Next Condensed" panose="020B0506020202020204" pitchFamily="34" charset="0"/>
              </a:rPr>
              <a:t>Performing a preliminary exposure reduction reduces PAH’s by 85%</a:t>
            </a:r>
          </a:p>
          <a:p>
            <a:pPr marL="514350" lvl="3">
              <a:spcAft>
                <a:spcPts val="600"/>
              </a:spcAft>
            </a:pPr>
            <a:r>
              <a:rPr lang="en-US" sz="1200" dirty="0">
                <a:ln/>
                <a:solidFill>
                  <a:srgbClr val="000000"/>
                </a:solidFill>
                <a:latin typeface="Avenir Next Condensed" panose="020B0506020202020204" pitchFamily="34" charset="0"/>
                <a:cs typeface="Times New Roman" panose="02020603050405020304" pitchFamily="18" charset="0"/>
                <a:hlinkClick r:id="rId3"/>
              </a:rPr>
              <a:t>Source</a:t>
            </a:r>
            <a:r>
              <a:rPr lang="en-US" sz="1200" dirty="0">
                <a:ln/>
                <a:solidFill>
                  <a:srgbClr val="000000"/>
                </a:solidFill>
                <a:latin typeface="Avenir Next Condensed" panose="020B0506020202020204" pitchFamily="34" charset="0"/>
                <a:cs typeface="Times New Roman" panose="02020603050405020304" pitchFamily="18" charset="0"/>
              </a:rPr>
              <a:t>: </a:t>
            </a:r>
            <a:r>
              <a:rPr lang="en-US" sz="1200" dirty="0">
                <a:ln/>
                <a:solidFill>
                  <a:srgbClr val="000000"/>
                </a:solidFill>
                <a:latin typeface="Avenir Next Condensed" panose="020B0506020202020204" pitchFamily="34" charset="0"/>
                <a:cs typeface="Times New Roman" panose="02020603050405020304" pitchFamily="18" charset="0"/>
                <a:hlinkClick r:id="rId4"/>
              </a:rPr>
              <a:t>https://www.tandfonline.com/doi/full/10.1080/15459624.2017.1334904</a:t>
            </a:r>
            <a:endParaRPr lang="en-US" sz="1200" dirty="0">
              <a:ln/>
              <a:solidFill>
                <a:srgbClr val="000000"/>
              </a:solidFill>
              <a:latin typeface="Avenir Next Condensed" panose="020B0506020202020204" pitchFamily="34" charset="0"/>
              <a:cs typeface="Times New Roman" panose="02020603050405020304" pitchFamily="18" charset="0"/>
            </a:endParaRPr>
          </a:p>
          <a:p>
            <a:pPr marL="400050" lvl="2" indent="-342900">
              <a:spcAft>
                <a:spcPts val="600"/>
              </a:spcAft>
              <a:buFont typeface="Arial" panose="020B0604020202020204" pitchFamily="34" charset="0"/>
              <a:buChar char="•"/>
            </a:pPr>
            <a:r>
              <a:rPr lang="en-US" sz="1200" dirty="0">
                <a:solidFill>
                  <a:srgbClr val="000000"/>
                </a:solidFill>
                <a:latin typeface="Avenir Next Condensed" panose="020B0506020202020204" pitchFamily="34" charset="0"/>
                <a:ea typeface="Calibri" panose="020F0502020204030204" pitchFamily="34" charset="0"/>
                <a:cs typeface="Times New Roman" panose="02020603050405020304" pitchFamily="18" charset="0"/>
              </a:rPr>
              <a:t>Preliminary Exposure Reduction (Gross Field Decon)is an important measure.</a:t>
            </a:r>
            <a:endParaRPr lang="en-US" sz="1200" dirty="0">
              <a:latin typeface="Avenir Next Condensed" panose="020B0506020202020204" pitchFamily="34" charset="0"/>
              <a:ea typeface="Calibri" panose="020F0502020204030204" pitchFamily="34" charset="0"/>
              <a:cs typeface="Times New Roman" panose="02020603050405020304" pitchFamily="18" charset="0"/>
            </a:endParaRPr>
          </a:p>
          <a:p>
            <a:pPr marL="400050" lvl="2" indent="-342900">
              <a:spcAft>
                <a:spcPts val="600"/>
              </a:spcAft>
              <a:buFont typeface="Arial" panose="020B0604020202020204" pitchFamily="34" charset="0"/>
              <a:buChar char="•"/>
            </a:pPr>
            <a:r>
              <a:rPr lang="en-US" sz="1200" dirty="0">
                <a:solidFill>
                  <a:srgbClr val="000000"/>
                </a:solidFill>
                <a:latin typeface="Avenir Next Condensed" panose="020B0506020202020204" pitchFamily="34" charset="0"/>
                <a:ea typeface="Calibri" panose="020F0502020204030204" pitchFamily="34" charset="0"/>
                <a:cs typeface="Times New Roman" panose="02020603050405020304" pitchFamily="18" charset="0"/>
              </a:rPr>
              <a:t>Remove the large particulates from the PPE so they are not tracked around into the apparatus and firehouse. </a:t>
            </a:r>
            <a:endParaRPr lang="en-US" sz="1200" dirty="0">
              <a:latin typeface="Avenir Next Condensed" panose="020B0506020202020204" pitchFamily="34" charset="0"/>
              <a:ea typeface="Calibri" panose="020F0502020204030204" pitchFamily="34" charset="0"/>
              <a:cs typeface="Times New Roman" panose="02020603050405020304" pitchFamily="18" charset="0"/>
            </a:endParaRPr>
          </a:p>
          <a:p>
            <a:pPr marL="400050" lvl="2" indent="-342900">
              <a:spcAft>
                <a:spcPts val="600"/>
              </a:spcAft>
              <a:buFont typeface="Arial" panose="020B0604020202020204" pitchFamily="34" charset="0"/>
              <a:buChar char="•"/>
            </a:pPr>
            <a:r>
              <a:rPr lang="en-US" sz="1200" dirty="0">
                <a:solidFill>
                  <a:srgbClr val="000000"/>
                </a:solidFill>
                <a:latin typeface="Avenir Next Condensed" panose="020B0506020202020204" pitchFamily="34" charset="0"/>
                <a:ea typeface="Calibri" panose="020F0502020204030204" pitchFamily="34" charset="0"/>
                <a:cs typeface="Times New Roman" panose="02020603050405020304" pitchFamily="18" charset="0"/>
              </a:rPr>
              <a:t>Should be accomplished via wet </a:t>
            </a:r>
            <a:r>
              <a:rPr lang="en-US" sz="1200" dirty="0" err="1">
                <a:solidFill>
                  <a:srgbClr val="000000"/>
                </a:solidFill>
                <a:latin typeface="Avenir Next Condensed" panose="020B0506020202020204" pitchFamily="34" charset="0"/>
                <a:ea typeface="Calibri" panose="020F0502020204030204" pitchFamily="34" charset="0"/>
                <a:cs typeface="Times New Roman" panose="02020603050405020304" pitchFamily="18" charset="0"/>
              </a:rPr>
              <a:t>decon</a:t>
            </a:r>
            <a:endParaRPr lang="en-US" sz="1200" baseline="30000" dirty="0">
              <a:solidFill>
                <a:srgbClr val="000000"/>
              </a:solidFill>
              <a:latin typeface="Avenir Next Condensed" panose="020B0506020202020204" pitchFamily="34" charset="0"/>
              <a:ea typeface="Calibri" panose="020F0502020204030204" pitchFamily="34" charset="0"/>
              <a:cs typeface="Times New Roman" panose="02020603050405020304" pitchFamily="18" charset="0"/>
            </a:endParaRPr>
          </a:p>
          <a:p>
            <a:pPr marL="400050" lvl="2" indent="-342900">
              <a:spcAft>
                <a:spcPts val="600"/>
              </a:spcAft>
              <a:buFont typeface="Arial" panose="020B0604020202020204" pitchFamily="34" charset="0"/>
              <a:buChar char="•"/>
            </a:pPr>
            <a:r>
              <a:rPr lang="en-US" sz="1200" dirty="0">
                <a:latin typeface="Avenir Next Condensed" panose="020B0506020202020204" pitchFamily="34" charset="0"/>
              </a:rPr>
              <a:t>Dry </a:t>
            </a:r>
            <a:r>
              <a:rPr lang="en-US" sz="1200" dirty="0" err="1">
                <a:latin typeface="Avenir Next Condensed" panose="020B0506020202020204" pitchFamily="34" charset="0"/>
              </a:rPr>
              <a:t>decon</a:t>
            </a:r>
            <a:r>
              <a:rPr lang="en-US" sz="1200" dirty="0">
                <a:latin typeface="Avenir Next Condensed" panose="020B0506020202020204" pitchFamily="34" charset="0"/>
              </a:rPr>
              <a:t> while on air may be called for if the temperature is below 32 degrees F. Note that preliminary research results show that dry </a:t>
            </a:r>
            <a:r>
              <a:rPr lang="en-US" sz="1200" dirty="0" err="1">
                <a:latin typeface="Avenir Next Condensed" panose="020B0506020202020204" pitchFamily="34" charset="0"/>
              </a:rPr>
              <a:t>decon</a:t>
            </a:r>
            <a:r>
              <a:rPr lang="en-US" sz="1200" dirty="0">
                <a:latin typeface="Avenir Next Condensed" panose="020B0506020202020204" pitchFamily="34" charset="0"/>
              </a:rPr>
              <a:t> brush-off is only about 25 percent effective. Using soap, water, and a brush is about 85 percent effective. Use cleansing wipes afterward.</a:t>
            </a:r>
            <a:endParaRPr lang="en-US" sz="1200" baseline="30000" dirty="0">
              <a:solidFill>
                <a:srgbClr val="000000"/>
              </a:solidFill>
              <a:latin typeface="Avenir Next Condensed" panose="020B0506020202020204" pitchFamily="34" charset="0"/>
              <a:cs typeface="Times New Roman" panose="02020603050405020304" pitchFamily="18" charset="0"/>
            </a:endParaRPr>
          </a:p>
          <a:p>
            <a:pPr marL="400050" lvl="2" indent="-342900">
              <a:spcAft>
                <a:spcPts val="600"/>
              </a:spcAft>
              <a:buFont typeface="Arial" panose="020B0604020202020204" pitchFamily="34" charset="0"/>
              <a:buChar char="•"/>
            </a:pPr>
            <a:r>
              <a:rPr lang="en-US" sz="1200" dirty="0">
                <a:solidFill>
                  <a:srgbClr val="000000"/>
                </a:solidFill>
                <a:latin typeface="Avenir Next Condensed" panose="020B0506020202020204" pitchFamily="34" charset="0"/>
                <a:ea typeface="Calibri" panose="020F0502020204030204" pitchFamily="34" charset="0"/>
                <a:cs typeface="Times New Roman" panose="02020603050405020304" pitchFamily="18" charset="0"/>
              </a:rPr>
              <a:t>Dry </a:t>
            </a:r>
            <a:r>
              <a:rPr lang="en-US" sz="1200" dirty="0" err="1">
                <a:solidFill>
                  <a:srgbClr val="000000"/>
                </a:solidFill>
                <a:latin typeface="Avenir Next Condensed" panose="020B0506020202020204" pitchFamily="34" charset="0"/>
                <a:ea typeface="Calibri" panose="020F0502020204030204" pitchFamily="34" charset="0"/>
                <a:cs typeface="Times New Roman" panose="02020603050405020304" pitchFamily="18" charset="0"/>
              </a:rPr>
              <a:t>decon</a:t>
            </a:r>
            <a:r>
              <a:rPr lang="en-US" sz="1200" dirty="0">
                <a:solidFill>
                  <a:srgbClr val="000000"/>
                </a:solidFill>
                <a:latin typeface="Avenir Next Condensed" panose="020B0506020202020204" pitchFamily="34" charset="0"/>
                <a:ea typeface="Calibri" panose="020F0502020204030204" pitchFamily="34" charset="0"/>
                <a:cs typeface="Times New Roman" panose="02020603050405020304" pitchFamily="18" charset="0"/>
              </a:rPr>
              <a:t> should include brushing off particulates while actively wearing SCBA (on air). </a:t>
            </a:r>
          </a:p>
          <a:p>
            <a:pPr marL="400050" lvl="2" indent="-342900">
              <a:spcAft>
                <a:spcPts val="600"/>
              </a:spcAft>
              <a:buFont typeface="Arial" panose="020B0604020202020204" pitchFamily="34" charset="0"/>
              <a:buChar char="•"/>
            </a:pPr>
            <a:r>
              <a:rPr lang="en-US" sz="1200" dirty="0">
                <a:solidFill>
                  <a:srgbClr val="000000"/>
                </a:solidFill>
                <a:latin typeface="Avenir Next Condensed" panose="020B0506020202020204" pitchFamily="34" charset="0"/>
                <a:cs typeface="Times New Roman" panose="02020603050405020304" pitchFamily="18" charset="0"/>
              </a:rPr>
              <a:t>K</a:t>
            </a:r>
            <a:r>
              <a:rPr lang="en-US" sz="1200" dirty="0">
                <a:latin typeface="Avenir Next Condensed" panose="020B0506020202020204" pitchFamily="34" charset="0"/>
              </a:rPr>
              <a:t>eep the interior of the PPE dry during wet-soap </a:t>
            </a:r>
            <a:r>
              <a:rPr lang="en-US" sz="1200" dirty="0" err="1">
                <a:latin typeface="Avenir Next Condensed" panose="020B0506020202020204" pitchFamily="34" charset="0"/>
              </a:rPr>
              <a:t>decon</a:t>
            </a:r>
            <a:r>
              <a:rPr lang="en-US" sz="1200" dirty="0">
                <a:latin typeface="Avenir Next Condensed" panose="020B0506020202020204" pitchFamily="34" charset="0"/>
              </a:rPr>
              <a:t>.</a:t>
            </a:r>
            <a:endParaRPr lang="en-US" sz="1200" dirty="0">
              <a:solidFill>
                <a:srgbClr val="000000"/>
              </a:solidFill>
              <a:latin typeface="Avenir Next Condensed" panose="020B0506020202020204" pitchFamily="34" charset="0"/>
              <a:cs typeface="Times New Roman" panose="02020603050405020304" pitchFamily="18" charset="0"/>
            </a:endParaRPr>
          </a:p>
          <a:p>
            <a:pPr marL="400050" lvl="2" indent="-342900">
              <a:spcAft>
                <a:spcPts val="600"/>
              </a:spcAft>
              <a:buFont typeface="Arial" panose="020B0604020202020204" pitchFamily="34" charset="0"/>
              <a:buChar char="•"/>
            </a:pPr>
            <a:r>
              <a:rPr lang="en-US" sz="1200" dirty="0">
                <a:solidFill>
                  <a:srgbClr val="000000"/>
                </a:solidFill>
                <a:latin typeface="Avenir Next Condensed" panose="020B0506020202020204" pitchFamily="34" charset="0"/>
                <a:ea typeface="Calibri" panose="020F0502020204030204" pitchFamily="34" charset="0"/>
                <a:cs typeface="Times New Roman" panose="02020603050405020304" pitchFamily="18" charset="0"/>
              </a:rPr>
              <a:t>Recent studies measuring using PAH as a measurement found that wet-soap </a:t>
            </a:r>
            <a:r>
              <a:rPr lang="en-US" sz="1200" dirty="0" err="1">
                <a:solidFill>
                  <a:srgbClr val="000000"/>
                </a:solidFill>
                <a:latin typeface="Avenir Next Condensed" panose="020B0506020202020204" pitchFamily="34" charset="0"/>
                <a:ea typeface="Calibri" panose="020F0502020204030204" pitchFamily="34" charset="0"/>
                <a:cs typeface="Times New Roman" panose="02020603050405020304" pitchFamily="18" charset="0"/>
              </a:rPr>
              <a:t>decon</a:t>
            </a:r>
            <a:r>
              <a:rPr lang="en-US" sz="1200" dirty="0">
                <a:solidFill>
                  <a:srgbClr val="000000"/>
                </a:solidFill>
                <a:latin typeface="Avenir Next Condensed" panose="020B0506020202020204" pitchFamily="34" charset="0"/>
                <a:ea typeface="Calibri" panose="020F0502020204030204" pitchFamily="34" charset="0"/>
                <a:cs typeface="Times New Roman" panose="02020603050405020304" pitchFamily="18" charset="0"/>
              </a:rPr>
              <a:t> is most effective. In fact, it was able to remove 85% of the  </a:t>
            </a:r>
            <a:r>
              <a:rPr lang="en-US" sz="1200" dirty="0" err="1">
                <a:solidFill>
                  <a:srgbClr val="000000"/>
                </a:solidFill>
                <a:latin typeface="Avenir Next Condensed" panose="020B0506020202020204" pitchFamily="34" charset="0"/>
                <a:ea typeface="Calibri" panose="020F0502020204030204" pitchFamily="34" charset="0"/>
                <a:cs typeface="Times New Roman" panose="02020603050405020304" pitchFamily="18" charset="0"/>
              </a:rPr>
              <a:t>surfacecontaminates</a:t>
            </a:r>
            <a:r>
              <a:rPr lang="en-US" sz="1200" dirty="0">
                <a:solidFill>
                  <a:srgbClr val="000000"/>
                </a:solidFill>
                <a:latin typeface="Avenir Next Condensed" panose="020B0506020202020204" pitchFamily="34" charset="0"/>
                <a:ea typeface="Calibri" panose="020F0502020204030204" pitchFamily="34" charset="0"/>
                <a:cs typeface="Times New Roman" panose="02020603050405020304" pitchFamily="18" charset="0"/>
              </a:rPr>
              <a:t> where dry brush removed only 23%</a:t>
            </a:r>
            <a:endParaRPr lang="en-US" sz="1200" dirty="0">
              <a:latin typeface="Avenir Next Condensed" panose="020B0506020202020204" pitchFamily="34" charset="0"/>
              <a:ea typeface="Calibri" panose="020F0502020204030204" pitchFamily="34" charset="0"/>
              <a:cs typeface="Times New Roman" panose="02020603050405020304" pitchFamily="18" charset="0"/>
            </a:endParaRPr>
          </a:p>
          <a:p>
            <a:pPr marL="400050" lvl="2" indent="-342900">
              <a:spcAft>
                <a:spcPts val="600"/>
              </a:spcAft>
              <a:buFont typeface="Arial" panose="020B0604020202020204" pitchFamily="34" charset="0"/>
              <a:buChar char="•"/>
            </a:pPr>
            <a:r>
              <a:rPr lang="en-US" sz="1200" dirty="0">
                <a:solidFill>
                  <a:srgbClr val="000000"/>
                </a:solidFill>
                <a:latin typeface="Avenir Next Condensed" panose="020B0506020202020204" pitchFamily="34" charset="0"/>
                <a:ea typeface="Calibri" panose="020F0502020204030204" pitchFamily="34" charset="0"/>
                <a:cs typeface="Times New Roman" panose="02020603050405020304" pitchFamily="18" charset="0"/>
              </a:rPr>
              <a:t>The FAST UV test</a:t>
            </a:r>
            <a:r>
              <a:rPr lang="en-US" sz="1200" baseline="30000" dirty="0">
                <a:solidFill>
                  <a:srgbClr val="000000"/>
                </a:solidFill>
                <a:latin typeface="Avenir Next Condensed" panose="020B0506020202020204" pitchFamily="34" charset="0"/>
                <a:ea typeface="Calibri" panose="020F0502020204030204" pitchFamily="34" charset="0"/>
                <a:cs typeface="Times New Roman" panose="02020603050405020304" pitchFamily="18" charset="0"/>
              </a:rPr>
              <a:t> </a:t>
            </a:r>
            <a:r>
              <a:rPr lang="en-US" sz="1200" dirty="0">
                <a:solidFill>
                  <a:srgbClr val="000000"/>
                </a:solidFill>
                <a:latin typeface="Avenir Next Condensed" panose="020B0506020202020204" pitchFamily="34" charset="0"/>
                <a:ea typeface="Calibri" panose="020F0502020204030204" pitchFamily="34" charset="0"/>
                <a:cs typeface="Times New Roman" panose="02020603050405020304" pitchFamily="18" charset="0"/>
              </a:rPr>
              <a:t>demonstrated that there are </a:t>
            </a:r>
            <a:r>
              <a:rPr lang="en-US" sz="1200" dirty="0">
                <a:solidFill>
                  <a:srgbClr val="FF0000"/>
                </a:solidFill>
                <a:latin typeface="Avenir Next Condensed" panose="020B0506020202020204" pitchFamily="34" charset="0"/>
                <a:ea typeface="Calibri" panose="020F0502020204030204" pitchFamily="34" charset="0"/>
                <a:cs typeface="Times New Roman" panose="02020603050405020304" pitchFamily="18" charset="0"/>
              </a:rPr>
              <a:t>contaminants </a:t>
            </a:r>
            <a:r>
              <a:rPr lang="en-US" sz="1200" dirty="0">
                <a:solidFill>
                  <a:srgbClr val="000000"/>
                </a:solidFill>
                <a:latin typeface="Avenir Next Condensed" panose="020B0506020202020204" pitchFamily="34" charset="0"/>
                <a:ea typeface="Calibri" panose="020F0502020204030204" pitchFamily="34" charset="0"/>
                <a:cs typeface="Times New Roman" panose="02020603050405020304" pitchFamily="18" charset="0"/>
              </a:rPr>
              <a:t>reaching several areas of the firefighter’s skin. </a:t>
            </a:r>
            <a:endParaRPr lang="en-US" sz="1200" dirty="0">
              <a:latin typeface="Avenir Next Condensed" panose="020B0506020202020204" pitchFamily="34" charset="0"/>
              <a:ea typeface="Calibri" panose="020F0502020204030204" pitchFamily="34" charset="0"/>
              <a:cs typeface="Times New Roman" panose="02020603050405020304" pitchFamily="18" charset="0"/>
            </a:endParaRPr>
          </a:p>
          <a:p>
            <a:pPr marL="400050" lvl="2" indent="-342900">
              <a:spcAft>
                <a:spcPts val="600"/>
              </a:spcAft>
              <a:buFont typeface="Arial" panose="020B0604020202020204" pitchFamily="34" charset="0"/>
              <a:buChar char="•"/>
            </a:pPr>
            <a:r>
              <a:rPr lang="en-US" sz="1200" dirty="0">
                <a:solidFill>
                  <a:srgbClr val="000000"/>
                </a:solidFill>
                <a:latin typeface="Avenir Next Condensed" panose="020B0506020202020204" pitchFamily="34" charset="0"/>
                <a:ea typeface="Calibri" panose="020F0502020204030204" pitchFamily="34" charset="0"/>
                <a:cs typeface="Times New Roman" panose="02020603050405020304" pitchFamily="18" charset="0"/>
              </a:rPr>
              <a:t>Removing these contaminants as soon as possible will limit exposure</a:t>
            </a:r>
            <a:r>
              <a:rPr lang="en-US" sz="1100" dirty="0">
                <a:solidFill>
                  <a:srgbClr val="000000"/>
                </a:solidFill>
                <a:latin typeface="Avenir Next Condensed" panose="020B0506020202020204" pitchFamily="34" charset="0"/>
                <a:ea typeface="Calibri" panose="020F0502020204030204" pitchFamily="34" charset="0"/>
                <a:cs typeface="Times New Roman" panose="02020603050405020304" pitchFamily="18" charset="0"/>
              </a:rPr>
              <a:t>.</a:t>
            </a:r>
            <a:endParaRPr lang="en-US" sz="1100" dirty="0">
              <a:effectLst/>
              <a:latin typeface="Avenir Next Condensed" panose="020B0506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414E5F1-17A7-42C2-85AD-61A26B4FE749}" type="slidenum">
              <a:rPr lang="en-US" smtClean="0"/>
              <a:t>15</a:t>
            </a:fld>
            <a:endParaRPr lang="en-US"/>
          </a:p>
        </p:txBody>
      </p:sp>
    </p:spTree>
    <p:extLst>
      <p:ext uri="{BB962C8B-B14F-4D97-AF65-F5344CB8AC3E}">
        <p14:creationId xmlns:p14="http://schemas.microsoft.com/office/powerpoint/2010/main" val="3432603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6" name="Notes Placeholder 5">
            <a:extLst>
              <a:ext uri="{FF2B5EF4-FFF2-40B4-BE49-F238E27FC236}">
                <a16:creationId xmlns:a16="http://schemas.microsoft.com/office/drawing/2014/main" id="{6FCF6324-8DE1-2F66-A70F-BEAE9A6CC874}"/>
              </a:ext>
            </a:extLst>
          </p:cNvPr>
          <p:cNvSpPr txBox="1">
            <a:spLocks noGrp="1"/>
          </p:cNvSpPr>
          <p:nvPr>
            <p:ph type="body" idx="1"/>
          </p:nvPr>
        </p:nvSpPr>
        <p:spPr>
          <a:xfrm>
            <a:off x="121920" y="4343400"/>
            <a:ext cx="6507480" cy="28927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lvl="0" indent="-342900">
              <a:lnSpc>
                <a:spcPts val="1500"/>
              </a:lnSpc>
              <a:buFont typeface="Symbol" pitchFamily="2" charset="2"/>
              <a:buChar char=""/>
            </a:pPr>
            <a:r>
              <a:rPr lang="en-US" sz="1400" dirty="0">
                <a:latin typeface="Avenir Next Condensed" panose="020B0506020202020204" pitchFamily="34" charset="0"/>
                <a:ea typeface="Calibri" panose="020F0502020204030204" pitchFamily="34" charset="0"/>
                <a:cs typeface="Times New Roman" panose="02020603050405020304" pitchFamily="18" charset="0"/>
              </a:rPr>
              <a:t>Studies show that skin absorption is a risk factor for firefighter cancer. </a:t>
            </a:r>
            <a:endParaRPr lang="en-US" sz="1400" dirty="0">
              <a:effectLst/>
              <a:latin typeface="Avenir Next Condensed" panose="020B0506020202020204" pitchFamily="34" charset="0"/>
              <a:ea typeface="Calibri" panose="020F0502020204030204" pitchFamily="34" charset="0"/>
              <a:cs typeface="Times New Roman" panose="02020603050405020304" pitchFamily="18" charset="0"/>
            </a:endParaRPr>
          </a:p>
          <a:p>
            <a:pPr marL="342900" lvl="0" indent="-342900">
              <a:lnSpc>
                <a:spcPts val="1500"/>
              </a:lnSpc>
              <a:buFont typeface="Symbol" pitchFamily="2" charset="2"/>
              <a:buChar char=""/>
            </a:pPr>
            <a:r>
              <a:rPr lang="en-US" sz="1400" dirty="0">
                <a:latin typeface="Avenir Next Condensed" panose="020B0506020202020204" pitchFamily="34" charset="0"/>
                <a:ea typeface="Calibri" panose="020F0502020204030204" pitchFamily="34" charset="0"/>
                <a:cs typeface="Times New Roman" panose="02020603050405020304" pitchFamily="18" charset="0"/>
              </a:rPr>
              <a:t>Oil-based chemicals produce many of the dangerous carcinogens that can be absorbed through the skin.</a:t>
            </a:r>
            <a:endParaRPr lang="en-US" sz="1400" dirty="0">
              <a:effectLst/>
              <a:latin typeface="Avenir Next Condensed" panose="020B0506020202020204" pitchFamily="34" charset="0"/>
              <a:ea typeface="Calibri" panose="020F0502020204030204" pitchFamily="34" charset="0"/>
              <a:cs typeface="Times New Roman" panose="02020603050405020304" pitchFamily="18" charset="0"/>
            </a:endParaRPr>
          </a:p>
          <a:p>
            <a:pPr marL="342900" lvl="0" indent="-342900">
              <a:lnSpc>
                <a:spcPts val="1500"/>
              </a:lnSpc>
              <a:buFont typeface="Symbol" pitchFamily="2" charset="2"/>
              <a:buChar char=""/>
            </a:pPr>
            <a:r>
              <a:rPr lang="en-US" sz="1400" dirty="0">
                <a:latin typeface="Avenir Next Condensed" panose="020B0506020202020204" pitchFamily="34" charset="0"/>
                <a:ea typeface="Calibri" panose="020F0502020204030204" pitchFamily="34" charset="0"/>
                <a:cs typeface="Times New Roman" panose="02020603050405020304" pitchFamily="18" charset="0"/>
              </a:rPr>
              <a:t>Shower within the hour is a recommendation to reduce exposures from firefighting.</a:t>
            </a:r>
          </a:p>
          <a:p>
            <a:pPr marL="342900" marR="0" lvl="0" indent="-342900" algn="just">
              <a:lnSpc>
                <a:spcPts val="1500"/>
              </a:lnSpc>
              <a:spcBef>
                <a:spcPts val="0"/>
              </a:spcBef>
              <a:spcAft>
                <a:spcPts val="0"/>
              </a:spcAft>
              <a:buFont typeface="Symbol" pitchFamily="2" charset="2"/>
              <a:buChar char=""/>
            </a:pPr>
            <a:r>
              <a:rPr lang="en-US" sz="1400" dirty="0">
                <a:solidFill>
                  <a:srgbClr val="000000"/>
                </a:solidFill>
                <a:latin typeface="Avenir Next Condensed" panose="020B0506020202020204" pitchFamily="34" charset="0"/>
                <a:ea typeface="Calibri" panose="020F0502020204030204" pitchFamily="34" charset="0"/>
                <a:cs typeface="Times New Roman" panose="02020603050405020304" pitchFamily="18" charset="0"/>
              </a:rPr>
              <a:t>Removing these contaminants as soon as possible will limit exposure.</a:t>
            </a:r>
            <a:endParaRPr lang="en-US" sz="1400" dirty="0">
              <a:effectLst/>
              <a:latin typeface="Avenir Next Condensed" panose="020B0506020202020204" pitchFamily="34" charset="0"/>
              <a:ea typeface="Calibri" panose="020F0502020204030204" pitchFamily="34" charset="0"/>
              <a:cs typeface="Times New Roman" panose="02020603050405020304" pitchFamily="18" charset="0"/>
            </a:endParaRPr>
          </a:p>
          <a:p>
            <a:pPr marL="342900" marR="0" lvl="0" indent="-342900" algn="just">
              <a:lnSpc>
                <a:spcPts val="1500"/>
              </a:lnSpc>
              <a:spcBef>
                <a:spcPts val="0"/>
              </a:spcBef>
              <a:spcAft>
                <a:spcPts val="0"/>
              </a:spcAft>
              <a:buFont typeface="Symbol" pitchFamily="2" charset="2"/>
              <a:buChar char=""/>
            </a:pPr>
            <a:r>
              <a:rPr lang="en-US" sz="1400" dirty="0">
                <a:solidFill>
                  <a:srgbClr val="000000"/>
                </a:solidFill>
                <a:latin typeface="Avenir Next Condensed" panose="020B0506020202020204" pitchFamily="34" charset="0"/>
                <a:ea typeface="Calibri" panose="020F0502020204030204" pitchFamily="34" charset="0"/>
                <a:cs typeface="Times New Roman" panose="02020603050405020304" pitchFamily="18" charset="0"/>
              </a:rPr>
              <a:t>Recent studies demonstrate that firefighters who used cleansing wipes to clean their necks after a fire reduced PAH levels by 54%. </a:t>
            </a:r>
          </a:p>
          <a:p>
            <a:pPr marL="342900" marR="0" lvl="0" indent="-342900" algn="just">
              <a:lnSpc>
                <a:spcPts val="1500"/>
              </a:lnSpc>
              <a:spcBef>
                <a:spcPts val="0"/>
              </a:spcBef>
              <a:spcAft>
                <a:spcPts val="0"/>
              </a:spcAft>
              <a:buFont typeface="Symbol" pitchFamily="2" charset="2"/>
              <a:buChar char=""/>
            </a:pPr>
            <a:r>
              <a:rPr lang="en-US" sz="1400" dirty="0">
                <a:solidFill>
                  <a:srgbClr val="000000"/>
                </a:solidFill>
                <a:effectLst/>
                <a:latin typeface="Avenir Next Condensed" panose="020B0506020202020204" pitchFamily="34" charset="0"/>
                <a:ea typeface="Calibri" panose="020F0502020204030204" pitchFamily="34" charset="0"/>
                <a:cs typeface="Times New Roman" panose="02020603050405020304" pitchFamily="18" charset="0"/>
              </a:rPr>
              <a:t>Source Links:</a:t>
            </a:r>
            <a:endParaRPr lang="en-US" sz="1400" dirty="0">
              <a:effectLst/>
              <a:latin typeface="Avenir Next Condensed" panose="020B0506020202020204" pitchFamily="34" charset="0"/>
              <a:ea typeface="Calibri" panose="020F0502020204030204" pitchFamily="34" charset="0"/>
              <a:cs typeface="Times New Roman" panose="02020603050405020304" pitchFamily="18" charset="0"/>
            </a:endParaRPr>
          </a:p>
          <a:p>
            <a:pPr marL="628650" lvl="1" indent="-171450">
              <a:buFont typeface="Courier New" panose="02070309020205020404" pitchFamily="49" charset="0"/>
              <a:buChar char="o"/>
            </a:pPr>
            <a:r>
              <a:rPr lang="en-US" sz="1400" dirty="0">
                <a:latin typeface="Avenir Next Condensed" panose="020B0506020202020204" pitchFamily="34" charset="0"/>
                <a:hlinkClick r:id="rId3"/>
              </a:rPr>
              <a:t>https://pubmed.ncbi.nlm.nih.gov/28636458/</a:t>
            </a:r>
            <a:endParaRPr lang="en-US" sz="1400" dirty="0">
              <a:latin typeface="Avenir Next Condensed" panose="020B0506020202020204" pitchFamily="34" charset="0"/>
            </a:endParaRPr>
          </a:p>
          <a:p>
            <a:pPr marL="628650" lvl="1" indent="-171450">
              <a:buFont typeface="Courier New" panose="02070309020205020404" pitchFamily="49" charset="0"/>
              <a:buChar char="o"/>
            </a:pPr>
            <a:r>
              <a:rPr lang="en-US" sz="1400" dirty="0">
                <a:latin typeface="Avenir Next Condensed" panose="020B0506020202020204" pitchFamily="34" charset="0"/>
                <a:hlinkClick r:id="rId4"/>
              </a:rPr>
              <a:t>https://firefightercancersupport.org/wp-content/uploads/2020/12/Training-Brief-11-Actions.pdf</a:t>
            </a:r>
            <a:endParaRPr lang="en-US" sz="1400" dirty="0">
              <a:latin typeface="Avenir Next Condensed" panose="020B0506020202020204" pitchFamily="34" charset="0"/>
            </a:endParaRPr>
          </a:p>
          <a:p>
            <a:pPr marL="171450" indent="-171450">
              <a:buFont typeface="Arial" panose="020B0604020202020204" pitchFamily="34" charset="0"/>
              <a:buChar char="•"/>
            </a:pPr>
            <a:endParaRPr lang="en-US" sz="1400" dirty="0">
              <a:latin typeface="Avenir Next Condensed" panose="020B0506020202020204" pitchFamily="34" charset="0"/>
            </a:endParaRPr>
          </a:p>
          <a:p>
            <a:pPr marL="400050" lvl="2" indent="-342900">
              <a:spcAft>
                <a:spcPts val="600"/>
              </a:spcAft>
              <a:buFont typeface="Arial" panose="020B0604020202020204" pitchFamily="34" charset="0"/>
              <a:buChar char="•"/>
            </a:pPr>
            <a:endParaRPr lang="en-US" sz="1400" dirty="0">
              <a:effectLst/>
              <a:latin typeface="Avenir Next Condensed" panose="020B0506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46897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marR="0" lvl="0" indent="-342900" algn="just">
              <a:lnSpc>
                <a:spcPts val="1500"/>
              </a:lnSpc>
              <a:spcBef>
                <a:spcPts val="0"/>
              </a:spcBef>
              <a:spcAft>
                <a:spcPts val="600"/>
              </a:spcAft>
              <a:buFont typeface="Symbol" pitchFamily="2" charset="2"/>
              <a:buChar char=""/>
            </a:pPr>
            <a:r>
              <a:rPr lang="en-US" sz="2400" dirty="0">
                <a:latin typeface="Avenir Next Condensed" panose="020B0506020202020204" pitchFamily="34" charset="0"/>
                <a:ea typeface="Calibri" panose="020F0502020204030204" pitchFamily="34" charset="0"/>
                <a:cs typeface="Times New Roman" panose="02020603050405020304" pitchFamily="18" charset="0"/>
              </a:rPr>
              <a:t>Once suppression efforts are done, PER has been accomplished it is recommended to bag up all contaminated PPE and equipment.</a:t>
            </a:r>
          </a:p>
          <a:p>
            <a:pPr marL="342900" marR="0" lvl="0" indent="-342900" algn="just">
              <a:lnSpc>
                <a:spcPts val="1500"/>
              </a:lnSpc>
              <a:spcBef>
                <a:spcPts val="0"/>
              </a:spcBef>
              <a:spcAft>
                <a:spcPts val="600"/>
              </a:spcAft>
              <a:buFont typeface="Symbol" pitchFamily="2" charset="2"/>
              <a:buChar char=""/>
            </a:pPr>
            <a:r>
              <a:rPr lang="en-US" sz="2400" dirty="0">
                <a:latin typeface="Avenir Next Condensed" panose="020B0506020202020204" pitchFamily="34" charset="0"/>
                <a:ea typeface="Calibri" panose="020F0502020204030204" pitchFamily="34" charset="0"/>
                <a:cs typeface="Times New Roman" panose="02020603050405020304" pitchFamily="18" charset="0"/>
              </a:rPr>
              <a:t>Keeping soiled gear out of the cab of the apparatus is an important step in removing contaminants that could potentially expose firefighters at a later time. </a:t>
            </a:r>
          </a:p>
          <a:p>
            <a:pPr marL="342900" marR="0" lvl="0" indent="-342900" algn="just">
              <a:lnSpc>
                <a:spcPts val="1500"/>
              </a:lnSpc>
              <a:spcBef>
                <a:spcPts val="0"/>
              </a:spcBef>
              <a:spcAft>
                <a:spcPts val="600"/>
              </a:spcAft>
              <a:buFont typeface="Symbol" pitchFamily="2" charset="2"/>
              <a:buChar char=""/>
            </a:pPr>
            <a:r>
              <a:rPr lang="en-US" sz="2400" dirty="0">
                <a:latin typeface="Avenir Next Condensed" panose="020B0506020202020204" pitchFamily="34" charset="0"/>
                <a:ea typeface="Calibri" panose="020F0502020204030204" pitchFamily="34" charset="0"/>
                <a:cs typeface="Times New Roman" panose="02020603050405020304" pitchFamily="18" charset="0"/>
              </a:rPr>
              <a:t>A simple way to do this is to bag all soiled PPE following exposure and transport it back to the fire house compartment or in the hose bed not in the cab of the apparatus. </a:t>
            </a:r>
          </a:p>
          <a:p>
            <a:pPr marL="342900" marR="0" lvl="0" indent="-342900" algn="just">
              <a:lnSpc>
                <a:spcPts val="1500"/>
              </a:lnSpc>
              <a:spcBef>
                <a:spcPts val="0"/>
              </a:spcBef>
              <a:spcAft>
                <a:spcPts val="600"/>
              </a:spcAft>
              <a:buFont typeface="Symbol" pitchFamily="2" charset="2"/>
              <a:buChar char=""/>
            </a:pPr>
            <a:r>
              <a:rPr lang="en-US" sz="2400" dirty="0">
                <a:latin typeface="Avenir Next Condensed" panose="020B0506020202020204" pitchFamily="34" charset="0"/>
                <a:ea typeface="Calibri" panose="020F0502020204030204" pitchFamily="34" charset="0"/>
                <a:cs typeface="Times New Roman" panose="02020603050405020304" pitchFamily="18" charset="0"/>
              </a:rPr>
              <a:t>Always remember to decontaminate and clean the PPE before placing it back into service. Use NFPA 1851 as your guideline for the proper cleaning of PPE.</a:t>
            </a:r>
          </a:p>
          <a:p>
            <a:pPr marL="342900" marR="0" lvl="0" indent="-342900" algn="just">
              <a:lnSpc>
                <a:spcPts val="1500"/>
              </a:lnSpc>
              <a:spcBef>
                <a:spcPts val="0"/>
              </a:spcBef>
              <a:spcAft>
                <a:spcPts val="600"/>
              </a:spcAft>
              <a:buFont typeface="Symbol" pitchFamily="2" charset="2"/>
              <a:buChar char=""/>
            </a:pPr>
            <a:r>
              <a:rPr lang="en-US" sz="2400" dirty="0">
                <a:latin typeface="Avenir Next Condensed" panose="020B0506020202020204" pitchFamily="34" charset="0"/>
                <a:ea typeface="Calibri" panose="020F0502020204030204" pitchFamily="34" charset="0"/>
                <a:cs typeface="Times New Roman" panose="02020603050405020304" pitchFamily="18" charset="0"/>
              </a:rPr>
              <a:t>Use a department extractor or an independent service provider to properly clean your PPE. Follow your SOP/SOG your department uses. </a:t>
            </a:r>
          </a:p>
        </p:txBody>
      </p:sp>
      <p:sp>
        <p:nvSpPr>
          <p:cNvPr id="4" name="Slide Number Placeholder 3"/>
          <p:cNvSpPr>
            <a:spLocks noGrp="1"/>
          </p:cNvSpPr>
          <p:nvPr>
            <p:ph type="sldNum" sz="quarter" idx="5"/>
          </p:nvPr>
        </p:nvSpPr>
        <p:spPr/>
        <p:txBody>
          <a:bodyPr/>
          <a:lstStyle/>
          <a:p>
            <a:fld id="{4EFCE980-F0A6-4DAE-95E7-84063A0D073E}" type="slidenum">
              <a:rPr lang="en-US" smtClean="0"/>
              <a:t>17</a:t>
            </a:fld>
            <a:endParaRPr lang="en-US"/>
          </a:p>
        </p:txBody>
      </p:sp>
    </p:spTree>
    <p:extLst>
      <p:ext uri="{BB962C8B-B14F-4D97-AF65-F5344CB8AC3E}">
        <p14:creationId xmlns:p14="http://schemas.microsoft.com/office/powerpoint/2010/main" val="350891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6" name="Notes Placeholder 5">
            <a:extLst>
              <a:ext uri="{FF2B5EF4-FFF2-40B4-BE49-F238E27FC236}">
                <a16:creationId xmlns:a16="http://schemas.microsoft.com/office/drawing/2014/main" id="{6FCF6324-8DE1-2F66-A70F-BEAE9A6CC874}"/>
              </a:ext>
            </a:extLst>
          </p:cNvPr>
          <p:cNvSpPr txBox="1">
            <a:spLocks noGrp="1"/>
          </p:cNvSpPr>
          <p:nvPr>
            <p:ph type="body" idx="1"/>
          </p:nvPr>
        </p:nvSpPr>
        <p:spPr>
          <a:xfrm>
            <a:off x="175260" y="6087423"/>
            <a:ext cx="6507480" cy="15985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lvl="0" indent="-342900">
              <a:lnSpc>
                <a:spcPts val="1500"/>
              </a:lnSpc>
              <a:spcAft>
                <a:spcPts val="600"/>
              </a:spcAft>
              <a:buFont typeface="Symbol" pitchFamily="2" charset="2"/>
              <a:buChar char=""/>
            </a:pPr>
            <a:r>
              <a:rPr lang="en-US" sz="1400" dirty="0">
                <a:latin typeface="Avenir Next Condensed" panose="020B0506020202020204" pitchFamily="34" charset="0"/>
                <a:ea typeface="Calibri" panose="020F0502020204030204" pitchFamily="34" charset="0"/>
                <a:cs typeface="Calibri" panose="020F0502020204030204" pitchFamily="34" charset="0"/>
              </a:rPr>
              <a:t>Shower within the hour can be a challenge sometimes for busier departments. These companies go from a job to a couple of medical calls or stills/alarms before returning to quarters. This may take an hour and a half or two hours. </a:t>
            </a:r>
          </a:p>
          <a:p>
            <a:pPr marL="342900" lvl="0" indent="-342900">
              <a:lnSpc>
                <a:spcPts val="1500"/>
              </a:lnSpc>
              <a:spcAft>
                <a:spcPts val="600"/>
              </a:spcAft>
              <a:buFont typeface="Symbol" pitchFamily="2" charset="2"/>
              <a:buChar char=""/>
            </a:pPr>
            <a:r>
              <a:rPr lang="en-US" sz="1400" dirty="0">
                <a:latin typeface="Avenir Next Condensed" panose="020B0506020202020204" pitchFamily="34" charset="0"/>
                <a:ea typeface="Calibri" panose="020F0502020204030204" pitchFamily="34" charset="0"/>
                <a:cs typeface="Calibri" panose="020F0502020204030204" pitchFamily="34" charset="0"/>
              </a:rPr>
              <a:t>Policy and procedure changes are needed if this is the case. Holding mutual aid or allowing companies time to decontaminate properly is something that should be commonplace in the fire service.</a:t>
            </a:r>
          </a:p>
          <a:p>
            <a:pPr marL="342900" lvl="0" indent="-342900">
              <a:lnSpc>
                <a:spcPts val="1500"/>
              </a:lnSpc>
              <a:spcAft>
                <a:spcPts val="600"/>
              </a:spcAft>
              <a:buFont typeface="Symbol" pitchFamily="2" charset="2"/>
              <a:buChar char=""/>
            </a:pPr>
            <a:r>
              <a:rPr lang="en-US" sz="1400" dirty="0">
                <a:latin typeface="Avenir Next Condensed" panose="020B0506020202020204" pitchFamily="34" charset="0"/>
                <a:ea typeface="Calibri" panose="020F0502020204030204" pitchFamily="34" charset="0"/>
                <a:cs typeface="Calibri" panose="020F0502020204030204" pitchFamily="34" charset="0"/>
              </a:rPr>
              <a:t>Apparatus should be decontaminated as soon as possible along with all exposed equipment.</a:t>
            </a:r>
            <a:endParaRPr lang="en-US" sz="1400" dirty="0">
              <a:effectLst/>
              <a:latin typeface="Avenir Next Condensed" panose="020B0506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89417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6" name="Notes Placeholder 5">
            <a:extLst>
              <a:ext uri="{FF2B5EF4-FFF2-40B4-BE49-F238E27FC236}">
                <a16:creationId xmlns:a16="http://schemas.microsoft.com/office/drawing/2014/main" id="{6FCF6324-8DE1-2F66-A70F-BEAE9A6CC874}"/>
              </a:ext>
            </a:extLst>
          </p:cNvPr>
          <p:cNvSpPr txBox="1">
            <a:spLocks noGrp="1"/>
          </p:cNvSpPr>
          <p:nvPr>
            <p:ph type="body" idx="1"/>
          </p:nvPr>
        </p:nvSpPr>
        <p:spPr>
          <a:xfrm>
            <a:off x="175260" y="4114800"/>
            <a:ext cx="6507480" cy="52228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marR="0" lvl="0" indent="-342900" algn="just">
              <a:lnSpc>
                <a:spcPts val="1500"/>
              </a:lnSpc>
              <a:spcAft>
                <a:spcPts val="600"/>
              </a:spcAft>
              <a:buFont typeface="Symbol" pitchFamily="2" charset="2"/>
              <a:buChar char=""/>
            </a:pPr>
            <a:r>
              <a:rPr lang="en-US" sz="1200" dirty="0">
                <a:latin typeface="Avenir Next Condensed" panose="020B0506020202020204" pitchFamily="34" charset="0"/>
                <a:ea typeface="Calibri" panose="020F0502020204030204" pitchFamily="34" charset="0"/>
                <a:cs typeface="Times New Roman" panose="02020603050405020304" pitchFamily="18" charset="0"/>
              </a:rPr>
              <a:t>Always remember to decontaminate and clean the PPE before placing it back into service. Use NFPA 1851 as your guideline for the proper cleaning of PPE.</a:t>
            </a:r>
          </a:p>
          <a:p>
            <a:pPr marL="342900" marR="0" lvl="0" indent="-342900" algn="just">
              <a:lnSpc>
                <a:spcPts val="1500"/>
              </a:lnSpc>
              <a:spcAft>
                <a:spcPts val="600"/>
              </a:spcAft>
              <a:buFont typeface="Symbol" pitchFamily="2" charset="2"/>
              <a:buChar char=""/>
            </a:pPr>
            <a:r>
              <a:rPr lang="en-US" sz="1200" dirty="0">
                <a:latin typeface="Avenir Next Condensed" panose="020B0506020202020204" pitchFamily="34" charset="0"/>
                <a:ea typeface="Calibri" panose="020F0502020204030204" pitchFamily="34" charset="0"/>
                <a:cs typeface="Times New Roman" panose="02020603050405020304" pitchFamily="18" charset="0"/>
              </a:rPr>
              <a:t>Use a department extractor or an independent service provider top properly clean your PPE. Follow your SOP/SOG your department uses. </a:t>
            </a:r>
          </a:p>
          <a:p>
            <a:pPr marL="342900" lvl="0" indent="-342900">
              <a:lnSpc>
                <a:spcPts val="1500"/>
              </a:lnSpc>
              <a:spcAft>
                <a:spcPts val="600"/>
              </a:spcAft>
              <a:buFont typeface="Symbol" pitchFamily="2" charset="2"/>
              <a:buChar char=""/>
            </a:pPr>
            <a:r>
              <a:rPr lang="en-US" sz="1200" dirty="0">
                <a:latin typeface="Avenir Next Condensed" panose="020B0506020202020204" pitchFamily="34" charset="0"/>
                <a:ea typeface="Calibri" panose="020F0502020204030204" pitchFamily="34" charset="0"/>
                <a:cs typeface="Times New Roman" panose="02020603050405020304" pitchFamily="18" charset="0"/>
              </a:rPr>
              <a:t>Once the firefighters are clean, it would be inappropriate to put on dirty gear for the next run and contaminate the body again. </a:t>
            </a:r>
          </a:p>
          <a:p>
            <a:pPr marL="342900" lvl="0" indent="-342900">
              <a:lnSpc>
                <a:spcPts val="1500"/>
              </a:lnSpc>
              <a:spcAft>
                <a:spcPts val="600"/>
              </a:spcAft>
              <a:buFont typeface="Symbol" pitchFamily="2" charset="2"/>
              <a:buChar char=""/>
            </a:pPr>
            <a:r>
              <a:rPr lang="en-US" sz="1200" dirty="0">
                <a:latin typeface="Avenir Next Condensed" panose="020B0506020202020204" pitchFamily="34" charset="0"/>
                <a:ea typeface="Calibri" panose="020F0502020204030204" pitchFamily="34" charset="0"/>
                <a:cs typeface="Times New Roman" panose="02020603050405020304" pitchFamily="18" charset="0"/>
              </a:rPr>
              <a:t>When you’re wearing your SCBA to protect your lungs from something, your gear’s being exposed, too. It needs to be cleaned.</a:t>
            </a:r>
          </a:p>
          <a:p>
            <a:pPr marL="342900" lvl="0" indent="-342900">
              <a:lnSpc>
                <a:spcPts val="1500"/>
              </a:lnSpc>
              <a:spcAft>
                <a:spcPts val="600"/>
              </a:spcAft>
              <a:buFont typeface="Symbol" pitchFamily="2" charset="2"/>
              <a:buChar char=""/>
            </a:pPr>
            <a:r>
              <a:rPr lang="en-US" sz="1200" dirty="0">
                <a:latin typeface="Avenir Next Condensed" panose="020B0506020202020204" pitchFamily="34" charset="0"/>
                <a:ea typeface="Calibri" panose="020F0502020204030204" pitchFamily="34" charset="0"/>
                <a:cs typeface="Times New Roman" panose="02020603050405020304" pitchFamily="18" charset="0"/>
              </a:rPr>
              <a:t>NFPA 1851 sets the standard for firefighter ensembles, including their selection, care, and maintenance. </a:t>
            </a:r>
          </a:p>
          <a:p>
            <a:pPr marL="342900" lvl="0" indent="-342900">
              <a:lnSpc>
                <a:spcPts val="1500"/>
              </a:lnSpc>
              <a:spcAft>
                <a:spcPts val="600"/>
              </a:spcAft>
              <a:buFont typeface="Symbol" pitchFamily="2" charset="2"/>
              <a:buChar char=""/>
            </a:pPr>
            <a:r>
              <a:rPr lang="en-US" sz="1200" dirty="0">
                <a:latin typeface="Avenir Next Condensed" panose="020B0506020202020204" pitchFamily="34" charset="0"/>
                <a:ea typeface="Calibri" panose="020F0502020204030204" pitchFamily="34" charset="0"/>
                <a:cs typeface="Times New Roman" panose="02020603050405020304" pitchFamily="18" charset="0"/>
              </a:rPr>
              <a:t>Policies and training for advanced cleaning are required. Organizations must provide a means for having the firefighters’ ensembles cleaned and decontaminated.</a:t>
            </a:r>
          </a:p>
          <a:p>
            <a:pPr marL="342900" lvl="0" indent="-342900">
              <a:lnSpc>
                <a:spcPts val="1500"/>
              </a:lnSpc>
              <a:spcAft>
                <a:spcPts val="600"/>
              </a:spcAft>
              <a:buFont typeface="Symbol" pitchFamily="2" charset="2"/>
              <a:buChar char=""/>
            </a:pPr>
            <a:r>
              <a:rPr lang="en-US" sz="1200" dirty="0">
                <a:latin typeface="Avenir Next Condensed" panose="020B0506020202020204" pitchFamily="34" charset="0"/>
                <a:ea typeface="Calibri" panose="020F0502020204030204" pitchFamily="34" charset="0"/>
                <a:cs typeface="Times New Roman" panose="02020603050405020304" pitchFamily="18" charset="0"/>
              </a:rPr>
              <a:t>Soiled and contaminated elements should be isolated. They should not be brought into the home, washed in home laundry or in public laundry unless the public laundry has a dedicated service for contaminated and soiled fire gear. </a:t>
            </a:r>
          </a:p>
          <a:p>
            <a:pPr marL="342900" lvl="0" indent="-342900">
              <a:lnSpc>
                <a:spcPts val="1500"/>
              </a:lnSpc>
              <a:spcAft>
                <a:spcPts val="600"/>
              </a:spcAft>
              <a:buFont typeface="Symbol" pitchFamily="2" charset="2"/>
              <a:buChar char=""/>
            </a:pPr>
            <a:r>
              <a:rPr lang="en-US" sz="1200" dirty="0">
                <a:latin typeface="Avenir Next Condensed" panose="020B0506020202020204" pitchFamily="34" charset="0"/>
                <a:ea typeface="Calibri" panose="020F0502020204030204" pitchFamily="34" charset="0"/>
                <a:cs typeface="Times New Roman" panose="02020603050405020304" pitchFamily="18" charset="0"/>
              </a:rPr>
              <a:t>Washing can be accomplished in many ways. Policy should guide the firefighter about the method the department has elected. Many times, firehouses have washers to launder the contaminated PPE. </a:t>
            </a:r>
          </a:p>
          <a:p>
            <a:pPr marL="342900" lvl="0" indent="-342900">
              <a:lnSpc>
                <a:spcPts val="1500"/>
              </a:lnSpc>
              <a:spcAft>
                <a:spcPts val="600"/>
              </a:spcAft>
              <a:buFont typeface="Symbol" pitchFamily="2" charset="2"/>
              <a:buChar char=""/>
            </a:pPr>
            <a:r>
              <a:rPr lang="en-US" sz="1200" dirty="0">
                <a:latin typeface="Avenir Next Condensed" panose="020B0506020202020204" pitchFamily="34" charset="0"/>
                <a:ea typeface="Calibri" panose="020F0502020204030204" pitchFamily="34" charset="0"/>
                <a:cs typeface="Times New Roman" panose="02020603050405020304" pitchFamily="18" charset="0"/>
              </a:rPr>
              <a:t>Follow manufacturer guidelines for washing instructions. </a:t>
            </a:r>
          </a:p>
          <a:p>
            <a:pPr marL="342900" lvl="0" indent="-342900">
              <a:lnSpc>
                <a:spcPts val="1500"/>
              </a:lnSpc>
              <a:spcAft>
                <a:spcPts val="600"/>
              </a:spcAft>
              <a:buFont typeface="Symbol" pitchFamily="2" charset="2"/>
              <a:buChar char=""/>
            </a:pPr>
            <a:r>
              <a:rPr lang="en-US" sz="1200" dirty="0">
                <a:latin typeface="Avenir Next Condensed" panose="020B0506020202020204" pitchFamily="34" charset="0"/>
                <a:ea typeface="Calibri" panose="020F0502020204030204" pitchFamily="34" charset="0"/>
                <a:cs typeface="Times New Roman" panose="02020603050405020304" pitchFamily="18" charset="0"/>
              </a:rPr>
              <a:t>FCSN suggests using gloves and eye protection when handling contaminated gear.</a:t>
            </a:r>
          </a:p>
          <a:p>
            <a:pPr marL="342900" lvl="0" indent="-342900">
              <a:lnSpc>
                <a:spcPts val="1500"/>
              </a:lnSpc>
              <a:spcAft>
                <a:spcPts val="600"/>
              </a:spcAft>
              <a:buFont typeface="Symbol" pitchFamily="2" charset="2"/>
              <a:buChar char=""/>
            </a:pPr>
            <a:r>
              <a:rPr lang="en-US" sz="1200" dirty="0">
                <a:latin typeface="Avenir Next Condensed" panose="020B0506020202020204" pitchFamily="34" charset="0"/>
              </a:rPr>
              <a:t>NFPA 1851 2020 edition recommends washing PPE at least two times per year, one of which with ADVANCED CLEANING at 140 degrees F (increased temp from the previous 105 degrees F) AND INSPECTION. The second cleaning if done in-house MAY be at either the 105 or 140 temperature, but 140 is the preferred temp. </a:t>
            </a:r>
            <a:endParaRPr lang="en-US" sz="1200" dirty="0">
              <a:latin typeface="Avenir Next Condensed" panose="020B0506020202020204" pitchFamily="34" charset="0"/>
              <a:ea typeface="Calibri" panose="020F0502020204030204" pitchFamily="34" charset="0"/>
              <a:cs typeface="Times New Roman" panose="02020603050405020304" pitchFamily="18" charset="0"/>
            </a:endParaRPr>
          </a:p>
          <a:p>
            <a:pPr marL="400050" lvl="2" indent="-342900">
              <a:spcAft>
                <a:spcPts val="600"/>
              </a:spcAft>
              <a:buFont typeface="Arial" panose="020B0604020202020204" pitchFamily="34" charset="0"/>
              <a:buChar char="•"/>
            </a:pPr>
            <a:endParaRPr lang="en-US" sz="1400" dirty="0">
              <a:effectLst/>
              <a:latin typeface="Avenir Next Condensed" panose="020B0506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74033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1"/>
              <a:t>Drag &amp; drop </a:t>
            </a:r>
            <a:r>
              <a:rPr lang="en-GB"/>
              <a:t>to add a picture in the back placeholder</a:t>
            </a:r>
            <a:endParaRPr lang="en-US"/>
          </a:p>
        </p:txBody>
      </p:sp>
      <p:sp>
        <p:nvSpPr>
          <p:cNvPr id="4" name="Slide Number Placeholder 3"/>
          <p:cNvSpPr>
            <a:spLocks noGrp="1"/>
          </p:cNvSpPr>
          <p:nvPr>
            <p:ph type="sldNum" sz="quarter" idx="5"/>
          </p:nvPr>
        </p:nvSpPr>
        <p:spPr/>
        <p:txBody>
          <a:bodyPr/>
          <a:lstStyle/>
          <a:p>
            <a:fld id="{4EFCE980-F0A6-4DAE-95E7-84063A0D073E}" type="slidenum">
              <a:rPr lang="en-US" smtClean="0"/>
              <a:t>2</a:t>
            </a:fld>
            <a:endParaRPr lang="en-US"/>
          </a:p>
        </p:txBody>
      </p:sp>
    </p:spTree>
    <p:extLst>
      <p:ext uri="{BB962C8B-B14F-4D97-AF65-F5344CB8AC3E}">
        <p14:creationId xmlns:p14="http://schemas.microsoft.com/office/powerpoint/2010/main" val="3463531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6" name="Notes Placeholder 5">
            <a:extLst>
              <a:ext uri="{FF2B5EF4-FFF2-40B4-BE49-F238E27FC236}">
                <a16:creationId xmlns:a16="http://schemas.microsoft.com/office/drawing/2014/main" id="{6FCF6324-8DE1-2F66-A70F-BEAE9A6CC874}"/>
              </a:ext>
            </a:extLst>
          </p:cNvPr>
          <p:cNvSpPr txBox="1">
            <a:spLocks noGrp="1"/>
          </p:cNvSpPr>
          <p:nvPr>
            <p:ph type="body" idx="1"/>
          </p:nvPr>
        </p:nvSpPr>
        <p:spPr>
          <a:xfrm>
            <a:off x="175260" y="6087423"/>
            <a:ext cx="6507480" cy="15985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71450" indent="-171450">
              <a:buFont typeface="Arial" panose="020B0604020202020204" pitchFamily="34" charset="0"/>
              <a:buChar char="•"/>
            </a:pPr>
            <a:r>
              <a:rPr lang="en-US" sz="1400" dirty="0"/>
              <a:t>The Firefighter Cancer Support Network put together 12 immediate actions one can take to protect themselves.</a:t>
            </a:r>
          </a:p>
          <a:p>
            <a:pPr marL="171450" indent="-171450">
              <a:buFont typeface="Arial" panose="020B0604020202020204" pitchFamily="34" charset="0"/>
              <a:buChar char="•"/>
            </a:pPr>
            <a:endParaRPr lang="en-US" sz="1400" dirty="0"/>
          </a:p>
          <a:p>
            <a:pPr marL="171450" indent="-171450">
              <a:buFont typeface="Arial" panose="020B0604020202020204" pitchFamily="34" charset="0"/>
              <a:buChar char="•"/>
            </a:pPr>
            <a:r>
              <a:rPr lang="en-US" sz="1400" dirty="0"/>
              <a:t>We can’t eradicate cancer in the fire service, but we certainly can reduce firefighters’ exposure to carcinogens</a:t>
            </a:r>
          </a:p>
          <a:p>
            <a:pPr marL="342900" lvl="0" indent="-342900">
              <a:lnSpc>
                <a:spcPts val="1500"/>
              </a:lnSpc>
              <a:spcAft>
                <a:spcPts val="600"/>
              </a:spcAft>
              <a:buFont typeface="Symbol" pitchFamily="2" charset="2"/>
              <a:buChar char=""/>
            </a:pPr>
            <a:endParaRPr lang="en-US" sz="1400" dirty="0">
              <a:effectLst/>
              <a:latin typeface="Avenir Next Condensed" panose="020B0506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275665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6" name="Notes Placeholder 5">
            <a:extLst>
              <a:ext uri="{FF2B5EF4-FFF2-40B4-BE49-F238E27FC236}">
                <a16:creationId xmlns:a16="http://schemas.microsoft.com/office/drawing/2014/main" id="{6FCF6324-8DE1-2F66-A70F-BEAE9A6CC874}"/>
              </a:ext>
            </a:extLst>
          </p:cNvPr>
          <p:cNvSpPr txBox="1">
            <a:spLocks noGrp="1"/>
          </p:cNvSpPr>
          <p:nvPr>
            <p:ph type="body" idx="1"/>
          </p:nvPr>
        </p:nvSpPr>
        <p:spPr>
          <a:xfrm>
            <a:off x="175260" y="6087423"/>
            <a:ext cx="6507480" cy="2904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lvl="0" indent="-342900">
              <a:lnSpc>
                <a:spcPts val="1500"/>
              </a:lnSpc>
              <a:spcAft>
                <a:spcPts val="600"/>
              </a:spcAft>
              <a:buFont typeface="Symbol" pitchFamily="2" charset="2"/>
              <a:buChar char=""/>
            </a:pPr>
            <a:endParaRPr lang="en-US" sz="1400" dirty="0">
              <a:effectLst/>
              <a:latin typeface="Avenir Next Condensed" panose="020B0506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187162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6" name="Notes Placeholder 5">
            <a:extLst>
              <a:ext uri="{FF2B5EF4-FFF2-40B4-BE49-F238E27FC236}">
                <a16:creationId xmlns:a16="http://schemas.microsoft.com/office/drawing/2014/main" id="{6FCF6324-8DE1-2F66-A70F-BEAE9A6CC874}"/>
              </a:ext>
            </a:extLst>
          </p:cNvPr>
          <p:cNvSpPr txBox="1">
            <a:spLocks noGrp="1"/>
          </p:cNvSpPr>
          <p:nvPr>
            <p:ph type="body" idx="1"/>
          </p:nvPr>
        </p:nvSpPr>
        <p:spPr>
          <a:xfrm>
            <a:off x="175260" y="6087423"/>
            <a:ext cx="6507480" cy="2904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lvl="0" indent="-342900">
              <a:lnSpc>
                <a:spcPts val="1500"/>
              </a:lnSpc>
              <a:spcAft>
                <a:spcPts val="600"/>
              </a:spcAft>
              <a:buFont typeface="Symbol" pitchFamily="2" charset="2"/>
              <a:buChar char=""/>
            </a:pPr>
            <a:endParaRPr lang="en-US" sz="1400" dirty="0">
              <a:effectLst/>
              <a:latin typeface="Avenir Next Condensed" panose="020B0506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0566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marR="0" lvl="0" indent="-342900" algn="l">
              <a:lnSpc>
                <a:spcPts val="1500"/>
              </a:lnSpc>
              <a:spcBef>
                <a:spcPts val="0"/>
              </a:spcBef>
              <a:spcAft>
                <a:spcPts val="600"/>
              </a:spcAft>
              <a:buFont typeface="Symbol" pitchFamily="2" charset="2"/>
              <a:buChar char=""/>
            </a:pPr>
            <a:r>
              <a:rPr lang="en-US" sz="2400" dirty="0">
                <a:effectLst/>
                <a:latin typeface="Avenir Next Condensed" panose="020B0506020202020204" pitchFamily="34" charset="0"/>
                <a:ea typeface="Calibri" panose="020F0502020204030204" pitchFamily="34" charset="0"/>
                <a:cs typeface="Times New Roman" panose="02020603050405020304" pitchFamily="18" charset="0"/>
              </a:rPr>
              <a:t>Wearing SCBA from the beginning of fire attack to the end of overhaul, when everything is cool to the touch and nothing’s off gassing, is an important step in reducing unnecessary exposures.  </a:t>
            </a:r>
          </a:p>
          <a:p>
            <a:pPr marL="342900" marR="0" lvl="0" indent="-342900" algn="l">
              <a:lnSpc>
                <a:spcPts val="1500"/>
              </a:lnSpc>
              <a:spcBef>
                <a:spcPts val="0"/>
              </a:spcBef>
              <a:spcAft>
                <a:spcPts val="600"/>
              </a:spcAft>
              <a:buFont typeface="Symbol" pitchFamily="2" charset="2"/>
              <a:buChar char=""/>
            </a:pPr>
            <a:r>
              <a:rPr lang="en-US" sz="2400" dirty="0">
                <a:effectLst/>
                <a:latin typeface="Avenir Next Condensed" panose="020B0506020202020204" pitchFamily="34" charset="0"/>
                <a:ea typeface="Calibri" panose="020F0502020204030204" pitchFamily="34" charset="0"/>
                <a:cs typeface="Times New Roman" panose="02020603050405020304" pitchFamily="18" charset="0"/>
              </a:rPr>
              <a:t>The fire-smoke slide earlier demonstrated that there are many, many chemicals in the products of combustion. It’s not just carbon monoxide and hydrogen cyanide. </a:t>
            </a:r>
          </a:p>
          <a:p>
            <a:pPr marL="342900" marR="0" lvl="0" indent="-342900" algn="l">
              <a:lnSpc>
                <a:spcPts val="1500"/>
              </a:lnSpc>
              <a:spcBef>
                <a:spcPts val="0"/>
              </a:spcBef>
              <a:spcAft>
                <a:spcPts val="600"/>
              </a:spcAft>
              <a:buFont typeface="Symbol" pitchFamily="2" charset="2"/>
              <a:buChar char=""/>
            </a:pPr>
            <a:r>
              <a:rPr lang="en-US" sz="2400" dirty="0">
                <a:effectLst/>
                <a:latin typeface="Avenir Next Condensed" panose="020B0506020202020204" pitchFamily="34" charset="0"/>
                <a:ea typeface="Calibri" panose="020F0502020204030204" pitchFamily="34" charset="0"/>
                <a:cs typeface="Times New Roman" panose="02020603050405020304" pitchFamily="18" charset="0"/>
              </a:rPr>
              <a:t>There is no way to tell how much off gassing of those many other chemicals found in fire smoke is taking place.</a:t>
            </a:r>
          </a:p>
          <a:p>
            <a:pPr marL="342900" marR="0" lvl="0" indent="-342900" algn="l">
              <a:lnSpc>
                <a:spcPts val="1500"/>
              </a:lnSpc>
              <a:spcBef>
                <a:spcPts val="0"/>
              </a:spcBef>
              <a:spcAft>
                <a:spcPts val="600"/>
              </a:spcAft>
              <a:buFont typeface="Symbol" pitchFamily="2" charset="2"/>
              <a:buChar char=""/>
            </a:pPr>
            <a:r>
              <a:rPr lang="en-US" sz="2400" dirty="0">
                <a:effectLst/>
                <a:latin typeface="Avenir Next Condensed" panose="020B0506020202020204" pitchFamily="34" charset="0"/>
                <a:ea typeface="Calibri" panose="020F0502020204030204" pitchFamily="34" charset="0"/>
                <a:cs typeface="Times New Roman" panose="02020603050405020304" pitchFamily="18" charset="0"/>
              </a:rPr>
              <a:t>Wearing SCBA and managing air use throughout fire operations, including overhaul, should be the standard practice for firefighters. This includes having policies and procedures about air management that will provide guidance on protection in the modern fire environment. </a:t>
            </a:r>
          </a:p>
          <a:p>
            <a:pPr marL="342900" marR="0" lvl="0" indent="-342900" algn="l" defTabSz="457200" rtl="0" eaLnBrk="1" fontAlgn="auto" latinLnBrk="0" hangingPunct="1">
              <a:lnSpc>
                <a:spcPts val="1500"/>
              </a:lnSpc>
              <a:spcBef>
                <a:spcPts val="0"/>
              </a:spcBef>
              <a:spcAft>
                <a:spcPts val="600"/>
              </a:spcAft>
              <a:buClrTx/>
              <a:buSzTx/>
              <a:buFont typeface="Symbol" pitchFamily="2" charset="2"/>
              <a:buChar char=""/>
              <a:tabLst/>
              <a:defRPr/>
            </a:pPr>
            <a:r>
              <a:rPr lang="en-US" sz="2400" dirty="0">
                <a:latin typeface="Avenir Next Condensed" panose="020B0506020202020204" pitchFamily="34" charset="0"/>
              </a:rPr>
              <a:t>20 minutes of burning wood =</a:t>
            </a:r>
            <a:r>
              <a:rPr lang="en-US" sz="2400" baseline="0" dirty="0">
                <a:latin typeface="Avenir Next Condensed" panose="020B0506020202020204" pitchFamily="34" charset="0"/>
              </a:rPr>
              <a:t> </a:t>
            </a:r>
            <a:r>
              <a:rPr lang="en-US" sz="2400" dirty="0">
                <a:latin typeface="Avenir Next Condensed" panose="020B0506020202020204" pitchFamily="34" charset="0"/>
              </a:rPr>
              <a:t>1 pack of cigarettes.</a:t>
            </a:r>
            <a:endParaRPr lang="en-US" sz="2400" dirty="0">
              <a:effectLst/>
              <a:latin typeface="Avenir Next Condensed" panose="020B0506020202020204" pitchFamily="34" charset="0"/>
              <a:ea typeface="Calibri" panose="020F0502020204030204" pitchFamily="34" charset="0"/>
              <a:cs typeface="Times New Roman" panose="02020603050405020304" pitchFamily="18" charset="0"/>
            </a:endParaRPr>
          </a:p>
          <a:p>
            <a:pPr marL="0" marR="0" indent="0" algn="l">
              <a:spcBef>
                <a:spcPts val="0"/>
              </a:spcBef>
              <a:spcAft>
                <a:spcPts val="600"/>
              </a:spcAft>
            </a:pPr>
            <a:r>
              <a:rPr lang="en-US" sz="2400" dirty="0">
                <a:solidFill>
                  <a:srgbClr val="1A1A1A"/>
                </a:solidFill>
                <a:effectLst/>
                <a:latin typeface="Avenir Next Condensed" panose="020B0506020202020204" pitchFamily="34" charset="0"/>
                <a:ea typeface="Calibri" panose="020F0502020204030204" pitchFamily="34" charset="0"/>
                <a:cs typeface="Lucida Grande" panose="020B0600040502020204" pitchFamily="34" charset="0"/>
              </a:rPr>
              <a:t>Gagliano, M., Phillips, C. R., &amp; Jose, P. (2008). </a:t>
            </a:r>
            <a:r>
              <a:rPr lang="en-US" sz="2400" i="1" dirty="0">
                <a:solidFill>
                  <a:srgbClr val="1A1A1A"/>
                </a:solidFill>
                <a:effectLst/>
                <a:latin typeface="Avenir Next Condensed" panose="020B0506020202020204" pitchFamily="34" charset="0"/>
                <a:ea typeface="Calibri" panose="020F0502020204030204" pitchFamily="34" charset="0"/>
                <a:cs typeface="Lucida Grande" panose="020B0600040502020204" pitchFamily="34" charset="0"/>
              </a:rPr>
              <a:t>Air Management for the Fire Service</a:t>
            </a:r>
            <a:r>
              <a:rPr lang="en-US" sz="2400" dirty="0">
                <a:solidFill>
                  <a:srgbClr val="1A1A1A"/>
                </a:solidFill>
                <a:effectLst/>
                <a:latin typeface="Avenir Next Condensed" panose="020B0506020202020204" pitchFamily="34" charset="0"/>
                <a:ea typeface="Calibri" panose="020F0502020204030204" pitchFamily="34" charset="0"/>
                <a:cs typeface="Lucida Grande" panose="020B0600040502020204" pitchFamily="34" charset="0"/>
              </a:rPr>
              <a:t>. PennWell Corporation.</a:t>
            </a:r>
            <a:r>
              <a:rPr lang="en-US" sz="2400" dirty="0">
                <a:solidFill>
                  <a:srgbClr val="1A1A1A"/>
                </a:solidFill>
                <a:effectLst/>
                <a:latin typeface="Avenir Next Condensed" panose="020B0506020202020204" pitchFamily="34" charset="0"/>
                <a:ea typeface="Calibri" panose="020F0502020204030204" pitchFamily="34" charset="0"/>
                <a:cs typeface="Arial" panose="020B0604020202020204" pitchFamily="34" charset="0"/>
              </a:rPr>
              <a:t> </a:t>
            </a:r>
            <a:endParaRPr lang="en-US" sz="2400" dirty="0">
              <a:effectLst/>
              <a:latin typeface="Avenir Next Condensed" panose="020B0506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414E5F1-17A7-42C2-85AD-61A26B4FE749}" type="slidenum">
              <a:rPr lang="en-US" smtClean="0"/>
              <a:t>3</a:t>
            </a:fld>
            <a:endParaRPr lang="en-US"/>
          </a:p>
        </p:txBody>
      </p:sp>
    </p:spTree>
    <p:extLst>
      <p:ext uri="{BB962C8B-B14F-4D97-AF65-F5344CB8AC3E}">
        <p14:creationId xmlns:p14="http://schemas.microsoft.com/office/powerpoint/2010/main" val="2097282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ln/>
                <a:sym typeface="Calibri"/>
              </a:rPr>
              <a:t>Traditionally, occupational exposures have centered around blood and body fluids. However, thanks to a great deal of scientific research, we now know that occupational exposures include much more than just blood and body fluids.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ln/>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ln/>
              </a:rPr>
              <a:t>Firefighters work in an uncontrolled atmosphere compared to most other occupations where exposure to hazards can be controlled through engineering and procedures. Firefighters are exposed to hazards at high levels for short durations, unlike most other occupations. </a:t>
            </a:r>
          </a:p>
        </p:txBody>
      </p:sp>
      <p:sp>
        <p:nvSpPr>
          <p:cNvPr id="4" name="Slide Number Placeholder 3"/>
          <p:cNvSpPr>
            <a:spLocks noGrp="1"/>
          </p:cNvSpPr>
          <p:nvPr>
            <p:ph type="sldNum" sz="quarter" idx="5"/>
          </p:nvPr>
        </p:nvSpPr>
        <p:spPr/>
        <p:txBody>
          <a:bodyPr/>
          <a:lstStyle/>
          <a:p>
            <a:fld id="{FB5960A1-BD46-4DC4-9CBA-EB477F6BB934}" type="slidenum">
              <a:rPr lang="en-US" smtClean="0"/>
              <a:t>4</a:t>
            </a:fld>
            <a:endParaRPr lang="en-US"/>
          </a:p>
        </p:txBody>
      </p:sp>
    </p:spTree>
    <p:extLst>
      <p:ext uri="{BB962C8B-B14F-4D97-AF65-F5344CB8AC3E}">
        <p14:creationId xmlns:p14="http://schemas.microsoft.com/office/powerpoint/2010/main" val="3091123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53358" indent="-353358">
              <a:lnSpc>
                <a:spcPts val="1546"/>
              </a:lnSpc>
              <a:buFont typeface="Symbol" pitchFamily="2" charset="2"/>
              <a:buChar char=""/>
            </a:pPr>
            <a:r>
              <a:rPr lang="en-US" sz="2400" dirty="0">
                <a:latin typeface="Avenir Next Condensed" panose="020B0506020202020204" pitchFamily="34" charset="0"/>
                <a:ea typeface="Calibri" panose="020F0502020204030204" pitchFamily="34" charset="0"/>
                <a:cs typeface="Times New Roman" panose="02020603050405020304" pitchFamily="18" charset="0"/>
              </a:rPr>
              <a:t>Pot-on-the-stove is a common response for firefighters. </a:t>
            </a:r>
          </a:p>
          <a:p>
            <a:pPr marL="353358" indent="-353358">
              <a:lnSpc>
                <a:spcPts val="1546"/>
              </a:lnSpc>
              <a:buFont typeface="Symbol" pitchFamily="2" charset="2"/>
              <a:buChar char=""/>
            </a:pPr>
            <a:r>
              <a:rPr lang="en-US" sz="2400" dirty="0">
                <a:latin typeface="Avenir Next Condensed" panose="020B0506020202020204" pitchFamily="34" charset="0"/>
                <a:ea typeface="Calibri" panose="020F0502020204030204" pitchFamily="34" charset="0"/>
                <a:cs typeface="Times New Roman" panose="02020603050405020304" pitchFamily="18" charset="0"/>
              </a:rPr>
              <a:t>Firefighters respond to many calls that include food or fires from cooking. </a:t>
            </a:r>
          </a:p>
          <a:p>
            <a:pPr marL="353358" indent="-353358">
              <a:lnSpc>
                <a:spcPts val="1546"/>
              </a:lnSpc>
              <a:buFont typeface="Symbol" pitchFamily="2" charset="2"/>
              <a:buChar char=""/>
            </a:pPr>
            <a:r>
              <a:rPr lang="en-US" sz="2400" dirty="0">
                <a:latin typeface="Avenir Next Condensed" panose="020B0506020202020204" pitchFamily="34" charset="0"/>
                <a:ea typeface="Calibri" panose="020F0502020204030204" pitchFamily="34" charset="0"/>
                <a:cs typeface="Times New Roman" panose="02020603050405020304" pitchFamily="18" charset="0"/>
              </a:rPr>
              <a:t>These fires produce an acrid smoke that has a telltale odor leading to a reduced concern about toxins and the “It’s just food on the stove” mindset. </a:t>
            </a:r>
          </a:p>
          <a:p>
            <a:pPr marL="353358" indent="-353358">
              <a:lnSpc>
                <a:spcPts val="1546"/>
              </a:lnSpc>
              <a:buFont typeface="Symbol" pitchFamily="2" charset="2"/>
              <a:buChar char=""/>
            </a:pPr>
            <a:r>
              <a:rPr lang="en-US" sz="2400" dirty="0">
                <a:latin typeface="Avenir Next Condensed" panose="020B0506020202020204" pitchFamily="34" charset="0"/>
                <a:ea typeface="Calibri" panose="020F0502020204030204" pitchFamily="34" charset="0"/>
                <a:cs typeface="Times New Roman" panose="02020603050405020304" pitchFamily="18" charset="0"/>
              </a:rPr>
              <a:t>Cooking, in particular high-temperature frying, generates substantial amounts of airborne particulate matter, including ultrafine and fine particles.</a:t>
            </a:r>
            <a:r>
              <a:rPr lang="en-US" sz="2400" baseline="30000" dirty="0">
                <a:latin typeface="Avenir Next Condensed" panose="020B0506020202020204" pitchFamily="34" charset="0"/>
                <a:ea typeface="Calibri" panose="020F0502020204030204" pitchFamily="34" charset="0"/>
                <a:cs typeface="Times New Roman" panose="02020603050405020304" pitchFamily="18" charset="0"/>
              </a:rPr>
              <a:t> </a:t>
            </a:r>
            <a:endParaRPr lang="en-US" sz="2400" dirty="0">
              <a:latin typeface="Avenir Next Condensed" panose="020B0506020202020204" pitchFamily="34" charset="0"/>
              <a:ea typeface="Calibri" panose="020F0502020204030204" pitchFamily="34" charset="0"/>
              <a:cs typeface="Times New Roman" panose="02020603050405020304" pitchFamily="18" charset="0"/>
            </a:endParaRPr>
          </a:p>
          <a:p>
            <a:pPr marL="353358" indent="-353358">
              <a:lnSpc>
                <a:spcPts val="1546"/>
              </a:lnSpc>
              <a:buFont typeface="Symbol" pitchFamily="2" charset="2"/>
              <a:buChar char=""/>
            </a:pPr>
            <a:r>
              <a:rPr lang="en-US" sz="2400" dirty="0">
                <a:latin typeface="Avenir Next Condensed" panose="020B0506020202020204" pitchFamily="34" charset="0"/>
                <a:ea typeface="Calibri" panose="020F0502020204030204" pitchFamily="34" charset="0"/>
                <a:cs typeface="Times New Roman" panose="02020603050405020304" pitchFamily="18" charset="0"/>
              </a:rPr>
              <a:t>These can include polycyclic aromatic hydrocarbons (PAHs) and heterocyclic amines formaldehyde, acetaldehyde, acrylamide and acrolein.</a:t>
            </a:r>
            <a:r>
              <a:rPr lang="en-US" sz="2400" baseline="30000" dirty="0">
                <a:latin typeface="Avenir Next Condensed" panose="020B0506020202020204" pitchFamily="34" charset="0"/>
                <a:ea typeface="Calibri" panose="020F0502020204030204" pitchFamily="34" charset="0"/>
                <a:cs typeface="Times New Roman" panose="02020603050405020304" pitchFamily="18" charset="0"/>
              </a:rPr>
              <a:t>18</a:t>
            </a:r>
            <a:endParaRPr lang="en-US" sz="2400" dirty="0">
              <a:latin typeface="Avenir Next Condensed" panose="020B0506020202020204" pitchFamily="34" charset="0"/>
              <a:ea typeface="Calibri" panose="020F0502020204030204" pitchFamily="34" charset="0"/>
              <a:cs typeface="Times New Roman" panose="02020603050405020304" pitchFamily="18" charset="0"/>
            </a:endParaRPr>
          </a:p>
          <a:p>
            <a:pPr marL="353358" indent="-353358">
              <a:lnSpc>
                <a:spcPts val="1546"/>
              </a:lnSpc>
              <a:buFont typeface="Symbol" pitchFamily="2" charset="2"/>
              <a:buChar char=""/>
            </a:pPr>
            <a:r>
              <a:rPr lang="en-US" sz="2400" dirty="0">
                <a:latin typeface="Avenir Next Condensed" panose="020B0506020202020204" pitchFamily="34" charset="0"/>
                <a:ea typeface="Calibri" panose="020F0502020204030204" pitchFamily="34" charset="0"/>
                <a:cs typeface="Times New Roman" panose="02020603050405020304" pitchFamily="18" charset="0"/>
              </a:rPr>
              <a:t>Firefighters who do not wear SCBA on these calls are getting unnecessary exposures to several carcinogenic toxins.</a:t>
            </a:r>
          </a:p>
          <a:p>
            <a:pPr marL="353358" indent="-353358">
              <a:lnSpc>
                <a:spcPts val="1546"/>
              </a:lnSpc>
              <a:buFont typeface="Symbol" pitchFamily="2" charset="2"/>
              <a:buChar char=""/>
            </a:pPr>
            <a:r>
              <a:rPr lang="en-US" sz="2400" dirty="0">
                <a:latin typeface="Avenir Next Condensed" panose="020B0506020202020204" pitchFamily="34" charset="0"/>
                <a:ea typeface="Calibri" panose="020F0502020204030204" pitchFamily="34" charset="0"/>
                <a:cs typeface="Times New Roman" panose="02020603050405020304" pitchFamily="18" charset="0"/>
              </a:rPr>
              <a:t>One or two exposures may not be a problem; it’s the repeated exposures that can lead to an issue with elevated cancer risks.</a:t>
            </a:r>
            <a:r>
              <a:rPr lang="en-US" sz="2400" baseline="30000" dirty="0">
                <a:latin typeface="Avenir Next Condensed" panose="020B0506020202020204" pitchFamily="34" charset="0"/>
                <a:ea typeface="Calibri" panose="020F0502020204030204" pitchFamily="34" charset="0"/>
                <a:cs typeface="Times New Roman" panose="02020603050405020304" pitchFamily="18" charset="0"/>
              </a:rPr>
              <a:t>11</a:t>
            </a:r>
            <a:r>
              <a:rPr lang="en-US" sz="2400" dirty="0">
                <a:latin typeface="Avenir Next Condensed" panose="020B0506020202020204" pitchFamily="34" charset="0"/>
                <a:ea typeface="Calibri" panose="020F0502020204030204" pitchFamily="34" charset="0"/>
                <a:cs typeface="Times New Roman" panose="02020603050405020304" pitchFamily="18" charset="0"/>
              </a:rPr>
              <a:t> </a:t>
            </a:r>
          </a:p>
          <a:p>
            <a:r>
              <a:rPr lang="en-US" sz="2400" dirty="0" err="1">
                <a:latin typeface="Avenir Next Condensed" panose="020B0506020202020204" pitchFamily="34" charset="0"/>
                <a:ea typeface="Calibri" panose="020F0502020204030204" pitchFamily="34" charset="0"/>
                <a:cs typeface="Lucida Grande" panose="020B0600040502020204" pitchFamily="34" charset="0"/>
              </a:rPr>
              <a:t>Straif</a:t>
            </a:r>
            <a:r>
              <a:rPr lang="en-US" sz="2400" dirty="0">
                <a:latin typeface="Avenir Next Condensed" panose="020B0506020202020204" pitchFamily="34" charset="0"/>
                <a:ea typeface="Calibri" panose="020F0502020204030204" pitchFamily="34" charset="0"/>
                <a:cs typeface="Lucida Grande" panose="020B0600040502020204" pitchFamily="34" charset="0"/>
              </a:rPr>
              <a:t>, K., Baan, R., Grosse, Y., </a:t>
            </a:r>
            <a:r>
              <a:rPr lang="en-US" sz="2400" dirty="0" err="1">
                <a:latin typeface="Avenir Next Condensed" panose="020B0506020202020204" pitchFamily="34" charset="0"/>
                <a:ea typeface="Calibri" panose="020F0502020204030204" pitchFamily="34" charset="0"/>
                <a:cs typeface="Lucida Grande" panose="020B0600040502020204" pitchFamily="34" charset="0"/>
              </a:rPr>
              <a:t>Secretan</a:t>
            </a:r>
            <a:r>
              <a:rPr lang="en-US" sz="2400" dirty="0">
                <a:latin typeface="Avenir Next Condensed" panose="020B0506020202020204" pitchFamily="34" charset="0"/>
                <a:ea typeface="Calibri" panose="020F0502020204030204" pitchFamily="34" charset="0"/>
                <a:cs typeface="Lucida Grande" panose="020B0600040502020204" pitchFamily="34" charset="0"/>
              </a:rPr>
              <a:t>, B., El </a:t>
            </a:r>
            <a:r>
              <a:rPr lang="en-US" sz="2400" dirty="0" err="1">
                <a:latin typeface="Avenir Next Condensed" panose="020B0506020202020204" pitchFamily="34" charset="0"/>
                <a:ea typeface="Calibri" panose="020F0502020204030204" pitchFamily="34" charset="0"/>
                <a:cs typeface="Lucida Grande" panose="020B0600040502020204" pitchFamily="34" charset="0"/>
              </a:rPr>
              <a:t>Ghissassi</a:t>
            </a:r>
            <a:r>
              <a:rPr lang="en-US" sz="2400" dirty="0">
                <a:latin typeface="Avenir Next Condensed" panose="020B0506020202020204" pitchFamily="34" charset="0"/>
                <a:ea typeface="Calibri" panose="020F0502020204030204" pitchFamily="34" charset="0"/>
                <a:cs typeface="Lucida Grande" panose="020B0600040502020204" pitchFamily="34" charset="0"/>
              </a:rPr>
              <a:t>, F., </a:t>
            </a:r>
            <a:r>
              <a:rPr lang="en-US" sz="2400" dirty="0" err="1">
                <a:latin typeface="Avenir Next Condensed" panose="020B0506020202020204" pitchFamily="34" charset="0"/>
                <a:ea typeface="Calibri" panose="020F0502020204030204" pitchFamily="34" charset="0"/>
                <a:cs typeface="Lucida Grande" panose="020B0600040502020204" pitchFamily="34" charset="0"/>
              </a:rPr>
              <a:t>Cogliano</a:t>
            </a:r>
            <a:r>
              <a:rPr lang="en-US" sz="2400" dirty="0">
                <a:latin typeface="Avenir Next Condensed" panose="020B0506020202020204" pitchFamily="34" charset="0"/>
                <a:ea typeface="Calibri" panose="020F0502020204030204" pitchFamily="34" charset="0"/>
                <a:cs typeface="Lucida Grande" panose="020B0600040502020204" pitchFamily="34" charset="0"/>
              </a:rPr>
              <a:t>, V., &amp; WHO International Agency for Research on Cancer Monograph Working Group. (2006). Carcinogenicity of household solid fuel combustion and of high-temperature frying. The lancet oncology, 7(12), 977-978. Retrieved from: </a:t>
            </a:r>
            <a:r>
              <a:rPr lang="en-US" sz="2400" u="sng" dirty="0">
                <a:solidFill>
                  <a:srgbClr val="0000FF"/>
                </a:solidFill>
                <a:latin typeface="Avenir Next Condensed" panose="020B0506020202020204" pitchFamily="34" charset="0"/>
                <a:ea typeface="Calibri" panose="020F0502020204030204" pitchFamily="34" charset="0"/>
                <a:cs typeface="Lucida Grande" panose="020B0600040502020204" pitchFamily="34" charset="0"/>
                <a:hlinkClick r:id="rId3">
                  <a:extLst>
                    <a:ext uri="{A12FA001-AC4F-418D-AE19-62706E023703}">
                      <ahyp:hlinkClr xmlns:ahyp="http://schemas.microsoft.com/office/drawing/2018/hyperlinkcolor" val="tx"/>
                    </a:ext>
                  </a:extLst>
                </a:hlinkClick>
              </a:rPr>
              <a:t>http://monographs.iarc.fr/ENG/Monographs/vol95/mono95-7.pdf</a:t>
            </a:r>
            <a:endParaRPr lang="en-US" sz="2400" dirty="0">
              <a:latin typeface="Avenir Next Condensed" panose="020B0506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6E4114B-8F94-46BB-A82A-244789E6AD8B}" type="slidenum">
              <a:rPr lang="en-US" smtClean="0"/>
              <a:pPr/>
              <a:t>5</a:t>
            </a:fld>
            <a:endParaRPr lang="en-US"/>
          </a:p>
        </p:txBody>
      </p:sp>
    </p:spTree>
    <p:extLst>
      <p:ext uri="{BB962C8B-B14F-4D97-AF65-F5344CB8AC3E}">
        <p14:creationId xmlns:p14="http://schemas.microsoft.com/office/powerpoint/2010/main" val="2782256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6" name="Notes Placeholder 5">
            <a:extLst>
              <a:ext uri="{FF2B5EF4-FFF2-40B4-BE49-F238E27FC236}">
                <a16:creationId xmlns:a16="http://schemas.microsoft.com/office/drawing/2014/main" id="{6FCF6324-8DE1-2F66-A70F-BEAE9A6CC874}"/>
              </a:ext>
            </a:extLst>
          </p:cNvPr>
          <p:cNvSpPr txBox="1">
            <a:spLocks noGrp="1"/>
          </p:cNvSpPr>
          <p:nvPr>
            <p:ph type="body" idx="1"/>
          </p:nvPr>
        </p:nvSpPr>
        <p:spPr>
          <a:xfrm>
            <a:off x="121920" y="4343400"/>
            <a:ext cx="6507480" cy="38229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marR="0" lvl="0" indent="-342900">
              <a:spcBef>
                <a:spcPts val="0"/>
              </a:spcBef>
              <a:spcAft>
                <a:spcPts val="0"/>
              </a:spcAft>
              <a:buFont typeface="Symbol" pitchFamily="2" charset="2"/>
              <a:buChar char=""/>
              <a:tabLst>
                <a:tab pos="457200" algn="l"/>
              </a:tabLst>
            </a:pPr>
            <a:r>
              <a:rPr lang="en-US" sz="1200" dirty="0">
                <a:effectLst/>
                <a:latin typeface="Avenir Next Condensed" panose="020B0506020202020204" pitchFamily="34" charset="0"/>
                <a:ea typeface="Calibri" panose="020F0502020204030204" pitchFamily="34" charset="0"/>
                <a:cs typeface="Times New Roman" panose="02020603050405020304" pitchFamily="18" charset="0"/>
              </a:rPr>
              <a:t>Pot-on-the-stove is a common response for firefighters. </a:t>
            </a:r>
          </a:p>
          <a:p>
            <a:pPr marL="342900" marR="0" lvl="0" indent="-342900">
              <a:spcBef>
                <a:spcPts val="0"/>
              </a:spcBef>
              <a:spcAft>
                <a:spcPts val="0"/>
              </a:spcAft>
              <a:buFont typeface="Symbol" pitchFamily="2" charset="2"/>
              <a:buChar char=""/>
              <a:tabLst>
                <a:tab pos="457200" algn="l"/>
              </a:tabLst>
            </a:pPr>
            <a:r>
              <a:rPr lang="en-US" sz="1200" dirty="0">
                <a:effectLst/>
                <a:latin typeface="Avenir Next Condensed" panose="020B0506020202020204" pitchFamily="34" charset="0"/>
                <a:ea typeface="Calibri" panose="020F0502020204030204" pitchFamily="34" charset="0"/>
                <a:cs typeface="Times New Roman" panose="02020603050405020304" pitchFamily="18" charset="0"/>
              </a:rPr>
              <a:t>Firefighters respond to many calls that include food or fires from cooking. </a:t>
            </a:r>
          </a:p>
          <a:p>
            <a:pPr marL="342900" marR="0" lvl="0" indent="-342900">
              <a:spcBef>
                <a:spcPts val="0"/>
              </a:spcBef>
              <a:spcAft>
                <a:spcPts val="0"/>
              </a:spcAft>
              <a:buFont typeface="Symbol" pitchFamily="2" charset="2"/>
              <a:buChar char=""/>
              <a:tabLst>
                <a:tab pos="457200" algn="l"/>
              </a:tabLst>
            </a:pPr>
            <a:r>
              <a:rPr lang="en-US" sz="1200" dirty="0">
                <a:effectLst/>
                <a:latin typeface="Avenir Next Condensed" panose="020B0506020202020204" pitchFamily="34" charset="0"/>
                <a:ea typeface="Calibri" panose="020F0502020204030204" pitchFamily="34" charset="0"/>
                <a:cs typeface="Times New Roman" panose="02020603050405020304" pitchFamily="18" charset="0"/>
              </a:rPr>
              <a:t>These fires produce an acrid smoke that has a telltale odor leading to a reduced concern about toxins and the “It’s just food on the stove” mindset. </a:t>
            </a:r>
          </a:p>
          <a:p>
            <a:pPr marL="342900" marR="0" lvl="0" indent="-342900">
              <a:spcBef>
                <a:spcPts val="0"/>
              </a:spcBef>
              <a:spcAft>
                <a:spcPts val="0"/>
              </a:spcAft>
              <a:buFont typeface="Symbol" pitchFamily="2" charset="2"/>
              <a:buChar char=""/>
              <a:tabLst>
                <a:tab pos="457200" algn="l"/>
              </a:tabLst>
            </a:pPr>
            <a:r>
              <a:rPr lang="en-US" sz="1200" dirty="0">
                <a:effectLst/>
                <a:latin typeface="Avenir Next Condensed" panose="020B0506020202020204" pitchFamily="34" charset="0"/>
                <a:ea typeface="Calibri" panose="020F0502020204030204" pitchFamily="34" charset="0"/>
                <a:cs typeface="Times New Roman" panose="02020603050405020304" pitchFamily="18" charset="0"/>
              </a:rPr>
              <a:t>Cooking, in particular high-temperature frying, generates substantial amounts of airborne particulate matter, including ultrafine and fine particles.</a:t>
            </a:r>
            <a:r>
              <a:rPr lang="en-US" sz="1200" baseline="30000" dirty="0">
                <a:effectLst/>
                <a:latin typeface="Avenir Next Condensed" panose="020B0506020202020204" pitchFamily="34" charset="0"/>
                <a:ea typeface="Calibri" panose="020F0502020204030204" pitchFamily="34" charset="0"/>
                <a:cs typeface="Times New Roman" panose="02020603050405020304" pitchFamily="18" charset="0"/>
              </a:rPr>
              <a:t> </a:t>
            </a:r>
            <a:endParaRPr lang="en-US" sz="1200" dirty="0">
              <a:effectLst/>
              <a:latin typeface="Avenir Next Condensed" panose="020B0506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tabLst>
                <a:tab pos="457200" algn="l"/>
              </a:tabLst>
            </a:pPr>
            <a:r>
              <a:rPr lang="en-US" sz="1200" dirty="0">
                <a:effectLst/>
                <a:latin typeface="Avenir Next Condensed" panose="020B0506020202020204" pitchFamily="34" charset="0"/>
                <a:ea typeface="Calibri" panose="020F0502020204030204" pitchFamily="34" charset="0"/>
                <a:cs typeface="Times New Roman" panose="02020603050405020304" pitchFamily="18" charset="0"/>
              </a:rPr>
              <a:t>These can include polycyclic aromatic hydrocarbons (PAHs) and heterocyclic amines. </a:t>
            </a:r>
            <a:br>
              <a:rPr lang="en-US" sz="1200" dirty="0">
                <a:effectLst/>
                <a:latin typeface="Avenir Next Condensed" panose="020B0506020202020204" pitchFamily="34" charset="0"/>
                <a:ea typeface="Calibri" panose="020F0502020204030204" pitchFamily="34" charset="0"/>
                <a:cs typeface="Times New Roman" panose="02020603050405020304" pitchFamily="18" charset="0"/>
              </a:rPr>
            </a:br>
            <a:r>
              <a:rPr lang="en-US" sz="1200" dirty="0">
                <a:effectLst/>
                <a:latin typeface="Avenir Next Condensed" panose="020B0506020202020204" pitchFamily="34" charset="0"/>
                <a:ea typeface="Calibri" panose="020F0502020204030204" pitchFamily="34" charset="0"/>
                <a:cs typeface="Times New Roman" panose="02020603050405020304" pitchFamily="18" charset="0"/>
              </a:rPr>
              <a:t>It also can generate certain gaseous pollutants, such as formaldehyde, acetaldehyde, acrylamide and acrolein.</a:t>
            </a:r>
          </a:p>
          <a:p>
            <a:pPr marL="342900" marR="0" lvl="0" indent="-342900">
              <a:spcBef>
                <a:spcPts val="0"/>
              </a:spcBef>
              <a:spcAft>
                <a:spcPts val="0"/>
              </a:spcAft>
              <a:buFont typeface="Symbol" pitchFamily="2" charset="2"/>
              <a:buChar char=""/>
              <a:tabLst>
                <a:tab pos="457200" algn="l"/>
              </a:tabLst>
            </a:pPr>
            <a:r>
              <a:rPr lang="en-US" sz="1200" dirty="0">
                <a:effectLst/>
                <a:latin typeface="Avenir Next Condensed" panose="020B0506020202020204" pitchFamily="34" charset="0"/>
                <a:ea typeface="Calibri" panose="020F0502020204030204" pitchFamily="34" charset="0"/>
                <a:cs typeface="Times New Roman" panose="02020603050405020304" pitchFamily="18" charset="0"/>
              </a:rPr>
              <a:t>Firefighters who do not wear SCBA on these calls are getting unnecessary exposures to several carcinogenic toxins.</a:t>
            </a:r>
          </a:p>
          <a:p>
            <a:pPr marL="342900" marR="0" lvl="0" indent="-342900">
              <a:spcBef>
                <a:spcPts val="0"/>
              </a:spcBef>
              <a:spcAft>
                <a:spcPts val="0"/>
              </a:spcAft>
              <a:buFont typeface="Symbol" pitchFamily="2" charset="2"/>
              <a:buChar char=""/>
              <a:tabLst>
                <a:tab pos="457200" algn="l"/>
              </a:tabLst>
            </a:pPr>
            <a:r>
              <a:rPr lang="en-US" sz="1200" dirty="0">
                <a:effectLst/>
                <a:latin typeface="Avenir Next Condensed" panose="020B0506020202020204" pitchFamily="34" charset="0"/>
                <a:ea typeface="Calibri" panose="020F0502020204030204" pitchFamily="34" charset="0"/>
                <a:cs typeface="Times New Roman" panose="02020603050405020304" pitchFamily="18" charset="0"/>
              </a:rPr>
              <a:t>One or two exposures may not be a problem; it’s the repeated exposures that can lead to an issue with elevated cancer risks.</a:t>
            </a:r>
            <a:r>
              <a:rPr lang="en-US" sz="1200" baseline="30000" dirty="0">
                <a:effectLst/>
                <a:latin typeface="Avenir Next Condensed" panose="020B0506020202020204" pitchFamily="34" charset="0"/>
                <a:ea typeface="Calibri" panose="020F0502020204030204" pitchFamily="34" charset="0"/>
                <a:cs typeface="Times New Roman" panose="02020603050405020304" pitchFamily="18" charset="0"/>
              </a:rPr>
              <a:t>11</a:t>
            </a:r>
            <a:r>
              <a:rPr lang="en-US" sz="1200" dirty="0">
                <a:effectLst/>
                <a:latin typeface="Avenir Next Condensed" panose="020B050602020202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dirty="0" err="1">
                <a:effectLst/>
                <a:latin typeface="Avenir Next Condensed" panose="020B0506020202020204" pitchFamily="34" charset="0"/>
                <a:ea typeface="Calibri" panose="020F0502020204030204" pitchFamily="34" charset="0"/>
                <a:cs typeface="Times New Roman" panose="02020603050405020304" pitchFamily="18" charset="0"/>
              </a:rPr>
              <a:t>Straif</a:t>
            </a:r>
            <a:r>
              <a:rPr lang="en-US" sz="1200" dirty="0">
                <a:effectLst/>
                <a:latin typeface="Avenir Next Condensed" panose="020B0506020202020204" pitchFamily="34" charset="0"/>
                <a:ea typeface="Calibri" panose="020F0502020204030204" pitchFamily="34" charset="0"/>
                <a:cs typeface="Times New Roman" panose="02020603050405020304" pitchFamily="18" charset="0"/>
              </a:rPr>
              <a:t>, K., Baan, R., Grosse, Y., </a:t>
            </a:r>
            <a:r>
              <a:rPr lang="en-US" sz="1200" dirty="0" err="1">
                <a:effectLst/>
                <a:latin typeface="Avenir Next Condensed" panose="020B0506020202020204" pitchFamily="34" charset="0"/>
                <a:ea typeface="Calibri" panose="020F0502020204030204" pitchFamily="34" charset="0"/>
                <a:cs typeface="Times New Roman" panose="02020603050405020304" pitchFamily="18" charset="0"/>
              </a:rPr>
              <a:t>Secretan</a:t>
            </a:r>
            <a:r>
              <a:rPr lang="en-US" sz="1200" dirty="0">
                <a:effectLst/>
                <a:latin typeface="Avenir Next Condensed" panose="020B0506020202020204" pitchFamily="34" charset="0"/>
                <a:ea typeface="Calibri" panose="020F0502020204030204" pitchFamily="34" charset="0"/>
                <a:cs typeface="Times New Roman" panose="02020603050405020304" pitchFamily="18" charset="0"/>
              </a:rPr>
              <a:t>, B., El </a:t>
            </a:r>
            <a:r>
              <a:rPr lang="en-US" sz="1200" dirty="0" err="1">
                <a:effectLst/>
                <a:latin typeface="Avenir Next Condensed" panose="020B0506020202020204" pitchFamily="34" charset="0"/>
                <a:ea typeface="Calibri" panose="020F0502020204030204" pitchFamily="34" charset="0"/>
                <a:cs typeface="Times New Roman" panose="02020603050405020304" pitchFamily="18" charset="0"/>
              </a:rPr>
              <a:t>Ghissassi</a:t>
            </a:r>
            <a:r>
              <a:rPr lang="en-US" sz="1200" dirty="0">
                <a:effectLst/>
                <a:latin typeface="Avenir Next Condensed" panose="020B0506020202020204" pitchFamily="34" charset="0"/>
                <a:ea typeface="Calibri" panose="020F0502020204030204" pitchFamily="34" charset="0"/>
                <a:cs typeface="Times New Roman" panose="02020603050405020304" pitchFamily="18" charset="0"/>
              </a:rPr>
              <a:t>, F., </a:t>
            </a:r>
            <a:r>
              <a:rPr lang="en-US" sz="1200" dirty="0" err="1">
                <a:effectLst/>
                <a:latin typeface="Avenir Next Condensed" panose="020B0506020202020204" pitchFamily="34" charset="0"/>
                <a:ea typeface="Calibri" panose="020F0502020204030204" pitchFamily="34" charset="0"/>
                <a:cs typeface="Times New Roman" panose="02020603050405020304" pitchFamily="18" charset="0"/>
              </a:rPr>
              <a:t>Cogliano</a:t>
            </a:r>
            <a:r>
              <a:rPr lang="en-US" sz="1200" dirty="0">
                <a:effectLst/>
                <a:latin typeface="Avenir Next Condensed" panose="020B0506020202020204" pitchFamily="34" charset="0"/>
                <a:ea typeface="Calibri" panose="020F0502020204030204" pitchFamily="34" charset="0"/>
                <a:cs typeface="Times New Roman" panose="02020603050405020304" pitchFamily="18" charset="0"/>
              </a:rPr>
              <a:t>, V., &amp; WHO International Agency for Research on Cancer Monograph Working Group. (2006). Carcinogenicity of household solid fuel combustion and of high-temperature frying. The lancet oncology, 7(12), 977-978. Retrieved from: </a:t>
            </a:r>
            <a:r>
              <a:rPr lang="en-US" sz="1200" u="sng" dirty="0">
                <a:solidFill>
                  <a:srgbClr val="0563C1"/>
                </a:solidFill>
                <a:effectLst/>
                <a:latin typeface="Avenir Next Condensed" panose="020B0506020202020204" pitchFamily="34" charset="0"/>
                <a:ea typeface="Calibri" panose="020F0502020204030204" pitchFamily="34" charset="0"/>
                <a:cs typeface="Times New Roman" panose="02020603050405020304" pitchFamily="18" charset="0"/>
                <a:hlinkClick r:id="rId3"/>
              </a:rPr>
              <a:t>http://monographs.iarc.fr/ENG/Monographs/vol95/mono95-7.</a:t>
            </a:r>
            <a:endParaRPr lang="en-US" sz="1200" dirty="0">
              <a:effectLst/>
              <a:latin typeface="Avenir Next Condensed" panose="020B0506020202020204" pitchFamily="34" charset="0"/>
              <a:ea typeface="Calibri" panose="020F0502020204030204" pitchFamily="34" charset="0"/>
              <a:cs typeface="Times New Roman" panose="02020603050405020304" pitchFamily="18" charset="0"/>
            </a:endParaRPr>
          </a:p>
          <a:p>
            <a:pPr marL="400050" lvl="2" indent="-342900">
              <a:spcAft>
                <a:spcPts val="600"/>
              </a:spcAft>
              <a:buFont typeface="Arial" panose="020B0604020202020204" pitchFamily="34" charset="0"/>
              <a:buChar char="•"/>
            </a:pPr>
            <a:endParaRPr lang="en-US" sz="1400" dirty="0">
              <a:effectLst/>
              <a:latin typeface="Avenir Next Condensed" panose="020B0506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396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Drag &amp; Drop to add a picture in the placeholder</a:t>
            </a:r>
            <a:endParaRPr lang="en-US"/>
          </a:p>
        </p:txBody>
      </p:sp>
      <p:sp>
        <p:nvSpPr>
          <p:cNvPr id="4" name="Slide Number Placeholder 3"/>
          <p:cNvSpPr>
            <a:spLocks noGrp="1"/>
          </p:cNvSpPr>
          <p:nvPr>
            <p:ph type="sldNum" sz="quarter" idx="5"/>
          </p:nvPr>
        </p:nvSpPr>
        <p:spPr/>
        <p:txBody>
          <a:bodyPr/>
          <a:lstStyle/>
          <a:p>
            <a:fld id="{4414E5F1-17A7-42C2-85AD-61A26B4FE749}" type="slidenum">
              <a:rPr lang="en-US" smtClean="0"/>
              <a:t>7</a:t>
            </a:fld>
            <a:endParaRPr lang="en-US"/>
          </a:p>
        </p:txBody>
      </p:sp>
    </p:spTree>
    <p:extLst>
      <p:ext uri="{BB962C8B-B14F-4D97-AF65-F5344CB8AC3E}">
        <p14:creationId xmlns:p14="http://schemas.microsoft.com/office/powerpoint/2010/main" val="3432603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106680" y="4343400"/>
            <a:ext cx="6751320" cy="4800600"/>
          </a:xfrm>
        </p:spPr>
        <p:txBody>
          <a:bodyPr/>
          <a:lstStyle/>
          <a:p>
            <a:pPr marL="171450" indent="-171450">
              <a:spcAft>
                <a:spcPts val="600"/>
              </a:spcAft>
              <a:buFont typeface="Arial" panose="020B0604020202020204" pitchFamily="34" charset="0"/>
              <a:buChar char="•"/>
            </a:pPr>
            <a:r>
              <a:rPr lang="en-US" sz="2400" dirty="0">
                <a:latin typeface="Avenir Next Condensed" panose="020B0506020202020204" pitchFamily="34" charset="0"/>
              </a:rPr>
              <a:t>Cars are constructed with many plastic and synthetic materials that produce toxins when burning. </a:t>
            </a:r>
          </a:p>
          <a:p>
            <a:pPr marL="171450" indent="-171450">
              <a:spcAft>
                <a:spcPts val="600"/>
              </a:spcAft>
              <a:buFont typeface="Arial" panose="020B0604020202020204" pitchFamily="34" charset="0"/>
              <a:buChar char="•"/>
            </a:pPr>
            <a:r>
              <a:rPr lang="en-US" sz="2400" dirty="0">
                <a:latin typeface="Avenir Next Condensed" panose="020B0506020202020204" pitchFamily="34" charset="0"/>
              </a:rPr>
              <a:t>Smoke color is not an indication of the types of toxins off gassing.</a:t>
            </a:r>
          </a:p>
          <a:p>
            <a:pPr marL="171450" indent="-171450">
              <a:spcAft>
                <a:spcPts val="600"/>
              </a:spcAft>
              <a:buFont typeface="Arial" panose="020B0604020202020204" pitchFamily="34" charset="0"/>
              <a:buChar char="•"/>
            </a:pPr>
            <a:r>
              <a:rPr lang="en-US" sz="2400" dirty="0">
                <a:latin typeface="Avenir Next Condensed" panose="020B0506020202020204" pitchFamily="34" charset="0"/>
              </a:rPr>
              <a:t>Note the firefighters here are not wearing SCBA during fire attack. Firefighters cannot rely on holding their breath or hoping the smoke is moving away from them. </a:t>
            </a:r>
          </a:p>
          <a:p>
            <a:pPr marL="171450" indent="-171450">
              <a:spcAft>
                <a:spcPts val="600"/>
              </a:spcAft>
              <a:buFont typeface="Arial" panose="020B0604020202020204" pitchFamily="34" charset="0"/>
              <a:buChar char="•"/>
            </a:pPr>
            <a:r>
              <a:rPr lang="en-US" sz="2400" dirty="0">
                <a:latin typeface="Avenir Next Condensed" panose="020B0506020202020204" pitchFamily="34" charset="0"/>
              </a:rPr>
              <a:t>Being outdoors does not mean you avoid the carcinogens in fire smoke!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EFCE980-F0A6-4DAE-95E7-84063A0D073E}" type="slidenum">
              <a:rPr lang="en-US" smtClean="0"/>
              <a:t>8</a:t>
            </a:fld>
            <a:endParaRPr lang="en-US"/>
          </a:p>
        </p:txBody>
      </p:sp>
    </p:spTree>
    <p:extLst>
      <p:ext uri="{BB962C8B-B14F-4D97-AF65-F5344CB8AC3E}">
        <p14:creationId xmlns:p14="http://schemas.microsoft.com/office/powerpoint/2010/main" val="350891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2400" kern="1200" dirty="0">
                <a:solidFill>
                  <a:schemeClr val="tx1"/>
                </a:solidFill>
                <a:effectLst/>
                <a:latin typeface="Avenir Next Condensed" panose="020B0506020202020204" pitchFamily="34" charset="0"/>
                <a:ea typeface="+mn-ea"/>
                <a:cs typeface="+mn-cs"/>
              </a:rPr>
              <a:t>Carbon monoxide and hydrogen cyanide are highlighted on the slide. It’s easy to monitor them with instruments. We urge firefighters </a:t>
            </a:r>
            <a:r>
              <a:rPr lang="en-US" sz="2400" i="1" kern="1200" dirty="0">
                <a:solidFill>
                  <a:schemeClr val="tx1"/>
                </a:solidFill>
                <a:effectLst/>
                <a:latin typeface="Avenir Next Condensed" panose="020B0506020202020204" pitchFamily="34" charset="0"/>
                <a:ea typeface="+mn-ea"/>
                <a:cs typeface="+mn-cs"/>
              </a:rPr>
              <a:t>not</a:t>
            </a:r>
            <a:r>
              <a:rPr lang="en-US" sz="2400" kern="1200" dirty="0">
                <a:solidFill>
                  <a:schemeClr val="tx1"/>
                </a:solidFill>
                <a:effectLst/>
                <a:latin typeface="Avenir Next Condensed" panose="020B0506020202020204" pitchFamily="34" charset="0"/>
                <a:ea typeface="+mn-ea"/>
                <a:cs typeface="+mn-cs"/>
              </a:rPr>
              <a:t> to use the metered levels of these two to indicate the air is clear and signal that the removal of SCBA is acceptable. </a:t>
            </a:r>
          </a:p>
          <a:p>
            <a:pPr marL="171450" lvl="0" indent="-171450">
              <a:buFont typeface="Arial" panose="020B0604020202020204" pitchFamily="34" charset="0"/>
              <a:buChar char="•"/>
            </a:pPr>
            <a:r>
              <a:rPr lang="en-US" sz="2400" kern="1200" dirty="0">
                <a:solidFill>
                  <a:schemeClr val="tx1"/>
                </a:solidFill>
                <a:effectLst/>
                <a:latin typeface="Avenir Next Condensed" panose="020B0506020202020204" pitchFamily="34" charset="0"/>
                <a:ea typeface="+mn-ea"/>
                <a:cs typeface="+mn-cs"/>
              </a:rPr>
              <a:t>We cannot or do not monitor for dozens of other toxins that may be present.  </a:t>
            </a:r>
          </a:p>
          <a:p>
            <a:pPr marL="171450" lvl="0" indent="-171450">
              <a:buFont typeface="Arial" panose="020B0604020202020204" pitchFamily="34" charset="0"/>
              <a:buChar char="•"/>
            </a:pPr>
            <a:r>
              <a:rPr lang="en-US" sz="2400" kern="1200" dirty="0">
                <a:solidFill>
                  <a:schemeClr val="tx1"/>
                </a:solidFill>
                <a:effectLst/>
                <a:latin typeface="Avenir Next Condensed" panose="020B0506020202020204" pitchFamily="34" charset="0"/>
                <a:ea typeface="+mn-ea"/>
                <a:cs typeface="+mn-cs"/>
              </a:rPr>
              <a:t>Compounds such as benzene, styrene, formaldehyde, acrolein, arsenic, and polycyclic aromatic hydrocarbons are all known to be cancer-causing among humans. All can be present in fire smoke at varying levels.</a:t>
            </a:r>
          </a:p>
          <a:p>
            <a:pPr marL="171450" lvl="0" indent="-171450">
              <a:buFont typeface="Arial" panose="020B0604020202020204" pitchFamily="34" charset="0"/>
              <a:buChar char="•"/>
            </a:pPr>
            <a:r>
              <a:rPr lang="en-US" sz="2400" kern="1200" dirty="0">
                <a:solidFill>
                  <a:schemeClr val="tx1"/>
                </a:solidFill>
                <a:effectLst/>
                <a:latin typeface="Avenir Next Condensed" panose="020B0506020202020204" pitchFamily="34" charset="0"/>
                <a:ea typeface="+mn-ea"/>
                <a:cs typeface="+mn-cs"/>
              </a:rPr>
              <a:t>Just because carbon monoxide and hydrogen cyanide have reached certain levels does </a:t>
            </a:r>
            <a:r>
              <a:rPr lang="en-US" sz="2400" i="1" kern="1200" dirty="0">
                <a:solidFill>
                  <a:schemeClr val="tx1"/>
                </a:solidFill>
                <a:effectLst/>
                <a:latin typeface="Avenir Next Condensed" panose="020B0506020202020204" pitchFamily="34" charset="0"/>
                <a:ea typeface="+mn-ea"/>
                <a:cs typeface="+mn-cs"/>
              </a:rPr>
              <a:t>not</a:t>
            </a:r>
            <a:r>
              <a:rPr lang="en-US" sz="2400" kern="1200" dirty="0">
                <a:solidFill>
                  <a:schemeClr val="tx1"/>
                </a:solidFill>
                <a:effectLst/>
                <a:latin typeface="Avenir Next Condensed" panose="020B0506020202020204" pitchFamily="34" charset="0"/>
                <a:ea typeface="+mn-ea"/>
                <a:cs typeface="+mn-cs"/>
              </a:rPr>
              <a:t> mean it’s safe to remove your mask.</a:t>
            </a:r>
            <a:r>
              <a:rPr lang="en-US" sz="2400" kern="1200" baseline="30000" dirty="0">
                <a:solidFill>
                  <a:schemeClr val="tx1"/>
                </a:solidFill>
                <a:effectLst/>
                <a:latin typeface="Avenir Next Condensed" panose="020B0506020202020204" pitchFamily="34" charset="0"/>
                <a:ea typeface="+mn-ea"/>
                <a:cs typeface="+mn-cs"/>
              </a:rPr>
              <a:t>18</a:t>
            </a:r>
            <a:endParaRPr lang="en-US" sz="2400" kern="1200" dirty="0">
              <a:solidFill>
                <a:schemeClr val="tx1"/>
              </a:solidFill>
              <a:effectLst/>
              <a:latin typeface="Avenir Next Condensed" panose="020B0506020202020204" pitchFamily="34" charset="0"/>
              <a:ea typeface="+mn-ea"/>
              <a:cs typeface="+mn-cs"/>
            </a:endParaRPr>
          </a:p>
          <a:p>
            <a:br>
              <a:rPr lang="en-US" sz="2400" kern="1200" dirty="0">
                <a:solidFill>
                  <a:schemeClr val="tx1"/>
                </a:solidFill>
                <a:effectLst/>
                <a:latin typeface="Avenir Next Condensed" panose="020B0506020202020204" pitchFamily="34" charset="0"/>
                <a:ea typeface="+mn-ea"/>
                <a:cs typeface="+mn-cs"/>
              </a:rPr>
            </a:br>
            <a:r>
              <a:rPr lang="en-US" sz="2400" kern="1200" dirty="0" err="1">
                <a:solidFill>
                  <a:schemeClr val="tx1"/>
                </a:solidFill>
                <a:effectLst/>
                <a:latin typeface="Avenir Next Condensed" panose="020B0506020202020204" pitchFamily="34" charset="0"/>
                <a:ea typeface="+mn-ea"/>
                <a:cs typeface="+mn-cs"/>
              </a:rPr>
              <a:t>Bolstad</a:t>
            </a:r>
            <a:r>
              <a:rPr lang="en-US" sz="2400" kern="1200" dirty="0">
                <a:solidFill>
                  <a:schemeClr val="tx1"/>
                </a:solidFill>
                <a:effectLst/>
                <a:latin typeface="Avenir Next Condensed" panose="020B0506020202020204" pitchFamily="34" charset="0"/>
                <a:ea typeface="+mn-ea"/>
                <a:cs typeface="+mn-cs"/>
              </a:rPr>
              <a:t>-Johnson, D. M., Burgess, J. L., Crutchfield, C. D., </a:t>
            </a:r>
            <a:r>
              <a:rPr lang="en-US" sz="2400" kern="1200" dirty="0" err="1">
                <a:solidFill>
                  <a:schemeClr val="tx1"/>
                </a:solidFill>
                <a:effectLst/>
                <a:latin typeface="Avenir Next Condensed" panose="020B0506020202020204" pitchFamily="34" charset="0"/>
                <a:ea typeface="+mn-ea"/>
                <a:cs typeface="+mn-cs"/>
              </a:rPr>
              <a:t>Storment</a:t>
            </a:r>
            <a:r>
              <a:rPr lang="en-US" sz="2400" kern="1200" dirty="0">
                <a:solidFill>
                  <a:schemeClr val="tx1"/>
                </a:solidFill>
                <a:effectLst/>
                <a:latin typeface="Avenir Next Condensed" panose="020B0506020202020204" pitchFamily="34" charset="0"/>
                <a:ea typeface="+mn-ea"/>
                <a:cs typeface="+mn-cs"/>
              </a:rPr>
              <a:t>, S., </a:t>
            </a:r>
            <a:r>
              <a:rPr lang="en-US" sz="2400" kern="1200" dirty="0" err="1">
                <a:solidFill>
                  <a:schemeClr val="tx1"/>
                </a:solidFill>
                <a:effectLst/>
                <a:latin typeface="Avenir Next Condensed" panose="020B0506020202020204" pitchFamily="34" charset="0"/>
                <a:ea typeface="+mn-ea"/>
                <a:cs typeface="+mn-cs"/>
              </a:rPr>
              <a:t>Gerkin</a:t>
            </a:r>
            <a:r>
              <a:rPr lang="en-US" sz="2400" kern="1200" dirty="0">
                <a:solidFill>
                  <a:schemeClr val="tx1"/>
                </a:solidFill>
                <a:effectLst/>
                <a:latin typeface="Avenir Next Condensed" panose="020B0506020202020204" pitchFamily="34" charset="0"/>
                <a:ea typeface="+mn-ea"/>
                <a:cs typeface="+mn-cs"/>
              </a:rPr>
              <a:t>, R., &amp; Wilson, J. R. (2000). Characterization of firefighter exposures during fire overhaul. </a:t>
            </a:r>
            <a:r>
              <a:rPr lang="en-US" sz="2400" i="1" kern="1200" dirty="0">
                <a:solidFill>
                  <a:schemeClr val="tx1"/>
                </a:solidFill>
                <a:effectLst/>
                <a:latin typeface="Avenir Next Condensed" panose="020B0506020202020204" pitchFamily="34" charset="0"/>
                <a:ea typeface="+mn-ea"/>
                <a:cs typeface="+mn-cs"/>
              </a:rPr>
              <a:t>AIHAJ-American Industrial Hygiene Association</a:t>
            </a:r>
            <a:r>
              <a:rPr lang="en-US" sz="2400" kern="1200" dirty="0">
                <a:solidFill>
                  <a:schemeClr val="tx1"/>
                </a:solidFill>
                <a:effectLst/>
                <a:latin typeface="Avenir Next Condensed" panose="020B0506020202020204" pitchFamily="34" charset="0"/>
                <a:ea typeface="+mn-ea"/>
                <a:cs typeface="+mn-cs"/>
              </a:rPr>
              <a:t>, </a:t>
            </a:r>
            <a:r>
              <a:rPr lang="en-US" sz="2400" i="1" kern="1200" dirty="0">
                <a:solidFill>
                  <a:schemeClr val="tx1"/>
                </a:solidFill>
                <a:effectLst/>
                <a:latin typeface="Avenir Next Condensed" panose="020B0506020202020204" pitchFamily="34" charset="0"/>
                <a:ea typeface="+mn-ea"/>
                <a:cs typeface="+mn-cs"/>
              </a:rPr>
              <a:t>61</a:t>
            </a:r>
            <a:r>
              <a:rPr lang="en-US" sz="2400" kern="1200" dirty="0">
                <a:solidFill>
                  <a:schemeClr val="tx1"/>
                </a:solidFill>
                <a:effectLst/>
                <a:latin typeface="Avenir Next Condensed" panose="020B0506020202020204" pitchFamily="34" charset="0"/>
                <a:ea typeface="+mn-ea"/>
                <a:cs typeface="+mn-cs"/>
              </a:rPr>
              <a:t>(5), 636-641. Retrieved from: </a:t>
            </a:r>
            <a:r>
              <a:rPr lang="en-US" sz="2400" u="sng" kern="1200" dirty="0">
                <a:solidFill>
                  <a:schemeClr val="tx1"/>
                </a:solidFill>
                <a:effectLst/>
                <a:latin typeface="Avenir Next Condensed" panose="020B0506020202020204" pitchFamily="34" charset="0"/>
                <a:ea typeface="+mn-ea"/>
                <a:cs typeface="+mn-cs"/>
                <a:hlinkClick r:id="rId3"/>
              </a:rPr>
              <a:t>http://www.firefightercancersupport.org/wp-content/uploads/2013/06/characterization_of_firefighter_exposures_during_fire_overhaul.pdf</a:t>
            </a:r>
            <a:endParaRPr lang="en-US" sz="2400" kern="1200" dirty="0">
              <a:solidFill>
                <a:schemeClr val="tx1"/>
              </a:solidFill>
              <a:effectLst/>
              <a:latin typeface="Avenir Next Condensed" panose="020B0506020202020204" pitchFamily="34" charset="0"/>
              <a:ea typeface="+mn-ea"/>
              <a:cs typeface="+mn-cs"/>
            </a:endParaRPr>
          </a:p>
          <a:p>
            <a:r>
              <a:rPr lang="en-US" sz="2400" kern="1200" dirty="0">
                <a:solidFill>
                  <a:schemeClr val="tx1"/>
                </a:solidFill>
                <a:effectLst/>
                <a:latin typeface="Avenir Next Condensed" panose="020B0506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EFCE980-F0A6-4DAE-95E7-84063A0D073E}" type="slidenum">
              <a:rPr lang="en-US" smtClean="0"/>
              <a:t>9</a:t>
            </a:fld>
            <a:endParaRPr lang="en-US"/>
          </a:p>
        </p:txBody>
      </p:sp>
    </p:spTree>
    <p:extLst>
      <p:ext uri="{BB962C8B-B14F-4D97-AF65-F5344CB8AC3E}">
        <p14:creationId xmlns:p14="http://schemas.microsoft.com/office/powerpoint/2010/main" val="1430314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View of beach and sea from a grassy sand dune"/>
          <p:cNvSpPr>
            <a:spLocks noGrp="1"/>
          </p:cNvSpPr>
          <p:nvPr>
            <p:ph type="pic" idx="21"/>
          </p:nvPr>
        </p:nvSpPr>
        <p:spPr>
          <a:xfrm>
            <a:off x="3125968" y="-393700"/>
            <a:ext cx="18135601" cy="120904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View of beach and sea from a grassy sand dune"/>
          <p:cNvSpPr>
            <a:spLocks noGrp="1"/>
          </p:cNvSpPr>
          <p:nvPr>
            <p:ph type="pic" idx="21"/>
          </p:nvPr>
        </p:nvSpPr>
        <p:spPr>
          <a:xfrm>
            <a:off x="-50800" y="-1270000"/>
            <a:ext cx="24485600" cy="16323734"/>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 name="Rectangle 1">
            <a:extLst>
              <a:ext uri="{FF2B5EF4-FFF2-40B4-BE49-F238E27FC236}">
                <a16:creationId xmlns:a16="http://schemas.microsoft.com/office/drawing/2014/main" id="{A5F700E3-D70C-28EC-CF53-54360B4CC26B}"/>
              </a:ext>
            </a:extLst>
          </p:cNvPr>
          <p:cNvSpPr/>
          <p:nvPr userDrawn="1"/>
        </p:nvSpPr>
        <p:spPr>
          <a:xfrm>
            <a:off x="2" y="0"/>
            <a:ext cx="24383998" cy="13716000"/>
          </a:xfrm>
          <a:prstGeom prst="rect">
            <a:avLst/>
          </a:prstGeom>
          <a:solidFill>
            <a:srgbClr val="E22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Picture 2" descr="A close up of a logo&#10;&#10;Description automatically generated">
            <a:extLst>
              <a:ext uri="{FF2B5EF4-FFF2-40B4-BE49-F238E27FC236}">
                <a16:creationId xmlns:a16="http://schemas.microsoft.com/office/drawing/2014/main" id="{52CB77B0-D086-FDF2-8595-C2A153D16BD6}"/>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0" y="5603191"/>
            <a:ext cx="10815880" cy="8112809"/>
          </a:xfrm>
          <a:prstGeom prst="rect">
            <a:avLst/>
          </a:prstGeom>
        </p:spPr>
      </p:pic>
      <p:grpSp>
        <p:nvGrpSpPr>
          <p:cNvPr id="4" name="Group 3">
            <a:extLst>
              <a:ext uri="{FF2B5EF4-FFF2-40B4-BE49-F238E27FC236}">
                <a16:creationId xmlns:a16="http://schemas.microsoft.com/office/drawing/2014/main" id="{F7542AD8-CD3D-CB1E-4AA1-7F7544C16903}"/>
              </a:ext>
            </a:extLst>
          </p:cNvPr>
          <p:cNvGrpSpPr/>
          <p:nvPr userDrawn="1"/>
        </p:nvGrpSpPr>
        <p:grpSpPr>
          <a:xfrm>
            <a:off x="-266700" y="-12700"/>
            <a:ext cx="22535029" cy="4715132"/>
            <a:chOff x="-266700" y="-12700"/>
            <a:chExt cx="22535029" cy="4715132"/>
          </a:xfrm>
        </p:grpSpPr>
        <p:sp>
          <p:nvSpPr>
            <p:cNvPr id="5" name="Rectangle">
              <a:extLst>
                <a:ext uri="{FF2B5EF4-FFF2-40B4-BE49-F238E27FC236}">
                  <a16:creationId xmlns:a16="http://schemas.microsoft.com/office/drawing/2014/main" id="{633D79E0-9CE8-4F3C-A32A-FBE658B12517}"/>
                </a:ext>
              </a:extLst>
            </p:cNvPr>
            <p:cNvSpPr/>
            <p:nvPr userDrawn="1"/>
          </p:nvSpPr>
          <p:spPr>
            <a:xfrm>
              <a:off x="-25868" y="483430"/>
              <a:ext cx="22294197" cy="1270001"/>
            </a:xfrm>
            <a:prstGeom prst="rect">
              <a:avLst/>
            </a:prstGeom>
            <a:solidFill>
              <a:schemeClr val="accent5">
                <a:lumOff val="-29866"/>
              </a:schemeClr>
            </a:solidFill>
            <a:ln w="127000">
              <a:solidFill>
                <a:srgbClr val="000000"/>
              </a:solidFill>
              <a:miter lim="400000"/>
            </a:ln>
            <a:effectLst>
              <a:outerShdw blurRad="254000" dist="127000" dir="5400000" rotWithShape="0">
                <a:srgbClr val="000000">
                  <a:alpha val="62514"/>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 name="WHY WE EXIST">
              <a:extLst>
                <a:ext uri="{FF2B5EF4-FFF2-40B4-BE49-F238E27FC236}">
                  <a16:creationId xmlns:a16="http://schemas.microsoft.com/office/drawing/2014/main" id="{74A3E7EE-11E0-4DCC-FEEA-86A8D8B3FFD2}"/>
                </a:ext>
              </a:extLst>
            </p:cNvPr>
            <p:cNvSpPr txBox="1"/>
            <p:nvPr userDrawn="1"/>
          </p:nvSpPr>
          <p:spPr>
            <a:xfrm>
              <a:off x="8892543" y="528526"/>
              <a:ext cx="13017987" cy="1179810"/>
            </a:xfrm>
            <a:prstGeom prst="rect">
              <a:avLst/>
            </a:prstGeom>
            <a:ln w="12700">
              <a:miter lim="400000"/>
            </a:ln>
            <a:effectLst>
              <a:outerShdw blurRad="254000" dist="127000" dir="5400000" rotWithShape="0">
                <a:srgbClr val="000000">
                  <a:alpha val="625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000">
                  <a:solidFill>
                    <a:srgbClr val="FFFFFF"/>
                  </a:solidFill>
                  <a:latin typeface="Helvetica"/>
                  <a:ea typeface="Helvetica"/>
                  <a:cs typeface="Helvetica"/>
                  <a:sym typeface="Helvetica"/>
                </a:defRPr>
              </a:lvl1pPr>
            </a:lstStyle>
            <a:p>
              <a:r>
                <a:rPr lang="en-US" dirty="0"/>
                <a:t>Fireground Cancer Prevention</a:t>
              </a:r>
              <a:endParaRPr dirty="0"/>
            </a:p>
          </p:txBody>
        </p:sp>
        <p:pic>
          <p:nvPicPr>
            <p:cNvPr id="7" name="FCSN-logo.png" descr="FCSN-logo.png">
              <a:extLst>
                <a:ext uri="{FF2B5EF4-FFF2-40B4-BE49-F238E27FC236}">
                  <a16:creationId xmlns:a16="http://schemas.microsoft.com/office/drawing/2014/main" id="{85928BAC-7BB7-A573-37E0-7D9B857BF94B}"/>
                </a:ext>
              </a:extLst>
            </p:cNvPr>
            <p:cNvPicPr>
              <a:picLocks noChangeAspect="1"/>
            </p:cNvPicPr>
            <p:nvPr userDrawn="1"/>
          </p:nvPicPr>
          <p:blipFill>
            <a:blip r:embed="rId3"/>
            <a:stretch>
              <a:fillRect/>
            </a:stretch>
          </p:blipFill>
          <p:spPr>
            <a:xfrm>
              <a:off x="-266700" y="-12700"/>
              <a:ext cx="4715132" cy="4715132"/>
            </a:xfrm>
            <a:prstGeom prst="rect">
              <a:avLst/>
            </a:prstGeom>
            <a:ln w="12700">
              <a:miter lim="400000"/>
            </a:ln>
          </p:spPr>
        </p:pic>
      </p:grpSp>
      <p:grpSp>
        <p:nvGrpSpPr>
          <p:cNvPr id="8" name="Group 7">
            <a:extLst>
              <a:ext uri="{FF2B5EF4-FFF2-40B4-BE49-F238E27FC236}">
                <a16:creationId xmlns:a16="http://schemas.microsoft.com/office/drawing/2014/main" id="{48CC5875-B6B1-6461-A535-CD6F90AA7212}"/>
              </a:ext>
            </a:extLst>
          </p:cNvPr>
          <p:cNvGrpSpPr/>
          <p:nvPr userDrawn="1"/>
        </p:nvGrpSpPr>
        <p:grpSpPr>
          <a:xfrm>
            <a:off x="21537758" y="-155597"/>
            <a:ext cx="2743200" cy="13887450"/>
            <a:chOff x="21537758" y="-155597"/>
            <a:chExt cx="2743200" cy="13887450"/>
          </a:xfrm>
        </p:grpSpPr>
        <p:sp>
          <p:nvSpPr>
            <p:cNvPr id="9" name="Rectangle 8">
              <a:extLst>
                <a:ext uri="{FF2B5EF4-FFF2-40B4-BE49-F238E27FC236}">
                  <a16:creationId xmlns:a16="http://schemas.microsoft.com/office/drawing/2014/main" id="{62CEDD8D-FE89-2409-AC52-F142E4CD6013}"/>
                </a:ext>
              </a:extLst>
            </p:cNvPr>
            <p:cNvSpPr/>
            <p:nvPr userDrawn="1"/>
          </p:nvSpPr>
          <p:spPr>
            <a:xfrm>
              <a:off x="22499783" y="-155597"/>
              <a:ext cx="819150" cy="13887450"/>
            </a:xfrm>
            <a:prstGeom prst="rect">
              <a:avLst/>
            </a:prstGeom>
            <a:solidFill>
              <a:srgbClr val="C7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pic>
          <p:nvPicPr>
            <p:cNvPr id="10" name="Picture 9" descr="A close up of a sign&#10;&#10;Description automatically generated">
              <a:extLst>
                <a:ext uri="{FF2B5EF4-FFF2-40B4-BE49-F238E27FC236}">
                  <a16:creationId xmlns:a16="http://schemas.microsoft.com/office/drawing/2014/main" id="{324D4AB3-56E3-C65B-CB53-6978B6B6F9D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537758" y="10146273"/>
              <a:ext cx="2743200" cy="2743200"/>
            </a:xfrm>
            <a:prstGeom prst="rect">
              <a:avLst/>
            </a:prstGeom>
            <a:effectLst>
              <a:outerShdw blurRad="190500" dist="101600" dir="5400000" sx="96000" sy="96000" algn="t" rotWithShape="0">
                <a:prstClr val="black">
                  <a:alpha val="40000"/>
                </a:prstClr>
              </a:outerShdw>
            </a:effectLst>
          </p:spPr>
        </p:pic>
      </p:gr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 name="Rectangle 1">
            <a:extLst>
              <a:ext uri="{FF2B5EF4-FFF2-40B4-BE49-F238E27FC236}">
                <a16:creationId xmlns:a16="http://schemas.microsoft.com/office/drawing/2014/main" id="{37FE520A-FECA-41A1-9760-E68D9481642B}"/>
              </a:ext>
            </a:extLst>
          </p:cNvPr>
          <p:cNvSpPr/>
          <p:nvPr userDrawn="1"/>
        </p:nvSpPr>
        <p:spPr>
          <a:xfrm>
            <a:off x="0" y="-3"/>
            <a:ext cx="24383999" cy="13716002"/>
          </a:xfrm>
          <a:prstGeom prst="rect">
            <a:avLst/>
          </a:prstGeom>
          <a:solidFill>
            <a:srgbClr val="0749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pic>
        <p:nvPicPr>
          <p:cNvPr id="6" name="Picture 5" descr="A picture containing shirt&#10;&#10;Description automatically generated">
            <a:extLst>
              <a:ext uri="{FF2B5EF4-FFF2-40B4-BE49-F238E27FC236}">
                <a16:creationId xmlns:a16="http://schemas.microsoft.com/office/drawing/2014/main" id="{D4BC47BD-4255-F2B3-DF1A-E3605504EAA9}"/>
              </a:ext>
            </a:extLst>
          </p:cNvPr>
          <p:cNvPicPr>
            <a:picLocks noChangeAspect="1"/>
          </p:cNvPicPr>
          <p:nvPr userDrawn="1"/>
        </p:nvPicPr>
        <p:blipFill>
          <a:blip r:embed="rId2" cstate="email">
            <a:alphaModFix amt="35000"/>
            <a:extLst>
              <a:ext uri="{28A0092B-C50C-407E-A947-70E740481C1C}">
                <a14:useLocalDpi xmlns:a14="http://schemas.microsoft.com/office/drawing/2010/main"/>
              </a:ext>
            </a:extLst>
          </a:blip>
          <a:stretch>
            <a:fillRect/>
          </a:stretch>
        </p:blipFill>
        <p:spPr>
          <a:xfrm>
            <a:off x="-230522" y="5729083"/>
            <a:ext cx="10648039" cy="7986917"/>
          </a:xfrm>
          <a:prstGeom prst="rect">
            <a:avLst/>
          </a:prstGeom>
        </p:spPr>
      </p:pic>
      <p:grpSp>
        <p:nvGrpSpPr>
          <p:cNvPr id="9" name="Group 8">
            <a:extLst>
              <a:ext uri="{FF2B5EF4-FFF2-40B4-BE49-F238E27FC236}">
                <a16:creationId xmlns:a16="http://schemas.microsoft.com/office/drawing/2014/main" id="{C68C4BF9-EB27-7198-6CC0-37E1682DCA45}"/>
              </a:ext>
            </a:extLst>
          </p:cNvPr>
          <p:cNvGrpSpPr/>
          <p:nvPr userDrawn="1"/>
        </p:nvGrpSpPr>
        <p:grpSpPr>
          <a:xfrm>
            <a:off x="-266700" y="-12700"/>
            <a:ext cx="22535029" cy="4715132"/>
            <a:chOff x="-266700" y="-12700"/>
            <a:chExt cx="22535029" cy="4715132"/>
          </a:xfrm>
        </p:grpSpPr>
        <p:sp>
          <p:nvSpPr>
            <p:cNvPr id="3" name="Rectangle">
              <a:extLst>
                <a:ext uri="{FF2B5EF4-FFF2-40B4-BE49-F238E27FC236}">
                  <a16:creationId xmlns:a16="http://schemas.microsoft.com/office/drawing/2014/main" id="{1046ACEF-0C16-A358-B08B-951D50DBC70D}"/>
                </a:ext>
              </a:extLst>
            </p:cNvPr>
            <p:cNvSpPr/>
            <p:nvPr userDrawn="1"/>
          </p:nvSpPr>
          <p:spPr>
            <a:xfrm>
              <a:off x="-25868" y="483430"/>
              <a:ext cx="22294197" cy="1270001"/>
            </a:xfrm>
            <a:prstGeom prst="rect">
              <a:avLst/>
            </a:prstGeom>
            <a:solidFill>
              <a:schemeClr val="accent5">
                <a:lumOff val="-29866"/>
              </a:schemeClr>
            </a:solidFill>
            <a:ln w="127000">
              <a:solidFill>
                <a:srgbClr val="000000"/>
              </a:solidFill>
              <a:miter lim="400000"/>
            </a:ln>
            <a:effectLst>
              <a:outerShdw blurRad="254000" dist="127000" dir="5400000" rotWithShape="0">
                <a:srgbClr val="000000">
                  <a:alpha val="62514"/>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 name="WHY WE EXIST">
              <a:extLst>
                <a:ext uri="{FF2B5EF4-FFF2-40B4-BE49-F238E27FC236}">
                  <a16:creationId xmlns:a16="http://schemas.microsoft.com/office/drawing/2014/main" id="{E1F9A0E5-1AC9-2AF8-ACE3-36E644D45AA0}"/>
                </a:ext>
              </a:extLst>
            </p:cNvPr>
            <p:cNvSpPr txBox="1"/>
            <p:nvPr userDrawn="1"/>
          </p:nvSpPr>
          <p:spPr>
            <a:xfrm>
              <a:off x="8892543" y="528526"/>
              <a:ext cx="13017987" cy="1179810"/>
            </a:xfrm>
            <a:prstGeom prst="rect">
              <a:avLst/>
            </a:prstGeom>
            <a:ln w="12700">
              <a:miter lim="400000"/>
            </a:ln>
            <a:effectLst>
              <a:outerShdw blurRad="254000" dist="127000" dir="5400000" rotWithShape="0">
                <a:srgbClr val="000000">
                  <a:alpha val="625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000">
                  <a:solidFill>
                    <a:srgbClr val="FFFFFF"/>
                  </a:solidFill>
                  <a:latin typeface="Helvetica"/>
                  <a:ea typeface="Helvetica"/>
                  <a:cs typeface="Helvetica"/>
                  <a:sym typeface="Helvetica"/>
                </a:defRPr>
              </a:lvl1pPr>
            </a:lstStyle>
            <a:p>
              <a:r>
                <a:rPr lang="en-US" dirty="0"/>
                <a:t>Fireground Cancer Prevention</a:t>
              </a:r>
              <a:endParaRPr dirty="0"/>
            </a:p>
          </p:txBody>
        </p:sp>
        <p:pic>
          <p:nvPicPr>
            <p:cNvPr id="5" name="FCSN-logo.png" descr="FCSN-logo.png">
              <a:extLst>
                <a:ext uri="{FF2B5EF4-FFF2-40B4-BE49-F238E27FC236}">
                  <a16:creationId xmlns:a16="http://schemas.microsoft.com/office/drawing/2014/main" id="{9B5679FE-E429-5848-CFEB-239D5110C923}"/>
                </a:ext>
              </a:extLst>
            </p:cNvPr>
            <p:cNvPicPr>
              <a:picLocks noChangeAspect="1"/>
            </p:cNvPicPr>
            <p:nvPr userDrawn="1"/>
          </p:nvPicPr>
          <p:blipFill>
            <a:blip r:embed="rId3"/>
            <a:stretch>
              <a:fillRect/>
            </a:stretch>
          </p:blipFill>
          <p:spPr>
            <a:xfrm>
              <a:off x="-266700" y="-12700"/>
              <a:ext cx="4715132" cy="4715132"/>
            </a:xfrm>
            <a:prstGeom prst="rect">
              <a:avLst/>
            </a:prstGeom>
            <a:ln w="12700">
              <a:miter lim="400000"/>
            </a:ln>
          </p:spPr>
        </p:pic>
      </p:grpSp>
      <p:grpSp>
        <p:nvGrpSpPr>
          <p:cNvPr id="10" name="Group 9">
            <a:extLst>
              <a:ext uri="{FF2B5EF4-FFF2-40B4-BE49-F238E27FC236}">
                <a16:creationId xmlns:a16="http://schemas.microsoft.com/office/drawing/2014/main" id="{EEF1A36D-F62D-CEAE-C526-C62839E9B511}"/>
              </a:ext>
            </a:extLst>
          </p:cNvPr>
          <p:cNvGrpSpPr/>
          <p:nvPr userDrawn="1"/>
        </p:nvGrpSpPr>
        <p:grpSpPr>
          <a:xfrm>
            <a:off x="21537758" y="-155597"/>
            <a:ext cx="2743200" cy="13887450"/>
            <a:chOff x="21537758" y="-155597"/>
            <a:chExt cx="2743200" cy="13887450"/>
          </a:xfrm>
        </p:grpSpPr>
        <p:sp>
          <p:nvSpPr>
            <p:cNvPr id="7" name="Rectangle 6">
              <a:extLst>
                <a:ext uri="{FF2B5EF4-FFF2-40B4-BE49-F238E27FC236}">
                  <a16:creationId xmlns:a16="http://schemas.microsoft.com/office/drawing/2014/main" id="{5DB1631C-FD48-AE5E-6852-BB35DDEED2C4}"/>
                </a:ext>
              </a:extLst>
            </p:cNvPr>
            <p:cNvSpPr/>
            <p:nvPr userDrawn="1"/>
          </p:nvSpPr>
          <p:spPr>
            <a:xfrm>
              <a:off x="22499783" y="-155597"/>
              <a:ext cx="819150" cy="13887450"/>
            </a:xfrm>
            <a:prstGeom prst="rect">
              <a:avLst/>
            </a:prstGeom>
            <a:solidFill>
              <a:srgbClr val="C7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pic>
          <p:nvPicPr>
            <p:cNvPr id="8" name="Picture 7" descr="A close up of a sign&#10;&#10;Description automatically generated">
              <a:extLst>
                <a:ext uri="{FF2B5EF4-FFF2-40B4-BE49-F238E27FC236}">
                  <a16:creationId xmlns:a16="http://schemas.microsoft.com/office/drawing/2014/main" id="{851219E4-2352-5163-BE78-6E16E3C4260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537758" y="10146273"/>
              <a:ext cx="2743200" cy="2743200"/>
            </a:xfrm>
            <a:prstGeom prst="rect">
              <a:avLst/>
            </a:prstGeom>
            <a:effectLst>
              <a:outerShdw blurRad="190500" dist="101600" dir="5400000" sx="96000" sy="96000" algn="t" rotWithShape="0">
                <a:prstClr val="black">
                  <a:alpha val="40000"/>
                </a:prstClr>
              </a:outerShdw>
            </a:effectLst>
          </p:spPr>
        </p:pic>
      </p:gr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9DCD377-C94B-8C45-A4FE-265D9D49E3D5}"/>
              </a:ext>
            </a:extLst>
          </p:cNvPr>
          <p:cNvSpPr/>
          <p:nvPr userDrawn="1"/>
        </p:nvSpPr>
        <p:spPr>
          <a:xfrm>
            <a:off x="10842170" y="0"/>
            <a:ext cx="13637111" cy="13716000"/>
          </a:xfrm>
          <a:prstGeom prst="rect">
            <a:avLst/>
          </a:prstGeom>
          <a:solidFill>
            <a:srgbClr val="0749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22692149" y="12770477"/>
            <a:ext cx="434414" cy="471924"/>
          </a:xfrm>
        </p:spPr>
        <p:txBody>
          <a:bodyPr/>
          <a:lstStyle>
            <a:lvl1pPr>
              <a:defRPr>
                <a:solidFill>
                  <a:srgbClr val="074975"/>
                </a:solidFill>
              </a:defRPr>
            </a:lvl1pPr>
          </a:lstStyle>
          <a:p>
            <a:fld id="{5FE9983C-F62D-48A4-9145-C86367548D2A}" type="slidenum">
              <a:rPr lang="en-US" smtClean="0"/>
              <a:pPr/>
              <a:t>‹#›</a:t>
            </a:fld>
            <a:endParaRPr lang="en-US" dirty="0"/>
          </a:p>
        </p:txBody>
      </p:sp>
      <p:pic>
        <p:nvPicPr>
          <p:cNvPr id="2" name="Picture 1" descr="A picture containing shirt&#10;&#10;Description automatically generated">
            <a:extLst>
              <a:ext uri="{FF2B5EF4-FFF2-40B4-BE49-F238E27FC236}">
                <a16:creationId xmlns:a16="http://schemas.microsoft.com/office/drawing/2014/main" id="{A67633EC-0EB0-B116-49B1-222EE588B96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4562141" y="6348786"/>
            <a:ext cx="9821858" cy="7367211"/>
          </a:xfrm>
          <a:prstGeom prst="rect">
            <a:avLst/>
          </a:prstGeom>
        </p:spPr>
      </p:pic>
      <p:grpSp>
        <p:nvGrpSpPr>
          <p:cNvPr id="3" name="Group 2">
            <a:extLst>
              <a:ext uri="{FF2B5EF4-FFF2-40B4-BE49-F238E27FC236}">
                <a16:creationId xmlns:a16="http://schemas.microsoft.com/office/drawing/2014/main" id="{8108FEE4-11D8-912E-14FF-A1D73BD8C3DF}"/>
              </a:ext>
            </a:extLst>
          </p:cNvPr>
          <p:cNvGrpSpPr/>
          <p:nvPr userDrawn="1"/>
        </p:nvGrpSpPr>
        <p:grpSpPr>
          <a:xfrm>
            <a:off x="-266700" y="-12700"/>
            <a:ext cx="22535029" cy="4715132"/>
            <a:chOff x="-266700" y="-12700"/>
            <a:chExt cx="22535029" cy="4715132"/>
          </a:xfrm>
        </p:grpSpPr>
        <p:sp>
          <p:nvSpPr>
            <p:cNvPr id="4" name="Rectangle">
              <a:extLst>
                <a:ext uri="{FF2B5EF4-FFF2-40B4-BE49-F238E27FC236}">
                  <a16:creationId xmlns:a16="http://schemas.microsoft.com/office/drawing/2014/main" id="{716FC139-8A5C-AFBF-914F-465A3B572921}"/>
                </a:ext>
              </a:extLst>
            </p:cNvPr>
            <p:cNvSpPr/>
            <p:nvPr userDrawn="1"/>
          </p:nvSpPr>
          <p:spPr>
            <a:xfrm>
              <a:off x="-25868" y="483430"/>
              <a:ext cx="22294197" cy="1270001"/>
            </a:xfrm>
            <a:prstGeom prst="rect">
              <a:avLst/>
            </a:prstGeom>
            <a:solidFill>
              <a:schemeClr val="accent5">
                <a:lumOff val="-29866"/>
              </a:schemeClr>
            </a:solidFill>
            <a:ln w="127000">
              <a:solidFill>
                <a:srgbClr val="000000"/>
              </a:solidFill>
              <a:miter lim="400000"/>
            </a:ln>
            <a:effectLst>
              <a:outerShdw blurRad="254000" dist="127000" dir="5400000" rotWithShape="0">
                <a:srgbClr val="000000">
                  <a:alpha val="62514"/>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 name="WHY WE EXIST">
              <a:extLst>
                <a:ext uri="{FF2B5EF4-FFF2-40B4-BE49-F238E27FC236}">
                  <a16:creationId xmlns:a16="http://schemas.microsoft.com/office/drawing/2014/main" id="{D6FEB2A2-E839-36F5-F517-12A3DFDF029D}"/>
                </a:ext>
              </a:extLst>
            </p:cNvPr>
            <p:cNvSpPr txBox="1"/>
            <p:nvPr userDrawn="1"/>
          </p:nvSpPr>
          <p:spPr>
            <a:xfrm>
              <a:off x="8892543" y="528526"/>
              <a:ext cx="13017987" cy="1179810"/>
            </a:xfrm>
            <a:prstGeom prst="rect">
              <a:avLst/>
            </a:prstGeom>
            <a:ln w="12700">
              <a:miter lim="400000"/>
            </a:ln>
            <a:effectLst>
              <a:outerShdw blurRad="254000" dist="127000" dir="5400000" rotWithShape="0">
                <a:srgbClr val="000000">
                  <a:alpha val="625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000">
                  <a:solidFill>
                    <a:srgbClr val="FFFFFF"/>
                  </a:solidFill>
                  <a:latin typeface="Helvetica"/>
                  <a:ea typeface="Helvetica"/>
                  <a:cs typeface="Helvetica"/>
                  <a:sym typeface="Helvetica"/>
                </a:defRPr>
              </a:lvl1pPr>
            </a:lstStyle>
            <a:p>
              <a:r>
                <a:rPr lang="en-US" dirty="0"/>
                <a:t>Fireground Cancer Prevention</a:t>
              </a:r>
              <a:endParaRPr dirty="0"/>
            </a:p>
          </p:txBody>
        </p:sp>
        <p:pic>
          <p:nvPicPr>
            <p:cNvPr id="9" name="FCSN-logo.png" descr="FCSN-logo.png">
              <a:extLst>
                <a:ext uri="{FF2B5EF4-FFF2-40B4-BE49-F238E27FC236}">
                  <a16:creationId xmlns:a16="http://schemas.microsoft.com/office/drawing/2014/main" id="{D7E5566C-EAF4-9B59-1752-94B8A75B0AFA}"/>
                </a:ext>
              </a:extLst>
            </p:cNvPr>
            <p:cNvPicPr>
              <a:picLocks noChangeAspect="1"/>
            </p:cNvPicPr>
            <p:nvPr userDrawn="1"/>
          </p:nvPicPr>
          <p:blipFill>
            <a:blip r:embed="rId3"/>
            <a:stretch>
              <a:fillRect/>
            </a:stretch>
          </p:blipFill>
          <p:spPr>
            <a:xfrm>
              <a:off x="-266700" y="-12700"/>
              <a:ext cx="4715132" cy="4715132"/>
            </a:xfrm>
            <a:prstGeom prst="rect">
              <a:avLst/>
            </a:prstGeom>
            <a:ln w="12700">
              <a:miter lim="400000"/>
            </a:ln>
          </p:spPr>
        </p:pic>
      </p:grpSp>
      <p:grpSp>
        <p:nvGrpSpPr>
          <p:cNvPr id="10" name="Group 9">
            <a:extLst>
              <a:ext uri="{FF2B5EF4-FFF2-40B4-BE49-F238E27FC236}">
                <a16:creationId xmlns:a16="http://schemas.microsoft.com/office/drawing/2014/main" id="{B85516E0-F676-DB52-8017-89B10D1ADDFE}"/>
              </a:ext>
            </a:extLst>
          </p:cNvPr>
          <p:cNvGrpSpPr/>
          <p:nvPr userDrawn="1"/>
        </p:nvGrpSpPr>
        <p:grpSpPr>
          <a:xfrm>
            <a:off x="21537758" y="-155597"/>
            <a:ext cx="2743200" cy="13887450"/>
            <a:chOff x="21537758" y="-155597"/>
            <a:chExt cx="2743200" cy="13887450"/>
          </a:xfrm>
        </p:grpSpPr>
        <p:sp>
          <p:nvSpPr>
            <p:cNvPr id="11" name="Rectangle 10">
              <a:extLst>
                <a:ext uri="{FF2B5EF4-FFF2-40B4-BE49-F238E27FC236}">
                  <a16:creationId xmlns:a16="http://schemas.microsoft.com/office/drawing/2014/main" id="{39E6EB85-2A01-C02C-35D6-3AFEC7547848}"/>
                </a:ext>
              </a:extLst>
            </p:cNvPr>
            <p:cNvSpPr/>
            <p:nvPr userDrawn="1"/>
          </p:nvSpPr>
          <p:spPr>
            <a:xfrm>
              <a:off x="22499783" y="-155597"/>
              <a:ext cx="819150" cy="13887450"/>
            </a:xfrm>
            <a:prstGeom prst="rect">
              <a:avLst/>
            </a:prstGeom>
            <a:solidFill>
              <a:srgbClr val="C7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pic>
          <p:nvPicPr>
            <p:cNvPr id="12" name="Picture 11" descr="A close up of a sign&#10;&#10;Description automatically generated">
              <a:extLst>
                <a:ext uri="{FF2B5EF4-FFF2-40B4-BE49-F238E27FC236}">
                  <a16:creationId xmlns:a16="http://schemas.microsoft.com/office/drawing/2014/main" id="{D31B8431-35A3-82FE-D38E-993DC41EC52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537758" y="10146273"/>
              <a:ext cx="2743200" cy="2743200"/>
            </a:xfrm>
            <a:prstGeom prst="rect">
              <a:avLst/>
            </a:prstGeom>
            <a:effectLst>
              <a:outerShdw blurRad="190500" dist="101600" dir="5400000" sx="96000" sy="96000" algn="t" rotWithShape="0">
                <a:prstClr val="black">
                  <a:alpha val="40000"/>
                </a:prstClr>
              </a:outerShdw>
            </a:effectLst>
          </p:spPr>
        </p:pic>
      </p:grpSp>
    </p:spTree>
    <p:extLst>
      <p:ext uri="{BB962C8B-B14F-4D97-AF65-F5344CB8AC3E}">
        <p14:creationId xmlns:p14="http://schemas.microsoft.com/office/powerpoint/2010/main" val="23201027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213710E-DF25-4194-9827-68614153A49C}"/>
              </a:ext>
            </a:extLst>
          </p:cNvPr>
          <p:cNvSpPr/>
          <p:nvPr userDrawn="1"/>
        </p:nvSpPr>
        <p:spPr>
          <a:xfrm>
            <a:off x="10367588" y="-3973"/>
            <a:ext cx="14016412" cy="13716002"/>
          </a:xfrm>
          <a:prstGeom prst="rect">
            <a:avLst/>
          </a:prstGeom>
          <a:solidFill>
            <a:srgbClr val="0749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sp>
        <p:nvSpPr>
          <p:cNvPr id="2" name="Date Placeholder 1"/>
          <p:cNvSpPr>
            <a:spLocks noGrp="1"/>
          </p:cNvSpPr>
          <p:nvPr>
            <p:ph type="dt" sz="half" idx="10"/>
          </p:nvPr>
        </p:nvSpPr>
        <p:spPr/>
        <p:txBody>
          <a:bodyPr/>
          <a:lstStyle/>
          <a:p>
            <a:fld id="{77868011-34BE-DC4B-9D70-6F715A05FB67}" type="datetime1">
              <a:rPr lang="en-US" smtClean="0">
                <a:solidFill>
                  <a:prstClr val="black">
                    <a:tint val="75000"/>
                  </a:prstClr>
                </a:solidFill>
              </a:rPr>
              <a:t>12/19/2023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8" name="Rectangle 7">
            <a:extLst>
              <a:ext uri="{FF2B5EF4-FFF2-40B4-BE49-F238E27FC236}">
                <a16:creationId xmlns:a16="http://schemas.microsoft.com/office/drawing/2014/main" id="{26802605-5055-43C6-85A9-0085BAEB4DB7}"/>
              </a:ext>
            </a:extLst>
          </p:cNvPr>
          <p:cNvSpPr/>
          <p:nvPr userDrawn="1"/>
        </p:nvSpPr>
        <p:spPr>
          <a:xfrm>
            <a:off x="22499783" y="-155597"/>
            <a:ext cx="819150" cy="13887450"/>
          </a:xfrm>
          <a:prstGeom prst="rect">
            <a:avLst/>
          </a:prstGeom>
          <a:solidFill>
            <a:srgbClr val="C7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pic>
        <p:nvPicPr>
          <p:cNvPr id="11" name="Picture 10" descr="A close up of a sign&#10;&#10;Description automatically generated">
            <a:extLst>
              <a:ext uri="{FF2B5EF4-FFF2-40B4-BE49-F238E27FC236}">
                <a16:creationId xmlns:a16="http://schemas.microsoft.com/office/drawing/2014/main" id="{D7384D26-F9FC-0044-8045-FFF5F4FAA7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537756" y="9823544"/>
            <a:ext cx="2743200" cy="2743200"/>
          </a:xfrm>
          <a:prstGeom prst="rect">
            <a:avLst/>
          </a:prstGeom>
          <a:effectLst>
            <a:outerShdw blurRad="190500" dist="101600" dir="5400000" sx="96000" sy="96000" algn="t" rotWithShape="0">
              <a:prstClr val="black">
                <a:alpha val="40000"/>
              </a:prstClr>
            </a:outerShdw>
          </a:effectLst>
        </p:spPr>
      </p:pic>
      <p:pic>
        <p:nvPicPr>
          <p:cNvPr id="15" name="Picture 14" descr="A picture containing shirt&#10;&#10;Description automatically generated">
            <a:extLst>
              <a:ext uri="{FF2B5EF4-FFF2-40B4-BE49-F238E27FC236}">
                <a16:creationId xmlns:a16="http://schemas.microsoft.com/office/drawing/2014/main" id="{0EAA85E5-5E69-BB41-94AF-3A9A70EC98D0}"/>
              </a:ext>
            </a:extLst>
          </p:cNvPr>
          <p:cNvPicPr>
            <a:picLocks noChangeAspect="1"/>
          </p:cNvPicPr>
          <p:nvPr userDrawn="1"/>
        </p:nvPicPr>
        <p:blipFill>
          <a:blip r:embed="rId3" cstate="email">
            <a:alphaModFix amt="35000"/>
            <a:extLst>
              <a:ext uri="{28A0092B-C50C-407E-A947-70E740481C1C}">
                <a14:useLocalDpi xmlns:a14="http://schemas.microsoft.com/office/drawing/2010/main"/>
              </a:ext>
            </a:extLst>
          </a:blip>
          <a:stretch>
            <a:fillRect/>
          </a:stretch>
        </p:blipFill>
        <p:spPr>
          <a:xfrm>
            <a:off x="10367589" y="5432611"/>
            <a:ext cx="10872785" cy="8155495"/>
          </a:xfrm>
          <a:prstGeom prst="rect">
            <a:avLst/>
          </a:prstGeom>
        </p:spPr>
      </p:pic>
      <p:sp>
        <p:nvSpPr>
          <p:cNvPr id="4" name="Slide Number Placeholder 3"/>
          <p:cNvSpPr>
            <a:spLocks noGrp="1"/>
          </p:cNvSpPr>
          <p:nvPr>
            <p:ph type="sldNum" sz="quarter" idx="12"/>
          </p:nvPr>
        </p:nvSpPr>
        <p:spPr>
          <a:xfrm>
            <a:off x="22692149" y="12756065"/>
            <a:ext cx="434414" cy="471924"/>
          </a:xfrm>
        </p:spPr>
        <p:txBody>
          <a:bodyPr/>
          <a:lstStyle>
            <a:lvl1pPr>
              <a:defRPr>
                <a:solidFill>
                  <a:srgbClr val="074975"/>
                </a:solidFill>
              </a:defRPr>
            </a:lvl1pPr>
          </a:lstStyle>
          <a:p>
            <a:fld id="{5FE9983C-F62D-48A4-9145-C86367548D2A}" type="slidenum">
              <a:rPr lang="en-US" smtClean="0"/>
              <a:pPr/>
              <a:t>‹#›</a:t>
            </a:fld>
            <a:endParaRPr lang="en-US" dirty="0"/>
          </a:p>
        </p:txBody>
      </p:sp>
    </p:spTree>
    <p:extLst>
      <p:ext uri="{BB962C8B-B14F-4D97-AF65-F5344CB8AC3E}">
        <p14:creationId xmlns:p14="http://schemas.microsoft.com/office/powerpoint/2010/main" val="41540002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ayout B">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0BDF57F-DDCC-16B0-C401-32BB6D64D6EE}"/>
              </a:ext>
            </a:extLst>
          </p:cNvPr>
          <p:cNvSpPr/>
          <p:nvPr userDrawn="1"/>
        </p:nvSpPr>
        <p:spPr>
          <a:xfrm>
            <a:off x="0" y="-3"/>
            <a:ext cx="24383999" cy="13716002"/>
          </a:xfrm>
          <a:prstGeom prst="rect">
            <a:avLst/>
          </a:prstGeom>
          <a:solidFill>
            <a:srgbClr val="0749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sp>
        <p:nvSpPr>
          <p:cNvPr id="8" name="Picture Placeholder 7">
            <a:extLst>
              <a:ext uri="{FF2B5EF4-FFF2-40B4-BE49-F238E27FC236}">
                <a16:creationId xmlns:a16="http://schemas.microsoft.com/office/drawing/2014/main" id="{7B9D5B36-D07D-6982-B993-43A9EA1377B0}"/>
              </a:ext>
            </a:extLst>
          </p:cNvPr>
          <p:cNvSpPr>
            <a:spLocks noGrp="1"/>
          </p:cNvSpPr>
          <p:nvPr>
            <p:ph type="pic" sz="quarter" idx="10"/>
          </p:nvPr>
        </p:nvSpPr>
        <p:spPr>
          <a:xfrm>
            <a:off x="0" y="-23149"/>
            <a:ext cx="24384000" cy="1373915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bg1">
              <a:lumMod val="50000"/>
            </a:schemeClr>
          </a:solidFill>
        </p:spPr>
        <p:txBody>
          <a:bodyPr wrap="square" tIns="720000" anchor="t">
            <a:noAutofit/>
          </a:bodyPr>
          <a:lstStyle>
            <a:lvl1pPr marL="0" indent="0" algn="ctr">
              <a:buNone/>
              <a:defRPr>
                <a:solidFill>
                  <a:schemeClr val="bg1"/>
                </a:solidFill>
              </a:defRPr>
            </a:lvl1pPr>
          </a:lstStyle>
          <a:p>
            <a:endParaRPr lang="en-US" dirty="0"/>
          </a:p>
        </p:txBody>
      </p:sp>
      <p:sp>
        <p:nvSpPr>
          <p:cNvPr id="12" name="Text Placeholder 11">
            <a:extLst>
              <a:ext uri="{FF2B5EF4-FFF2-40B4-BE49-F238E27FC236}">
                <a16:creationId xmlns:a16="http://schemas.microsoft.com/office/drawing/2014/main" id="{89167660-DE06-086C-C4CC-43E90CF5B4C1}"/>
              </a:ext>
            </a:extLst>
          </p:cNvPr>
          <p:cNvSpPr>
            <a:spLocks noGrp="1"/>
          </p:cNvSpPr>
          <p:nvPr>
            <p:ph type="body" sz="quarter" idx="11" hasCustomPrompt="1"/>
          </p:nvPr>
        </p:nvSpPr>
        <p:spPr>
          <a:xfrm>
            <a:off x="2830960" y="4266962"/>
            <a:ext cx="6480720" cy="5724644"/>
          </a:xfrm>
        </p:spPr>
        <p:txBody>
          <a:bodyPr lIns="0" rIns="0" anchor="ctr">
            <a:normAutofit/>
          </a:bodyPr>
          <a:lstStyle>
            <a:lvl1pPr marL="0" indent="0" algn="r">
              <a:buNone/>
              <a:defRPr sz="40000">
                <a:gradFill>
                  <a:gsLst>
                    <a:gs pos="50000">
                      <a:schemeClr val="accent4"/>
                    </a:gs>
                    <a:gs pos="0">
                      <a:schemeClr val="accent2"/>
                    </a:gs>
                    <a:gs pos="100000">
                      <a:schemeClr val="accent3"/>
                    </a:gs>
                  </a:gsLst>
                  <a:path path="circle">
                    <a:fillToRect l="100000" t="100000"/>
                  </a:path>
                </a:gradFill>
                <a:latin typeface="+mj-lt"/>
              </a:defRPr>
            </a:lvl1pPr>
          </a:lstStyle>
          <a:p>
            <a:pPr lvl="0"/>
            <a:r>
              <a:rPr lang="en-US" dirty="0"/>
              <a:t>01</a:t>
            </a:r>
          </a:p>
        </p:txBody>
      </p:sp>
      <p:sp>
        <p:nvSpPr>
          <p:cNvPr id="14" name="Text Placeholder 13">
            <a:extLst>
              <a:ext uri="{FF2B5EF4-FFF2-40B4-BE49-F238E27FC236}">
                <a16:creationId xmlns:a16="http://schemas.microsoft.com/office/drawing/2014/main" id="{8A19DABE-DBA5-80FE-60C3-16363EE9F561}"/>
              </a:ext>
            </a:extLst>
          </p:cNvPr>
          <p:cNvSpPr>
            <a:spLocks noGrp="1"/>
          </p:cNvSpPr>
          <p:nvPr>
            <p:ph type="body" sz="quarter" idx="12" hasCustomPrompt="1"/>
          </p:nvPr>
        </p:nvSpPr>
        <p:spPr>
          <a:xfrm>
            <a:off x="12430675" y="4664715"/>
            <a:ext cx="8784974" cy="1292662"/>
          </a:xfrm>
        </p:spPr>
        <p:txBody>
          <a:bodyPr lIns="0" rIns="0" anchor="b">
            <a:normAutofit/>
          </a:bodyPr>
          <a:lstStyle>
            <a:lvl1pPr marL="0" indent="0">
              <a:lnSpc>
                <a:spcPct val="100000"/>
              </a:lnSpc>
              <a:buNone/>
              <a:defRPr sz="8000">
                <a:latin typeface="+mj-lt"/>
              </a:defRPr>
            </a:lvl1pPr>
          </a:lstStyle>
          <a:p>
            <a:pPr lvl="0"/>
            <a:r>
              <a:rPr lang="en-US"/>
              <a:t>ADD TITLE</a:t>
            </a:r>
          </a:p>
        </p:txBody>
      </p:sp>
      <p:grpSp>
        <p:nvGrpSpPr>
          <p:cNvPr id="4" name="Group 3">
            <a:extLst>
              <a:ext uri="{FF2B5EF4-FFF2-40B4-BE49-F238E27FC236}">
                <a16:creationId xmlns:a16="http://schemas.microsoft.com/office/drawing/2014/main" id="{7837945B-28D4-4444-DF9A-0253862B591E}"/>
              </a:ext>
            </a:extLst>
          </p:cNvPr>
          <p:cNvGrpSpPr/>
          <p:nvPr userDrawn="1"/>
        </p:nvGrpSpPr>
        <p:grpSpPr>
          <a:xfrm>
            <a:off x="-266700" y="-12700"/>
            <a:ext cx="22535029" cy="4715132"/>
            <a:chOff x="-266700" y="-12700"/>
            <a:chExt cx="22535029" cy="4715132"/>
          </a:xfrm>
        </p:grpSpPr>
        <p:sp>
          <p:nvSpPr>
            <p:cNvPr id="5" name="Rectangle">
              <a:extLst>
                <a:ext uri="{FF2B5EF4-FFF2-40B4-BE49-F238E27FC236}">
                  <a16:creationId xmlns:a16="http://schemas.microsoft.com/office/drawing/2014/main" id="{821B643C-2FE2-061C-CCB9-DD08DA0143D4}"/>
                </a:ext>
              </a:extLst>
            </p:cNvPr>
            <p:cNvSpPr/>
            <p:nvPr userDrawn="1"/>
          </p:nvSpPr>
          <p:spPr>
            <a:xfrm>
              <a:off x="-25868" y="483430"/>
              <a:ext cx="22294197" cy="1270001"/>
            </a:xfrm>
            <a:prstGeom prst="rect">
              <a:avLst/>
            </a:prstGeom>
            <a:solidFill>
              <a:schemeClr val="accent5">
                <a:lumOff val="-29866"/>
              </a:schemeClr>
            </a:solidFill>
            <a:ln w="127000">
              <a:solidFill>
                <a:srgbClr val="000000"/>
              </a:solidFill>
              <a:miter lim="400000"/>
            </a:ln>
            <a:effectLst>
              <a:outerShdw blurRad="254000" dist="127000" dir="5400000" rotWithShape="0">
                <a:srgbClr val="000000">
                  <a:alpha val="62514"/>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 name="WHY WE EXIST">
              <a:extLst>
                <a:ext uri="{FF2B5EF4-FFF2-40B4-BE49-F238E27FC236}">
                  <a16:creationId xmlns:a16="http://schemas.microsoft.com/office/drawing/2014/main" id="{6989C09A-1BF3-6E7C-3BBE-5CE363655822}"/>
                </a:ext>
              </a:extLst>
            </p:cNvPr>
            <p:cNvSpPr txBox="1"/>
            <p:nvPr userDrawn="1"/>
          </p:nvSpPr>
          <p:spPr>
            <a:xfrm>
              <a:off x="8892543" y="528526"/>
              <a:ext cx="13017987" cy="1179810"/>
            </a:xfrm>
            <a:prstGeom prst="rect">
              <a:avLst/>
            </a:prstGeom>
            <a:ln w="12700">
              <a:miter lim="400000"/>
            </a:ln>
            <a:effectLst>
              <a:outerShdw blurRad="254000" dist="127000" dir="5400000" rotWithShape="0">
                <a:srgbClr val="000000">
                  <a:alpha val="625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000">
                  <a:solidFill>
                    <a:srgbClr val="FFFFFF"/>
                  </a:solidFill>
                  <a:latin typeface="Helvetica"/>
                  <a:ea typeface="Helvetica"/>
                  <a:cs typeface="Helvetica"/>
                  <a:sym typeface="Helvetica"/>
                </a:defRPr>
              </a:lvl1pPr>
            </a:lstStyle>
            <a:p>
              <a:r>
                <a:rPr lang="en-US" dirty="0"/>
                <a:t>Fireground Cancer Prevention</a:t>
              </a:r>
              <a:endParaRPr dirty="0"/>
            </a:p>
          </p:txBody>
        </p:sp>
        <p:pic>
          <p:nvPicPr>
            <p:cNvPr id="7" name="FCSN-logo.png" descr="FCSN-logo.png">
              <a:extLst>
                <a:ext uri="{FF2B5EF4-FFF2-40B4-BE49-F238E27FC236}">
                  <a16:creationId xmlns:a16="http://schemas.microsoft.com/office/drawing/2014/main" id="{2246D4F7-A301-F11F-AD93-562AA2140D11}"/>
                </a:ext>
              </a:extLst>
            </p:cNvPr>
            <p:cNvPicPr>
              <a:picLocks noChangeAspect="1"/>
            </p:cNvPicPr>
            <p:nvPr userDrawn="1"/>
          </p:nvPicPr>
          <p:blipFill>
            <a:blip r:embed="rId2"/>
            <a:stretch>
              <a:fillRect/>
            </a:stretch>
          </p:blipFill>
          <p:spPr>
            <a:xfrm>
              <a:off x="-266700" y="-12700"/>
              <a:ext cx="4715132" cy="4715132"/>
            </a:xfrm>
            <a:prstGeom prst="rect">
              <a:avLst/>
            </a:prstGeom>
            <a:ln w="12700">
              <a:miter lim="400000"/>
            </a:ln>
          </p:spPr>
        </p:pic>
      </p:grpSp>
      <p:grpSp>
        <p:nvGrpSpPr>
          <p:cNvPr id="9" name="Group 8">
            <a:extLst>
              <a:ext uri="{FF2B5EF4-FFF2-40B4-BE49-F238E27FC236}">
                <a16:creationId xmlns:a16="http://schemas.microsoft.com/office/drawing/2014/main" id="{6DC3BCE5-3211-99E8-75DC-5612735F283D}"/>
              </a:ext>
            </a:extLst>
          </p:cNvPr>
          <p:cNvGrpSpPr/>
          <p:nvPr userDrawn="1"/>
        </p:nvGrpSpPr>
        <p:grpSpPr>
          <a:xfrm>
            <a:off x="21537758" y="-155597"/>
            <a:ext cx="2743200" cy="13887450"/>
            <a:chOff x="21537758" y="-155597"/>
            <a:chExt cx="2743200" cy="13887450"/>
          </a:xfrm>
        </p:grpSpPr>
        <p:sp>
          <p:nvSpPr>
            <p:cNvPr id="10" name="Rectangle 9">
              <a:extLst>
                <a:ext uri="{FF2B5EF4-FFF2-40B4-BE49-F238E27FC236}">
                  <a16:creationId xmlns:a16="http://schemas.microsoft.com/office/drawing/2014/main" id="{D628920E-3243-509E-951F-D9D7629462E1}"/>
                </a:ext>
              </a:extLst>
            </p:cNvPr>
            <p:cNvSpPr/>
            <p:nvPr userDrawn="1"/>
          </p:nvSpPr>
          <p:spPr>
            <a:xfrm>
              <a:off x="22499783" y="-155597"/>
              <a:ext cx="819150" cy="13887450"/>
            </a:xfrm>
            <a:prstGeom prst="rect">
              <a:avLst/>
            </a:prstGeom>
            <a:solidFill>
              <a:srgbClr val="C7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pic>
          <p:nvPicPr>
            <p:cNvPr id="11" name="Picture 10" descr="A close up of a sign&#10;&#10;Description automatically generated">
              <a:extLst>
                <a:ext uri="{FF2B5EF4-FFF2-40B4-BE49-F238E27FC236}">
                  <a16:creationId xmlns:a16="http://schemas.microsoft.com/office/drawing/2014/main" id="{362D12D6-F3DF-D00F-2998-C7D94D6A07C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537758" y="10146273"/>
              <a:ext cx="2743200" cy="2743200"/>
            </a:xfrm>
            <a:prstGeom prst="rect">
              <a:avLst/>
            </a:prstGeom>
            <a:effectLst>
              <a:outerShdw blurRad="190500" dist="101600" dir="5400000" sx="96000" sy="96000" algn="t" rotWithShape="0">
                <a:prstClr val="black">
                  <a:alpha val="40000"/>
                </a:prstClr>
              </a:outerShdw>
            </a:effectLst>
          </p:spPr>
        </p:pic>
      </p:grpSp>
      <p:pic>
        <p:nvPicPr>
          <p:cNvPr id="15" name="Picture 14" descr="A picture containing shirt&#10;&#10;Description automatically generated">
            <a:extLst>
              <a:ext uri="{FF2B5EF4-FFF2-40B4-BE49-F238E27FC236}">
                <a16:creationId xmlns:a16="http://schemas.microsoft.com/office/drawing/2014/main" id="{CFB312AB-0EF6-1C67-2E65-E1B1C809997C}"/>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12664991" y="6308000"/>
            <a:ext cx="9821858" cy="7367211"/>
          </a:xfrm>
          <a:prstGeom prst="rect">
            <a:avLst/>
          </a:prstGeom>
        </p:spPr>
      </p:pic>
    </p:spTree>
    <p:extLst>
      <p:ext uri="{BB962C8B-B14F-4D97-AF65-F5344CB8AC3E}">
        <p14:creationId xmlns:p14="http://schemas.microsoft.com/office/powerpoint/2010/main" val="38802231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Layout C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04AB2F-D104-F0A0-5EAA-06305CB2BF88}"/>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4F100836-15EE-92A5-84E0-F3E672C859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128A9D-1CCE-4D49-5E0A-3C48A1C4EB1E}"/>
              </a:ext>
            </a:extLst>
          </p:cNvPr>
          <p:cNvSpPr>
            <a:spLocks noGrp="1"/>
          </p:cNvSpPr>
          <p:nvPr>
            <p:ph type="sldNum" sz="quarter" idx="12"/>
          </p:nvPr>
        </p:nvSpPr>
        <p:spPr>
          <a:xfrm>
            <a:off x="11968443" y="13081000"/>
            <a:ext cx="434413" cy="471924"/>
          </a:xfrm>
        </p:spPr>
        <p:txBody>
          <a:bodyPr/>
          <a:lstStyle/>
          <a:p>
            <a:fld id="{AB70854C-D5A9-4158-9BDB-743524094FFE}" type="slidenum">
              <a:rPr lang="en-US" smtClean="0"/>
              <a:t>‹#›</a:t>
            </a:fld>
            <a:endParaRPr lang="en-US"/>
          </a:p>
        </p:txBody>
      </p:sp>
      <p:sp>
        <p:nvSpPr>
          <p:cNvPr id="8" name="Picture Placeholder 7">
            <a:extLst>
              <a:ext uri="{FF2B5EF4-FFF2-40B4-BE49-F238E27FC236}">
                <a16:creationId xmlns:a16="http://schemas.microsoft.com/office/drawing/2014/main" id="{C56B8769-0212-CE2B-9698-7629234FCB5E}"/>
              </a:ext>
            </a:extLst>
          </p:cNvPr>
          <p:cNvSpPr>
            <a:spLocks noGrp="1"/>
          </p:cNvSpPr>
          <p:nvPr>
            <p:ph type="pic" sz="quarter" idx="13" hasCustomPrompt="1"/>
          </p:nvPr>
        </p:nvSpPr>
        <p:spPr>
          <a:xfrm>
            <a:off x="0" y="0"/>
            <a:ext cx="24384000" cy="8442176"/>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bg1">
              <a:lumMod val="85000"/>
            </a:schemeClr>
          </a:solidFill>
        </p:spPr>
        <p:txBody>
          <a:bodyPr wrap="square" tIns="108000" anchor="t">
            <a:noAutofit/>
          </a:bodyPr>
          <a:lstStyle>
            <a:lvl1pPr marL="0" indent="0" algn="ctr">
              <a:buNone/>
              <a:defRPr sz="3600">
                <a:latin typeface="+mj-lt"/>
              </a:defRPr>
            </a:lvl1pPr>
          </a:lstStyle>
          <a:p>
            <a:r>
              <a:rPr lang="en-GB"/>
              <a:t>INSERT PICTURE</a:t>
            </a:r>
            <a:endParaRPr lang="en-US"/>
          </a:p>
        </p:txBody>
      </p:sp>
      <p:sp>
        <p:nvSpPr>
          <p:cNvPr id="11" name="Text Placeholder 10">
            <a:extLst>
              <a:ext uri="{FF2B5EF4-FFF2-40B4-BE49-F238E27FC236}">
                <a16:creationId xmlns:a16="http://schemas.microsoft.com/office/drawing/2014/main" id="{CF68C7F4-9E48-8DAD-CFF8-53C3FC7B3E10}"/>
              </a:ext>
            </a:extLst>
          </p:cNvPr>
          <p:cNvSpPr>
            <a:spLocks noGrp="1"/>
          </p:cNvSpPr>
          <p:nvPr>
            <p:ph type="body" sz="quarter" idx="14" hasCustomPrompt="1"/>
          </p:nvPr>
        </p:nvSpPr>
        <p:spPr>
          <a:xfrm>
            <a:off x="3551040" y="1079939"/>
            <a:ext cx="17281920" cy="1169550"/>
          </a:xfrm>
        </p:spPr>
        <p:txBody>
          <a:bodyPr anchor="b">
            <a:normAutofit/>
          </a:bodyPr>
          <a:lstStyle>
            <a:lvl1pPr marL="0" indent="0" algn="ctr">
              <a:lnSpc>
                <a:spcPct val="100000"/>
              </a:lnSpc>
              <a:buNone/>
              <a:defRPr sz="6400" spc="400" baseline="0">
                <a:solidFill>
                  <a:schemeClr val="bg1"/>
                </a:solidFill>
                <a:latin typeface="+mj-lt"/>
              </a:defRPr>
            </a:lvl1pPr>
          </a:lstStyle>
          <a:p>
            <a:pPr lvl="0"/>
            <a:r>
              <a:rPr lang="en-GB"/>
              <a:t>ADD TITLE HERE</a:t>
            </a:r>
            <a:endParaRPr lang="en-US"/>
          </a:p>
        </p:txBody>
      </p:sp>
      <p:sp>
        <p:nvSpPr>
          <p:cNvPr id="13" name="Text Placeholder 10">
            <a:extLst>
              <a:ext uri="{FF2B5EF4-FFF2-40B4-BE49-F238E27FC236}">
                <a16:creationId xmlns:a16="http://schemas.microsoft.com/office/drawing/2014/main" id="{436B6C2A-C350-61C5-AF39-0D28A748110B}"/>
              </a:ext>
            </a:extLst>
          </p:cNvPr>
          <p:cNvSpPr>
            <a:spLocks noGrp="1"/>
          </p:cNvSpPr>
          <p:nvPr>
            <p:ph type="body" sz="quarter" idx="15" hasCustomPrompt="1"/>
          </p:nvPr>
        </p:nvSpPr>
        <p:spPr>
          <a:xfrm>
            <a:off x="3551040" y="2250896"/>
            <a:ext cx="17281920" cy="520656"/>
          </a:xfrm>
        </p:spPr>
        <p:txBody>
          <a:bodyPr anchor="t">
            <a:normAutofit/>
          </a:bodyPr>
          <a:lstStyle>
            <a:lvl1pPr marL="0" indent="0" algn="ctr" rtl="0">
              <a:lnSpc>
                <a:spcPct val="120000"/>
              </a:lnSpc>
              <a:buNone/>
              <a:defRPr sz="2000" spc="0" baseline="0">
                <a:solidFill>
                  <a:schemeClr val="bg1"/>
                </a:solidFill>
                <a:latin typeface="+mn-lt"/>
              </a:defRPr>
            </a:lvl1pPr>
          </a:lstStyle>
          <a:p>
            <a:pPr lvl="0"/>
            <a:r>
              <a:rPr lang="en-GB"/>
              <a:t>Lorem ipsum dolor sit amet, consectetuer adipiscing elit. Maecenas porttitor congue massa. Fusce posuere, magna sed pulvinar ultricies.</a:t>
            </a:r>
          </a:p>
        </p:txBody>
      </p:sp>
      <p:grpSp>
        <p:nvGrpSpPr>
          <p:cNvPr id="5" name="Group 4">
            <a:extLst>
              <a:ext uri="{FF2B5EF4-FFF2-40B4-BE49-F238E27FC236}">
                <a16:creationId xmlns:a16="http://schemas.microsoft.com/office/drawing/2014/main" id="{A41C07DA-E23C-C77D-5731-588B756253DD}"/>
              </a:ext>
            </a:extLst>
          </p:cNvPr>
          <p:cNvGrpSpPr/>
          <p:nvPr userDrawn="1"/>
        </p:nvGrpSpPr>
        <p:grpSpPr>
          <a:xfrm>
            <a:off x="-266700" y="-12700"/>
            <a:ext cx="22535029" cy="4715132"/>
            <a:chOff x="-266700" y="-12700"/>
            <a:chExt cx="22535029" cy="4715132"/>
          </a:xfrm>
        </p:grpSpPr>
        <p:sp>
          <p:nvSpPr>
            <p:cNvPr id="6" name="Rectangle">
              <a:extLst>
                <a:ext uri="{FF2B5EF4-FFF2-40B4-BE49-F238E27FC236}">
                  <a16:creationId xmlns:a16="http://schemas.microsoft.com/office/drawing/2014/main" id="{64585C45-E53F-7AF6-AF44-8878E7851F32}"/>
                </a:ext>
              </a:extLst>
            </p:cNvPr>
            <p:cNvSpPr/>
            <p:nvPr userDrawn="1"/>
          </p:nvSpPr>
          <p:spPr>
            <a:xfrm>
              <a:off x="-25868" y="483430"/>
              <a:ext cx="22294197" cy="1270001"/>
            </a:xfrm>
            <a:prstGeom prst="rect">
              <a:avLst/>
            </a:prstGeom>
            <a:solidFill>
              <a:schemeClr val="accent5">
                <a:lumOff val="-29866"/>
              </a:schemeClr>
            </a:solidFill>
            <a:ln w="127000">
              <a:solidFill>
                <a:srgbClr val="000000"/>
              </a:solidFill>
              <a:miter lim="400000"/>
            </a:ln>
            <a:effectLst>
              <a:outerShdw blurRad="254000" dist="127000" dir="5400000" rotWithShape="0">
                <a:srgbClr val="000000">
                  <a:alpha val="62514"/>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 name="WHY WE EXIST">
              <a:extLst>
                <a:ext uri="{FF2B5EF4-FFF2-40B4-BE49-F238E27FC236}">
                  <a16:creationId xmlns:a16="http://schemas.microsoft.com/office/drawing/2014/main" id="{F9AA5D7A-F849-F354-D23B-B2DFF35C7BB0}"/>
                </a:ext>
              </a:extLst>
            </p:cNvPr>
            <p:cNvSpPr txBox="1"/>
            <p:nvPr userDrawn="1"/>
          </p:nvSpPr>
          <p:spPr>
            <a:xfrm>
              <a:off x="8892543" y="528526"/>
              <a:ext cx="13017987" cy="1179810"/>
            </a:xfrm>
            <a:prstGeom prst="rect">
              <a:avLst/>
            </a:prstGeom>
            <a:ln w="12700">
              <a:miter lim="400000"/>
            </a:ln>
            <a:effectLst>
              <a:outerShdw blurRad="254000" dist="127000" dir="5400000" rotWithShape="0">
                <a:srgbClr val="000000">
                  <a:alpha val="625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000">
                  <a:solidFill>
                    <a:srgbClr val="FFFFFF"/>
                  </a:solidFill>
                  <a:latin typeface="Helvetica"/>
                  <a:ea typeface="Helvetica"/>
                  <a:cs typeface="Helvetica"/>
                  <a:sym typeface="Helvetica"/>
                </a:defRPr>
              </a:lvl1pPr>
            </a:lstStyle>
            <a:p>
              <a:r>
                <a:rPr lang="en-US" dirty="0"/>
                <a:t>Fireground Cancer Prevention</a:t>
              </a:r>
              <a:endParaRPr dirty="0"/>
            </a:p>
          </p:txBody>
        </p:sp>
        <p:pic>
          <p:nvPicPr>
            <p:cNvPr id="9" name="FCSN-logo.png" descr="FCSN-logo.png">
              <a:extLst>
                <a:ext uri="{FF2B5EF4-FFF2-40B4-BE49-F238E27FC236}">
                  <a16:creationId xmlns:a16="http://schemas.microsoft.com/office/drawing/2014/main" id="{1B56BE60-ABB0-57CE-246E-B2412382AA05}"/>
                </a:ext>
              </a:extLst>
            </p:cNvPr>
            <p:cNvPicPr>
              <a:picLocks noChangeAspect="1"/>
            </p:cNvPicPr>
            <p:nvPr userDrawn="1"/>
          </p:nvPicPr>
          <p:blipFill>
            <a:blip r:embed="rId2"/>
            <a:stretch>
              <a:fillRect/>
            </a:stretch>
          </p:blipFill>
          <p:spPr>
            <a:xfrm>
              <a:off x="-266700" y="-12700"/>
              <a:ext cx="4715132" cy="4715132"/>
            </a:xfrm>
            <a:prstGeom prst="rect">
              <a:avLst/>
            </a:prstGeom>
            <a:ln w="12700">
              <a:miter lim="400000"/>
            </a:ln>
          </p:spPr>
        </p:pic>
      </p:grpSp>
    </p:spTree>
    <p:extLst>
      <p:ext uri="{BB962C8B-B14F-4D97-AF65-F5344CB8AC3E}">
        <p14:creationId xmlns:p14="http://schemas.microsoft.com/office/powerpoint/2010/main" val="955106898"/>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Layout B">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40BC2D-7E6B-486A-5E52-0BF9E2F324DD}"/>
              </a:ext>
            </a:extLst>
          </p:cNvPr>
          <p:cNvSpPr/>
          <p:nvPr userDrawn="1"/>
        </p:nvSpPr>
        <p:spPr>
          <a:xfrm>
            <a:off x="0" y="-3"/>
            <a:ext cx="24383999" cy="13716002"/>
          </a:xfrm>
          <a:prstGeom prst="rect">
            <a:avLst/>
          </a:prstGeom>
          <a:solidFill>
            <a:srgbClr val="0749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sp>
        <p:nvSpPr>
          <p:cNvPr id="2" name="Date Placeholder 1">
            <a:extLst>
              <a:ext uri="{FF2B5EF4-FFF2-40B4-BE49-F238E27FC236}">
                <a16:creationId xmlns:a16="http://schemas.microsoft.com/office/drawing/2014/main" id="{09FA87FA-C5D9-AB1A-AACB-B624D8FC4334}"/>
              </a:ext>
            </a:extLst>
          </p:cNvPr>
          <p:cNvSpPr>
            <a:spLocks noGrp="1"/>
          </p:cNvSpPr>
          <p:nvPr>
            <p:ph type="dt" sz="half" idx="10"/>
          </p:nvPr>
        </p:nvSpPr>
        <p:spPr/>
        <p:txBody>
          <a:bodyPr/>
          <a:lstStyle/>
          <a:p>
            <a:fld id="{512C5178-EFC9-41B0-AE0F-E7F926A5F78B}" type="datetimeFigureOut">
              <a:rPr lang="en-US" smtClean="0"/>
              <a:t>12/19/2023</a:t>
            </a:fld>
            <a:endParaRPr lang="en-US"/>
          </a:p>
        </p:txBody>
      </p:sp>
      <p:sp>
        <p:nvSpPr>
          <p:cNvPr id="9" name="Picture Placeholder 8">
            <a:extLst>
              <a:ext uri="{FF2B5EF4-FFF2-40B4-BE49-F238E27FC236}">
                <a16:creationId xmlns:a16="http://schemas.microsoft.com/office/drawing/2014/main" id="{F9AC3F90-5681-BB47-9D2A-AD62321085BE}"/>
              </a:ext>
            </a:extLst>
          </p:cNvPr>
          <p:cNvSpPr>
            <a:spLocks noGrp="1"/>
          </p:cNvSpPr>
          <p:nvPr>
            <p:ph type="pic" sz="quarter" idx="13" hasCustomPrompt="1"/>
          </p:nvPr>
        </p:nvSpPr>
        <p:spPr>
          <a:xfrm>
            <a:off x="1958480" y="1600903"/>
            <a:ext cx="8793360" cy="10514202"/>
          </a:xfrm>
          <a:custGeom>
            <a:avLst/>
            <a:gdLst>
              <a:gd name="connsiteX0" fmla="*/ 202731 w 4396680"/>
              <a:gd name="connsiteY0" fmla="*/ 0 h 5257101"/>
              <a:gd name="connsiteX1" fmla="*/ 4193949 w 4396680"/>
              <a:gd name="connsiteY1" fmla="*/ 0 h 5257101"/>
              <a:gd name="connsiteX2" fmla="*/ 4396680 w 4396680"/>
              <a:gd name="connsiteY2" fmla="*/ 202731 h 5257101"/>
              <a:gd name="connsiteX3" fmla="*/ 4396680 w 4396680"/>
              <a:gd name="connsiteY3" fmla="*/ 5054370 h 5257101"/>
              <a:gd name="connsiteX4" fmla="*/ 4193949 w 4396680"/>
              <a:gd name="connsiteY4" fmla="*/ 5257101 h 5257101"/>
              <a:gd name="connsiteX5" fmla="*/ 202731 w 4396680"/>
              <a:gd name="connsiteY5" fmla="*/ 5257101 h 5257101"/>
              <a:gd name="connsiteX6" fmla="*/ 0 w 4396680"/>
              <a:gd name="connsiteY6" fmla="*/ 5054370 h 5257101"/>
              <a:gd name="connsiteX7" fmla="*/ 0 w 4396680"/>
              <a:gd name="connsiteY7" fmla="*/ 202731 h 5257101"/>
              <a:gd name="connsiteX8" fmla="*/ 202731 w 4396680"/>
              <a:gd name="connsiteY8" fmla="*/ 0 h 525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6680" h="5257101">
                <a:moveTo>
                  <a:pt x="202731" y="0"/>
                </a:moveTo>
                <a:lnTo>
                  <a:pt x="4193949" y="0"/>
                </a:lnTo>
                <a:cubicBezTo>
                  <a:pt x="4305914" y="0"/>
                  <a:pt x="4396680" y="90766"/>
                  <a:pt x="4396680" y="202731"/>
                </a:cubicBezTo>
                <a:lnTo>
                  <a:pt x="4396680" y="5054370"/>
                </a:lnTo>
                <a:cubicBezTo>
                  <a:pt x="4396680" y="5166335"/>
                  <a:pt x="4305914" y="5257101"/>
                  <a:pt x="4193949" y="5257101"/>
                </a:cubicBezTo>
                <a:lnTo>
                  <a:pt x="202731" y="5257101"/>
                </a:lnTo>
                <a:cubicBezTo>
                  <a:pt x="90766" y="5257101"/>
                  <a:pt x="0" y="5166335"/>
                  <a:pt x="0" y="5054370"/>
                </a:cubicBezTo>
                <a:lnTo>
                  <a:pt x="0" y="202731"/>
                </a:lnTo>
                <a:cubicBezTo>
                  <a:pt x="0" y="90766"/>
                  <a:pt x="90766" y="0"/>
                  <a:pt x="202731" y="0"/>
                </a:cubicBezTo>
                <a:close/>
              </a:path>
            </a:pathLst>
          </a:custGeom>
          <a:solidFill>
            <a:schemeClr val="accent5">
              <a:lumMod val="60000"/>
              <a:lumOff val="40000"/>
            </a:schemeClr>
          </a:solidFill>
          <a:effectLst>
            <a:innerShdw blurRad="88900" dist="63500" dir="13500000">
              <a:schemeClr val="accent5">
                <a:lumMod val="75000"/>
                <a:alpha val="40000"/>
              </a:schemeClr>
            </a:innerShdw>
          </a:effectLst>
        </p:spPr>
        <p:txBody>
          <a:bodyPr wrap="square" tIns="360000">
            <a:noAutofit/>
          </a:bodyPr>
          <a:lstStyle>
            <a:lvl1pPr marL="0" indent="0" algn="ctr">
              <a:buNone/>
              <a:defRPr sz="2800">
                <a:solidFill>
                  <a:schemeClr val="accent5">
                    <a:lumMod val="50000"/>
                  </a:schemeClr>
                </a:solidFill>
              </a:defRPr>
            </a:lvl1pPr>
          </a:lstStyle>
          <a:p>
            <a:r>
              <a:rPr lang="en-GB"/>
              <a:t>Insert Picture</a:t>
            </a:r>
            <a:endParaRPr lang="en-US"/>
          </a:p>
        </p:txBody>
      </p:sp>
      <p:sp>
        <p:nvSpPr>
          <p:cNvPr id="3" name="Footer Placeholder 2">
            <a:extLst>
              <a:ext uri="{FF2B5EF4-FFF2-40B4-BE49-F238E27FC236}">
                <a16:creationId xmlns:a16="http://schemas.microsoft.com/office/drawing/2014/main" id="{1AE0B6EB-5200-DDB2-D0A1-473F935A8A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B3B814-1940-A18B-0068-B8B5578B500F}"/>
              </a:ext>
            </a:extLst>
          </p:cNvPr>
          <p:cNvSpPr>
            <a:spLocks noGrp="1"/>
          </p:cNvSpPr>
          <p:nvPr>
            <p:ph type="sldNum" sz="quarter" idx="12"/>
          </p:nvPr>
        </p:nvSpPr>
        <p:spPr>
          <a:xfrm>
            <a:off x="11968443" y="13081000"/>
            <a:ext cx="434413" cy="471924"/>
          </a:xfrm>
        </p:spPr>
        <p:txBody>
          <a:bodyPr/>
          <a:lstStyle/>
          <a:p>
            <a:fld id="{2CA22541-6875-4923-9CE5-DE67A3422072}" type="slidenum">
              <a:rPr lang="en-US" smtClean="0"/>
              <a:t>‹#›</a:t>
            </a:fld>
            <a:endParaRPr lang="en-US"/>
          </a:p>
        </p:txBody>
      </p:sp>
      <p:sp>
        <p:nvSpPr>
          <p:cNvPr id="7" name="Rectangle 6">
            <a:extLst>
              <a:ext uri="{FF2B5EF4-FFF2-40B4-BE49-F238E27FC236}">
                <a16:creationId xmlns:a16="http://schemas.microsoft.com/office/drawing/2014/main" id="{B530ACE9-0A24-634B-C61B-348E40C21960}"/>
              </a:ext>
            </a:extLst>
          </p:cNvPr>
          <p:cNvSpPr/>
          <p:nvPr userDrawn="1"/>
        </p:nvSpPr>
        <p:spPr>
          <a:xfrm>
            <a:off x="22499783" y="-155597"/>
            <a:ext cx="819150" cy="13887450"/>
          </a:xfrm>
          <a:prstGeom prst="rect">
            <a:avLst/>
          </a:prstGeom>
          <a:solidFill>
            <a:srgbClr val="C7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grpSp>
        <p:nvGrpSpPr>
          <p:cNvPr id="8" name="Group 7">
            <a:extLst>
              <a:ext uri="{FF2B5EF4-FFF2-40B4-BE49-F238E27FC236}">
                <a16:creationId xmlns:a16="http://schemas.microsoft.com/office/drawing/2014/main" id="{E5C587A6-6D66-FE18-BB27-0B4AF2DC44A9}"/>
              </a:ext>
            </a:extLst>
          </p:cNvPr>
          <p:cNvGrpSpPr/>
          <p:nvPr userDrawn="1"/>
        </p:nvGrpSpPr>
        <p:grpSpPr>
          <a:xfrm>
            <a:off x="-266700" y="-12700"/>
            <a:ext cx="22535029" cy="4715132"/>
            <a:chOff x="-266700" y="-12700"/>
            <a:chExt cx="22535029" cy="4715132"/>
          </a:xfrm>
        </p:grpSpPr>
        <p:sp>
          <p:nvSpPr>
            <p:cNvPr id="10" name="Rectangle">
              <a:extLst>
                <a:ext uri="{FF2B5EF4-FFF2-40B4-BE49-F238E27FC236}">
                  <a16:creationId xmlns:a16="http://schemas.microsoft.com/office/drawing/2014/main" id="{DEF33004-38F7-203C-F991-B12BBE6D352C}"/>
                </a:ext>
              </a:extLst>
            </p:cNvPr>
            <p:cNvSpPr/>
            <p:nvPr userDrawn="1"/>
          </p:nvSpPr>
          <p:spPr>
            <a:xfrm>
              <a:off x="-25868" y="483430"/>
              <a:ext cx="22294197" cy="1270001"/>
            </a:xfrm>
            <a:prstGeom prst="rect">
              <a:avLst/>
            </a:prstGeom>
            <a:solidFill>
              <a:schemeClr val="accent5">
                <a:lumOff val="-29866"/>
              </a:schemeClr>
            </a:solidFill>
            <a:ln w="127000">
              <a:solidFill>
                <a:srgbClr val="000000"/>
              </a:solidFill>
              <a:miter lim="400000"/>
            </a:ln>
            <a:effectLst>
              <a:outerShdw blurRad="254000" dist="127000" dir="5400000" rotWithShape="0">
                <a:srgbClr val="000000">
                  <a:alpha val="62514"/>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1" name="WHY WE EXIST">
              <a:extLst>
                <a:ext uri="{FF2B5EF4-FFF2-40B4-BE49-F238E27FC236}">
                  <a16:creationId xmlns:a16="http://schemas.microsoft.com/office/drawing/2014/main" id="{F64E2249-5009-3135-B69B-C4A48B09B70B}"/>
                </a:ext>
              </a:extLst>
            </p:cNvPr>
            <p:cNvSpPr txBox="1"/>
            <p:nvPr userDrawn="1"/>
          </p:nvSpPr>
          <p:spPr>
            <a:xfrm>
              <a:off x="8892543" y="528526"/>
              <a:ext cx="13017987" cy="1179810"/>
            </a:xfrm>
            <a:prstGeom prst="rect">
              <a:avLst/>
            </a:prstGeom>
            <a:ln w="12700">
              <a:miter lim="400000"/>
            </a:ln>
            <a:effectLst>
              <a:outerShdw blurRad="254000" dist="127000" dir="5400000" rotWithShape="0">
                <a:srgbClr val="000000">
                  <a:alpha val="625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000">
                  <a:solidFill>
                    <a:srgbClr val="FFFFFF"/>
                  </a:solidFill>
                  <a:latin typeface="Helvetica"/>
                  <a:ea typeface="Helvetica"/>
                  <a:cs typeface="Helvetica"/>
                  <a:sym typeface="Helvetica"/>
                </a:defRPr>
              </a:lvl1pPr>
            </a:lstStyle>
            <a:p>
              <a:r>
                <a:rPr lang="en-US" dirty="0"/>
                <a:t>Fireground Cancer Prevention</a:t>
              </a:r>
              <a:endParaRPr dirty="0"/>
            </a:p>
          </p:txBody>
        </p:sp>
        <p:pic>
          <p:nvPicPr>
            <p:cNvPr id="12" name="FCSN-logo.png" descr="FCSN-logo.png">
              <a:extLst>
                <a:ext uri="{FF2B5EF4-FFF2-40B4-BE49-F238E27FC236}">
                  <a16:creationId xmlns:a16="http://schemas.microsoft.com/office/drawing/2014/main" id="{28F8E286-2844-A283-C710-15FA8200009D}"/>
                </a:ext>
              </a:extLst>
            </p:cNvPr>
            <p:cNvPicPr>
              <a:picLocks noChangeAspect="1"/>
            </p:cNvPicPr>
            <p:nvPr userDrawn="1"/>
          </p:nvPicPr>
          <p:blipFill>
            <a:blip r:embed="rId2"/>
            <a:stretch>
              <a:fillRect/>
            </a:stretch>
          </p:blipFill>
          <p:spPr>
            <a:xfrm>
              <a:off x="-266700" y="-12700"/>
              <a:ext cx="4715132" cy="4715132"/>
            </a:xfrm>
            <a:prstGeom prst="rect">
              <a:avLst/>
            </a:prstGeom>
            <a:ln w="12700">
              <a:miter lim="400000"/>
            </a:ln>
          </p:spPr>
        </p:pic>
      </p:grpSp>
      <p:pic>
        <p:nvPicPr>
          <p:cNvPr id="13" name="Picture 12" descr="A picture containing shirt&#10;&#10;Description automatically generated">
            <a:extLst>
              <a:ext uri="{FF2B5EF4-FFF2-40B4-BE49-F238E27FC236}">
                <a16:creationId xmlns:a16="http://schemas.microsoft.com/office/drawing/2014/main" id="{2C00E254-3E17-BE41-ED19-DF57B7422202}"/>
              </a:ext>
            </a:extLst>
          </p:cNvPr>
          <p:cNvPicPr>
            <a:picLocks noChangeAspect="1"/>
          </p:cNvPicPr>
          <p:nvPr userDrawn="1"/>
        </p:nvPicPr>
        <p:blipFill>
          <a:blip r:embed="rId3" cstate="email">
            <a:alphaModFix amt="35000"/>
            <a:extLst>
              <a:ext uri="{28A0092B-C50C-407E-A947-70E740481C1C}">
                <a14:useLocalDpi xmlns:a14="http://schemas.microsoft.com/office/drawing/2010/main"/>
              </a:ext>
            </a:extLst>
          </a:blip>
          <a:stretch>
            <a:fillRect/>
          </a:stretch>
        </p:blipFill>
        <p:spPr>
          <a:xfrm>
            <a:off x="-230522" y="5729083"/>
            <a:ext cx="10648039" cy="7986917"/>
          </a:xfrm>
          <a:prstGeom prst="rect">
            <a:avLst/>
          </a:prstGeom>
        </p:spPr>
      </p:pic>
      <p:pic>
        <p:nvPicPr>
          <p:cNvPr id="14" name="Picture 13" descr="A close up of a sign&#10;&#10;Description automatically generated">
            <a:extLst>
              <a:ext uri="{FF2B5EF4-FFF2-40B4-BE49-F238E27FC236}">
                <a16:creationId xmlns:a16="http://schemas.microsoft.com/office/drawing/2014/main" id="{07550123-C082-C456-D88A-03E13016AA1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537756" y="9823544"/>
            <a:ext cx="2743200" cy="2743200"/>
          </a:xfrm>
          <a:prstGeom prst="rect">
            <a:avLst/>
          </a:prstGeom>
          <a:effectLst>
            <a:outerShdw blurRad="190500" dist="101600" dir="5400000" sx="96000" sy="96000" algn="t" rotWithShape="0">
              <a:prstClr val="black">
                <a:alpha val="40000"/>
              </a:prstClr>
            </a:outerShdw>
          </a:effectLst>
        </p:spPr>
      </p:pic>
    </p:spTree>
    <p:extLst>
      <p:ext uri="{BB962C8B-B14F-4D97-AF65-F5344CB8AC3E}">
        <p14:creationId xmlns:p14="http://schemas.microsoft.com/office/powerpoint/2010/main" val="112586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42" presetClass="path" presetSubtype="0" accel="50000" decel="50000" fill="hold" grpId="1" nodeType="withEffect">
                                  <p:stCondLst>
                                    <p:cond delay="0"/>
                                  </p:stCondLst>
                                  <p:childTnLst>
                                    <p:animMotion origin="layout" path="M 0.03268 0.0419 L -2.08333E-6 0 " pathEditMode="relative" rAng="0" ptsTypes="AA">
                                      <p:cBhvr>
                                        <p:cTn id="9" dur="750" fill="hold"/>
                                        <p:tgtEl>
                                          <p:spTgt spid="9"/>
                                        </p:tgtEl>
                                        <p:attrNameLst>
                                          <p:attrName>ppt_x</p:attrName>
                                          <p:attrName>ppt_y</p:attrName>
                                        </p:attrNameLst>
                                      </p:cBhvr>
                                      <p:rCtr x="-1471" y="-21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ayout 12A">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D23DB99-D719-7CAE-994B-F40C0B20E5E9}"/>
              </a:ext>
            </a:extLst>
          </p:cNvPr>
          <p:cNvSpPr/>
          <p:nvPr userDrawn="1"/>
        </p:nvSpPr>
        <p:spPr>
          <a:xfrm>
            <a:off x="0" y="-3"/>
            <a:ext cx="24383999" cy="13716002"/>
          </a:xfrm>
          <a:prstGeom prst="rect">
            <a:avLst/>
          </a:prstGeom>
          <a:solidFill>
            <a:srgbClr val="0749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11968443" y="13081000"/>
            <a:ext cx="434413" cy="471924"/>
          </a:xfrm>
        </p:spPr>
        <p:txBody>
          <a:bodyPr/>
          <a:lstStyle/>
          <a:p>
            <a:fld id="{D110E27E-E21C-41C4-9A2C-BB80DDCDECAE}" type="slidenum">
              <a:rPr lang="en-US" smtClean="0"/>
              <a:t>‹#›</a:t>
            </a:fld>
            <a:endParaRPr lang="en-US"/>
          </a:p>
        </p:txBody>
      </p:sp>
      <p:sp>
        <p:nvSpPr>
          <p:cNvPr id="16" name="!!progress bar">
            <a:extLst>
              <a:ext uri="{FF2B5EF4-FFF2-40B4-BE49-F238E27FC236}">
                <a16:creationId xmlns:a16="http://schemas.microsoft.com/office/drawing/2014/main" id="{2730AAE8-80A1-757A-799F-5FA9D96B2E88}"/>
              </a:ext>
            </a:extLst>
          </p:cNvPr>
          <p:cNvSpPr/>
          <p:nvPr userDrawn="1"/>
        </p:nvSpPr>
        <p:spPr>
          <a:xfrm rot="10800000" flipH="1">
            <a:off x="2237923" y="4567552"/>
            <a:ext cx="21081010" cy="6654629"/>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4">
              <a:defRPr/>
            </a:pPr>
            <a:endParaRPr lang="en-US" sz="3600">
              <a:solidFill>
                <a:prstClr val="white"/>
              </a:solidFill>
              <a:latin typeface="Avenir Next LT Pro" panose="020B0504020202020204" pitchFamily="34" charset="0"/>
            </a:endParaRPr>
          </a:p>
        </p:txBody>
      </p:sp>
      <p:sp>
        <p:nvSpPr>
          <p:cNvPr id="10" name="Picture Placeholder 9">
            <a:extLst>
              <a:ext uri="{FF2B5EF4-FFF2-40B4-BE49-F238E27FC236}">
                <a16:creationId xmlns:a16="http://schemas.microsoft.com/office/drawing/2014/main" id="{D4CCD127-2C84-D2F6-CCB6-C90BDDB9F5EE}"/>
              </a:ext>
            </a:extLst>
          </p:cNvPr>
          <p:cNvSpPr>
            <a:spLocks noGrp="1"/>
          </p:cNvSpPr>
          <p:nvPr>
            <p:ph type="pic" sz="quarter" idx="13" hasCustomPrompt="1"/>
          </p:nvPr>
        </p:nvSpPr>
        <p:spPr>
          <a:xfrm>
            <a:off x="2237923" y="1734302"/>
            <a:ext cx="7088957" cy="10247401"/>
          </a:xfrm>
          <a:custGeom>
            <a:avLst/>
            <a:gdLst>
              <a:gd name="connsiteX0" fmla="*/ 245207 w 5316718"/>
              <a:gd name="connsiteY0" fmla="*/ 0 h 7685551"/>
              <a:gd name="connsiteX1" fmla="*/ 5071511 w 5316718"/>
              <a:gd name="connsiteY1" fmla="*/ 0 h 7685551"/>
              <a:gd name="connsiteX2" fmla="*/ 5316718 w 5316718"/>
              <a:gd name="connsiteY2" fmla="*/ 245207 h 7685551"/>
              <a:gd name="connsiteX3" fmla="*/ 5316718 w 5316718"/>
              <a:gd name="connsiteY3" fmla="*/ 7440344 h 7685551"/>
              <a:gd name="connsiteX4" fmla="*/ 5071511 w 5316718"/>
              <a:gd name="connsiteY4" fmla="*/ 7685551 h 7685551"/>
              <a:gd name="connsiteX5" fmla="*/ 245207 w 5316718"/>
              <a:gd name="connsiteY5" fmla="*/ 7685551 h 7685551"/>
              <a:gd name="connsiteX6" fmla="*/ 0 w 5316718"/>
              <a:gd name="connsiteY6" fmla="*/ 7440344 h 7685551"/>
              <a:gd name="connsiteX7" fmla="*/ 0 w 5316718"/>
              <a:gd name="connsiteY7" fmla="*/ 245207 h 7685551"/>
              <a:gd name="connsiteX8" fmla="*/ 245207 w 5316718"/>
              <a:gd name="connsiteY8" fmla="*/ 0 h 768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16718" h="7685551">
                <a:moveTo>
                  <a:pt x="245207" y="0"/>
                </a:moveTo>
                <a:lnTo>
                  <a:pt x="5071511" y="0"/>
                </a:lnTo>
                <a:cubicBezTo>
                  <a:pt x="5206935" y="0"/>
                  <a:pt x="5316718" y="109783"/>
                  <a:pt x="5316718" y="245207"/>
                </a:cubicBezTo>
                <a:lnTo>
                  <a:pt x="5316718" y="7440344"/>
                </a:lnTo>
                <a:cubicBezTo>
                  <a:pt x="5316718" y="7575768"/>
                  <a:pt x="5206935" y="7685551"/>
                  <a:pt x="5071511" y="7685551"/>
                </a:cubicBezTo>
                <a:lnTo>
                  <a:pt x="245207" y="7685551"/>
                </a:lnTo>
                <a:cubicBezTo>
                  <a:pt x="109783" y="7685551"/>
                  <a:pt x="0" y="7575768"/>
                  <a:pt x="0" y="7440344"/>
                </a:cubicBezTo>
                <a:lnTo>
                  <a:pt x="0" y="245207"/>
                </a:lnTo>
                <a:cubicBezTo>
                  <a:pt x="0" y="109783"/>
                  <a:pt x="109783" y="0"/>
                  <a:pt x="245207" y="0"/>
                </a:cubicBezTo>
                <a:close/>
              </a:path>
            </a:pathLst>
          </a:custGeom>
          <a:solidFill>
            <a:schemeClr val="bg1">
              <a:lumMod val="75000"/>
            </a:schemeClr>
          </a:solidFill>
        </p:spPr>
        <p:txBody>
          <a:bodyPr wrap="square" tIns="360000">
            <a:noAutofit/>
          </a:bodyPr>
          <a:lstStyle>
            <a:lvl1pPr marL="0" indent="0" algn="ctr">
              <a:buNone/>
              <a:defRPr sz="3733"/>
            </a:lvl1pPr>
          </a:lstStyle>
          <a:p>
            <a:r>
              <a:rPr lang="en-GB"/>
              <a:t>Insert Picture</a:t>
            </a:r>
            <a:endParaRPr lang="en-US"/>
          </a:p>
        </p:txBody>
      </p:sp>
      <p:sp>
        <p:nvSpPr>
          <p:cNvPr id="11" name="Text Placeholder 10">
            <a:extLst>
              <a:ext uri="{FF2B5EF4-FFF2-40B4-BE49-F238E27FC236}">
                <a16:creationId xmlns:a16="http://schemas.microsoft.com/office/drawing/2014/main" id="{D536EB50-7D10-9420-2EFD-8526ABBEC41F}"/>
              </a:ext>
            </a:extLst>
          </p:cNvPr>
          <p:cNvSpPr>
            <a:spLocks noGrp="1"/>
          </p:cNvSpPr>
          <p:nvPr>
            <p:ph type="body" sz="quarter" idx="17" hasCustomPrompt="1"/>
          </p:nvPr>
        </p:nvSpPr>
        <p:spPr>
          <a:xfrm>
            <a:off x="12009123" y="1514832"/>
            <a:ext cx="10492064" cy="1180595"/>
          </a:xfrm>
          <a:noFill/>
        </p:spPr>
        <p:txBody>
          <a:bodyPr wrap="square" lIns="0" rIns="0" rtlCol="0" anchor="b">
            <a:normAutofit/>
          </a:bodyPr>
          <a:lstStyle>
            <a:lvl1pPr marL="0" indent="0" algn="l">
              <a:lnSpc>
                <a:spcPct val="100000"/>
              </a:lnSpc>
              <a:buNone/>
              <a:defRPr lang="en-US" sz="6400">
                <a:latin typeface="+mj-lt"/>
              </a:defRPr>
            </a:lvl1pPr>
          </a:lstStyle>
          <a:p>
            <a:pPr marL="0" lvl="0"/>
            <a:r>
              <a:rPr lang="en-US"/>
              <a:t>ADD TITLE HERE</a:t>
            </a:r>
          </a:p>
        </p:txBody>
      </p:sp>
      <p:sp>
        <p:nvSpPr>
          <p:cNvPr id="12" name="Text Placeholder 10">
            <a:extLst>
              <a:ext uri="{FF2B5EF4-FFF2-40B4-BE49-F238E27FC236}">
                <a16:creationId xmlns:a16="http://schemas.microsoft.com/office/drawing/2014/main" id="{4D698454-6F96-3644-38DF-194A3EF7815D}"/>
              </a:ext>
            </a:extLst>
          </p:cNvPr>
          <p:cNvSpPr>
            <a:spLocks noGrp="1"/>
          </p:cNvSpPr>
          <p:nvPr>
            <p:ph type="body" sz="quarter" idx="19" hasCustomPrompt="1"/>
          </p:nvPr>
        </p:nvSpPr>
        <p:spPr>
          <a:xfrm>
            <a:off x="12009121" y="2728767"/>
            <a:ext cx="10492064" cy="532549"/>
          </a:xfrm>
          <a:noFill/>
        </p:spPr>
        <p:txBody>
          <a:bodyPr wrap="square" lIns="0" rIns="0" rtlCol="0" anchor="t">
            <a:normAutofit/>
          </a:bodyPr>
          <a:lstStyle>
            <a:lvl1pPr marL="0" indent="0" algn="l" rtl="0">
              <a:lnSpc>
                <a:spcPct val="100000"/>
              </a:lnSpc>
              <a:buNone/>
              <a:defRPr lang="en-US" sz="1867">
                <a:latin typeface="+mn-lt"/>
              </a:defRPr>
            </a:lvl1pPr>
          </a:lstStyle>
          <a:p>
            <a:pPr marL="0" lvl="0"/>
            <a:r>
              <a:rPr lang="en-US" dirty="0"/>
              <a:t>Lorem ipsum dolor sit amet, consectetuer adipiscing elit. Maecenas porttitor congue </a:t>
            </a:r>
            <a:r>
              <a:rPr lang="en-US"/>
              <a:t>massa.</a:t>
            </a:r>
          </a:p>
        </p:txBody>
      </p:sp>
      <p:grpSp>
        <p:nvGrpSpPr>
          <p:cNvPr id="5" name="Group 4">
            <a:extLst>
              <a:ext uri="{FF2B5EF4-FFF2-40B4-BE49-F238E27FC236}">
                <a16:creationId xmlns:a16="http://schemas.microsoft.com/office/drawing/2014/main" id="{6FE992C4-D58B-6C5B-DAC2-C2D4B18FA1C3}"/>
              </a:ext>
            </a:extLst>
          </p:cNvPr>
          <p:cNvGrpSpPr/>
          <p:nvPr userDrawn="1"/>
        </p:nvGrpSpPr>
        <p:grpSpPr>
          <a:xfrm>
            <a:off x="-266700" y="-12700"/>
            <a:ext cx="22535029" cy="4715132"/>
            <a:chOff x="-266700" y="-12700"/>
            <a:chExt cx="22535029" cy="4715132"/>
          </a:xfrm>
        </p:grpSpPr>
        <p:sp>
          <p:nvSpPr>
            <p:cNvPr id="6" name="Rectangle">
              <a:extLst>
                <a:ext uri="{FF2B5EF4-FFF2-40B4-BE49-F238E27FC236}">
                  <a16:creationId xmlns:a16="http://schemas.microsoft.com/office/drawing/2014/main" id="{CC09D26A-3A0F-33DB-49EC-9204892401AA}"/>
                </a:ext>
              </a:extLst>
            </p:cNvPr>
            <p:cNvSpPr/>
            <p:nvPr userDrawn="1"/>
          </p:nvSpPr>
          <p:spPr>
            <a:xfrm>
              <a:off x="-25868" y="483430"/>
              <a:ext cx="22294197" cy="1270001"/>
            </a:xfrm>
            <a:prstGeom prst="rect">
              <a:avLst/>
            </a:prstGeom>
            <a:solidFill>
              <a:schemeClr val="accent5">
                <a:lumOff val="-29866"/>
              </a:schemeClr>
            </a:solidFill>
            <a:ln w="127000">
              <a:solidFill>
                <a:srgbClr val="000000"/>
              </a:solidFill>
              <a:miter lim="400000"/>
            </a:ln>
            <a:effectLst>
              <a:outerShdw blurRad="254000" dist="127000" dir="5400000" rotWithShape="0">
                <a:srgbClr val="000000">
                  <a:alpha val="62514"/>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 name="WHY WE EXIST">
              <a:extLst>
                <a:ext uri="{FF2B5EF4-FFF2-40B4-BE49-F238E27FC236}">
                  <a16:creationId xmlns:a16="http://schemas.microsoft.com/office/drawing/2014/main" id="{C4789735-FA47-188C-3495-A1B2E6AAA8D3}"/>
                </a:ext>
              </a:extLst>
            </p:cNvPr>
            <p:cNvSpPr txBox="1"/>
            <p:nvPr userDrawn="1"/>
          </p:nvSpPr>
          <p:spPr>
            <a:xfrm>
              <a:off x="8892543" y="528526"/>
              <a:ext cx="13017987" cy="1179810"/>
            </a:xfrm>
            <a:prstGeom prst="rect">
              <a:avLst/>
            </a:prstGeom>
            <a:ln w="12700">
              <a:miter lim="400000"/>
            </a:ln>
            <a:effectLst>
              <a:outerShdw blurRad="254000" dist="127000" dir="5400000" rotWithShape="0">
                <a:srgbClr val="000000">
                  <a:alpha val="625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000">
                  <a:solidFill>
                    <a:srgbClr val="FFFFFF"/>
                  </a:solidFill>
                  <a:latin typeface="Helvetica"/>
                  <a:ea typeface="Helvetica"/>
                  <a:cs typeface="Helvetica"/>
                  <a:sym typeface="Helvetica"/>
                </a:defRPr>
              </a:lvl1pPr>
            </a:lstStyle>
            <a:p>
              <a:r>
                <a:rPr lang="en-US" dirty="0"/>
                <a:t>Fireground Cancer Prevention</a:t>
              </a:r>
              <a:endParaRPr dirty="0"/>
            </a:p>
          </p:txBody>
        </p:sp>
        <p:pic>
          <p:nvPicPr>
            <p:cNvPr id="8" name="FCSN-logo.png" descr="FCSN-logo.png">
              <a:extLst>
                <a:ext uri="{FF2B5EF4-FFF2-40B4-BE49-F238E27FC236}">
                  <a16:creationId xmlns:a16="http://schemas.microsoft.com/office/drawing/2014/main" id="{5AB8645D-828E-FDE6-F32D-E7AE4966053C}"/>
                </a:ext>
              </a:extLst>
            </p:cNvPr>
            <p:cNvPicPr>
              <a:picLocks noChangeAspect="1"/>
            </p:cNvPicPr>
            <p:nvPr userDrawn="1"/>
          </p:nvPicPr>
          <p:blipFill>
            <a:blip r:embed="rId2"/>
            <a:stretch>
              <a:fillRect/>
            </a:stretch>
          </p:blipFill>
          <p:spPr>
            <a:xfrm>
              <a:off x="-266700" y="-12700"/>
              <a:ext cx="4715132" cy="4715132"/>
            </a:xfrm>
            <a:prstGeom prst="rect">
              <a:avLst/>
            </a:prstGeom>
            <a:ln w="12700">
              <a:miter lim="400000"/>
            </a:ln>
          </p:spPr>
        </p:pic>
      </p:grpSp>
      <p:sp>
        <p:nvSpPr>
          <p:cNvPr id="13" name="Rectangle 12">
            <a:extLst>
              <a:ext uri="{FF2B5EF4-FFF2-40B4-BE49-F238E27FC236}">
                <a16:creationId xmlns:a16="http://schemas.microsoft.com/office/drawing/2014/main" id="{3D66F438-5650-C0D0-389D-9892FC6256CB}"/>
              </a:ext>
            </a:extLst>
          </p:cNvPr>
          <p:cNvSpPr/>
          <p:nvPr userDrawn="1"/>
        </p:nvSpPr>
        <p:spPr>
          <a:xfrm>
            <a:off x="22499783" y="-155597"/>
            <a:ext cx="819150" cy="13887450"/>
          </a:xfrm>
          <a:prstGeom prst="rect">
            <a:avLst/>
          </a:prstGeom>
          <a:solidFill>
            <a:srgbClr val="C7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pic>
        <p:nvPicPr>
          <p:cNvPr id="14" name="Picture 13" descr="A close up of a sign&#10;&#10;Description automatically generated">
            <a:extLst>
              <a:ext uri="{FF2B5EF4-FFF2-40B4-BE49-F238E27FC236}">
                <a16:creationId xmlns:a16="http://schemas.microsoft.com/office/drawing/2014/main" id="{8031F40E-0E70-F786-956D-D066648152E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537758" y="10146273"/>
            <a:ext cx="2743200" cy="2743200"/>
          </a:xfrm>
          <a:prstGeom prst="rect">
            <a:avLst/>
          </a:prstGeom>
          <a:effectLst>
            <a:outerShdw blurRad="190500" dist="101600" dir="5400000" sx="96000" sy="96000" algn="t" rotWithShape="0">
              <a:prstClr val="black">
                <a:alpha val="40000"/>
              </a:prstClr>
            </a:outerShdw>
          </a:effectLst>
        </p:spPr>
      </p:pic>
      <p:pic>
        <p:nvPicPr>
          <p:cNvPr id="15" name="Picture 14" descr="A picture containing shirt&#10;&#10;Description automatically generated">
            <a:extLst>
              <a:ext uri="{FF2B5EF4-FFF2-40B4-BE49-F238E27FC236}">
                <a16:creationId xmlns:a16="http://schemas.microsoft.com/office/drawing/2014/main" id="{49AC6D54-9833-82AF-9CDE-CBEA27141556}"/>
              </a:ext>
            </a:extLst>
          </p:cNvPr>
          <p:cNvPicPr>
            <a:picLocks noChangeAspect="1"/>
          </p:cNvPicPr>
          <p:nvPr userDrawn="1"/>
        </p:nvPicPr>
        <p:blipFill>
          <a:blip r:embed="rId4" cstate="email">
            <a:alphaModFix amt="35000"/>
            <a:extLst>
              <a:ext uri="{28A0092B-C50C-407E-A947-70E740481C1C}">
                <a14:useLocalDpi xmlns:a14="http://schemas.microsoft.com/office/drawing/2010/main"/>
              </a:ext>
            </a:extLst>
          </a:blip>
          <a:stretch>
            <a:fillRect/>
          </a:stretch>
        </p:blipFill>
        <p:spPr>
          <a:xfrm>
            <a:off x="-230522" y="5729083"/>
            <a:ext cx="10648039" cy="7986917"/>
          </a:xfrm>
          <a:prstGeom prst="rect">
            <a:avLst/>
          </a:prstGeom>
        </p:spPr>
      </p:pic>
    </p:spTree>
    <p:extLst>
      <p:ext uri="{BB962C8B-B14F-4D97-AF65-F5344CB8AC3E}">
        <p14:creationId xmlns:p14="http://schemas.microsoft.com/office/powerpoint/2010/main" val="198669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250" fill="hold"/>
                                        <p:tgtEl>
                                          <p:spTgt spid="10"/>
                                        </p:tgtEl>
                                        <p:attrNameLst>
                                          <p:attrName>ppt_x</p:attrName>
                                        </p:attrNameLst>
                                      </p:cBhvr>
                                      <p:tavLst>
                                        <p:tav tm="0">
                                          <p:val>
                                            <p:strVal val="#ppt_x"/>
                                          </p:val>
                                        </p:tav>
                                        <p:tav tm="100000">
                                          <p:val>
                                            <p:strVal val="#ppt_x"/>
                                          </p:val>
                                        </p:tav>
                                      </p:tavLst>
                                    </p:anim>
                                    <p:anim calcmode="lin" valueType="num">
                                      <p:cBhvr additive="base">
                                        <p:cTn id="12" dur="12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animBg="1"/>
    </p:bldLst>
  </p:timing>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Layout C">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42941D9-745D-F992-E2B0-3B2E80686867}"/>
              </a:ext>
            </a:extLst>
          </p:cNvPr>
          <p:cNvSpPr/>
          <p:nvPr userDrawn="1"/>
        </p:nvSpPr>
        <p:spPr>
          <a:xfrm>
            <a:off x="0" y="-3"/>
            <a:ext cx="24383999" cy="13716002"/>
          </a:xfrm>
          <a:prstGeom prst="rect">
            <a:avLst/>
          </a:prstGeom>
          <a:solidFill>
            <a:srgbClr val="0749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sp>
        <p:nvSpPr>
          <p:cNvPr id="9" name="Picture Placeholder 8">
            <a:extLst>
              <a:ext uri="{FF2B5EF4-FFF2-40B4-BE49-F238E27FC236}">
                <a16:creationId xmlns:a16="http://schemas.microsoft.com/office/drawing/2014/main" id="{C3F262D4-5871-C51A-ABB7-5FE3A3FB8BD7}"/>
              </a:ext>
            </a:extLst>
          </p:cNvPr>
          <p:cNvSpPr>
            <a:spLocks noGrp="1"/>
          </p:cNvSpPr>
          <p:nvPr>
            <p:ph type="pic" sz="quarter" idx="13" hasCustomPrompt="1"/>
          </p:nvPr>
        </p:nvSpPr>
        <p:spPr>
          <a:xfrm>
            <a:off x="0" y="0"/>
            <a:ext cx="10319792" cy="13716000"/>
          </a:xfrm>
          <a:custGeom>
            <a:avLst/>
            <a:gdLst>
              <a:gd name="connsiteX0" fmla="*/ 0 w 5159896"/>
              <a:gd name="connsiteY0" fmla="*/ 0 h 6858000"/>
              <a:gd name="connsiteX1" fmla="*/ 5159896 w 5159896"/>
              <a:gd name="connsiteY1" fmla="*/ 0 h 6858000"/>
              <a:gd name="connsiteX2" fmla="*/ 5159896 w 5159896"/>
              <a:gd name="connsiteY2" fmla="*/ 6858000 h 6858000"/>
              <a:gd name="connsiteX3" fmla="*/ 0 w 515989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59896" h="6858000">
                <a:moveTo>
                  <a:pt x="0" y="0"/>
                </a:moveTo>
                <a:lnTo>
                  <a:pt x="5159896" y="0"/>
                </a:lnTo>
                <a:lnTo>
                  <a:pt x="5159896" y="6858000"/>
                </a:lnTo>
                <a:lnTo>
                  <a:pt x="0" y="6858000"/>
                </a:lnTo>
                <a:close/>
              </a:path>
            </a:pathLst>
          </a:custGeom>
          <a:solidFill>
            <a:schemeClr val="bg1">
              <a:lumMod val="50000"/>
            </a:schemeClr>
          </a:solidFill>
        </p:spPr>
        <p:txBody>
          <a:bodyPr wrap="square" tIns="720000">
            <a:noAutofit/>
          </a:bodyPr>
          <a:lstStyle>
            <a:lvl1pPr marL="0" indent="0" algn="ctr">
              <a:buNone/>
              <a:defRPr/>
            </a:lvl1pPr>
          </a:lstStyle>
          <a:p>
            <a:r>
              <a:rPr lang="en-GB"/>
              <a:t>Insert Picture</a:t>
            </a:r>
            <a:endParaRPr lang="en-US"/>
          </a:p>
        </p:txBody>
      </p:sp>
      <p:sp>
        <p:nvSpPr>
          <p:cNvPr id="2" name="Date Placeholder 1">
            <a:extLst>
              <a:ext uri="{FF2B5EF4-FFF2-40B4-BE49-F238E27FC236}">
                <a16:creationId xmlns:a16="http://schemas.microsoft.com/office/drawing/2014/main" id="{10FB614F-9FAF-0185-B1E9-A1D01D3C4702}"/>
              </a:ext>
            </a:extLst>
          </p:cNvPr>
          <p:cNvSpPr>
            <a:spLocks noGrp="1"/>
          </p:cNvSpPr>
          <p:nvPr>
            <p:ph type="dt" sz="half" idx="10"/>
          </p:nvPr>
        </p:nvSpPr>
        <p:spPr/>
        <p:txBody>
          <a:bodyPr/>
          <a:lstStyle/>
          <a:p>
            <a:fld id="{F1A2CDC9-D4C1-4B37-B35C-8E52CA88E210}" type="datetimeFigureOut">
              <a:rPr lang="en-US" smtClean="0"/>
              <a:t>12/19/2023</a:t>
            </a:fld>
            <a:endParaRPr lang="en-US"/>
          </a:p>
        </p:txBody>
      </p:sp>
      <p:sp>
        <p:nvSpPr>
          <p:cNvPr id="3" name="Footer Placeholder 2">
            <a:extLst>
              <a:ext uri="{FF2B5EF4-FFF2-40B4-BE49-F238E27FC236}">
                <a16:creationId xmlns:a16="http://schemas.microsoft.com/office/drawing/2014/main" id="{0F4E4EB4-BEA8-DC60-2D3A-65F4C343C6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DFBFE0-45FD-4CAB-FD56-592677D48A2A}"/>
              </a:ext>
            </a:extLst>
          </p:cNvPr>
          <p:cNvSpPr>
            <a:spLocks noGrp="1"/>
          </p:cNvSpPr>
          <p:nvPr>
            <p:ph type="sldNum" sz="quarter" idx="12"/>
          </p:nvPr>
        </p:nvSpPr>
        <p:spPr>
          <a:xfrm>
            <a:off x="11968443" y="13081000"/>
            <a:ext cx="434413" cy="471924"/>
          </a:xfrm>
        </p:spPr>
        <p:txBody>
          <a:bodyPr/>
          <a:lstStyle/>
          <a:p>
            <a:fld id="{C6C9796D-A7AF-4E00-B741-F6AAC5DDD056}" type="slidenum">
              <a:rPr lang="en-US" smtClean="0"/>
              <a:t>‹#›</a:t>
            </a:fld>
            <a:endParaRPr lang="en-US"/>
          </a:p>
        </p:txBody>
      </p:sp>
      <p:sp>
        <p:nvSpPr>
          <p:cNvPr id="11" name="Text Placeholder 10">
            <a:extLst>
              <a:ext uri="{FF2B5EF4-FFF2-40B4-BE49-F238E27FC236}">
                <a16:creationId xmlns:a16="http://schemas.microsoft.com/office/drawing/2014/main" id="{11FA6D57-4058-DFF5-E503-6DC378C3E2DC}"/>
              </a:ext>
            </a:extLst>
          </p:cNvPr>
          <p:cNvSpPr>
            <a:spLocks noGrp="1"/>
          </p:cNvSpPr>
          <p:nvPr>
            <p:ph type="body" sz="quarter" idx="14" hasCustomPrompt="1"/>
          </p:nvPr>
        </p:nvSpPr>
        <p:spPr>
          <a:xfrm>
            <a:off x="13200113" y="2594463"/>
            <a:ext cx="8640958" cy="1071062"/>
          </a:xfrm>
          <a:noFill/>
        </p:spPr>
        <p:txBody>
          <a:bodyPr wrap="square" lIns="0" rIns="0" rtlCol="0" anchor="b">
            <a:normAutofit/>
          </a:bodyPr>
          <a:lstStyle>
            <a:lvl1pPr marL="0" indent="0">
              <a:lnSpc>
                <a:spcPct val="100000"/>
              </a:lnSpc>
              <a:buNone/>
              <a:defRPr lang="en-US" sz="6400">
                <a:latin typeface="+mj-lt"/>
              </a:defRPr>
            </a:lvl1pPr>
          </a:lstStyle>
          <a:p>
            <a:pPr marL="0" lvl="0"/>
            <a:r>
              <a:rPr lang="en-US"/>
              <a:t>ADD TITLE HERE</a:t>
            </a:r>
          </a:p>
        </p:txBody>
      </p:sp>
      <p:grpSp>
        <p:nvGrpSpPr>
          <p:cNvPr id="5" name="Group 4">
            <a:extLst>
              <a:ext uri="{FF2B5EF4-FFF2-40B4-BE49-F238E27FC236}">
                <a16:creationId xmlns:a16="http://schemas.microsoft.com/office/drawing/2014/main" id="{6BF10701-7E33-FB17-1166-1269E1D0890D}"/>
              </a:ext>
            </a:extLst>
          </p:cNvPr>
          <p:cNvGrpSpPr/>
          <p:nvPr userDrawn="1"/>
        </p:nvGrpSpPr>
        <p:grpSpPr>
          <a:xfrm>
            <a:off x="-266700" y="-12700"/>
            <a:ext cx="22535029" cy="4715132"/>
            <a:chOff x="-266700" y="-12700"/>
            <a:chExt cx="22535029" cy="4715132"/>
          </a:xfrm>
        </p:grpSpPr>
        <p:sp>
          <p:nvSpPr>
            <p:cNvPr id="6" name="Rectangle">
              <a:extLst>
                <a:ext uri="{FF2B5EF4-FFF2-40B4-BE49-F238E27FC236}">
                  <a16:creationId xmlns:a16="http://schemas.microsoft.com/office/drawing/2014/main" id="{1F8027D5-4152-F2F3-8E2B-D661118C7277}"/>
                </a:ext>
              </a:extLst>
            </p:cNvPr>
            <p:cNvSpPr/>
            <p:nvPr userDrawn="1"/>
          </p:nvSpPr>
          <p:spPr>
            <a:xfrm>
              <a:off x="-25868" y="483430"/>
              <a:ext cx="22294197" cy="1270001"/>
            </a:xfrm>
            <a:prstGeom prst="rect">
              <a:avLst/>
            </a:prstGeom>
            <a:solidFill>
              <a:schemeClr val="accent5">
                <a:lumOff val="-29866"/>
              </a:schemeClr>
            </a:solidFill>
            <a:ln w="127000">
              <a:solidFill>
                <a:srgbClr val="000000"/>
              </a:solidFill>
              <a:miter lim="400000"/>
            </a:ln>
            <a:effectLst>
              <a:outerShdw blurRad="254000" dist="127000" dir="5400000" rotWithShape="0">
                <a:srgbClr val="000000">
                  <a:alpha val="62514"/>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 name="WHY WE EXIST">
              <a:extLst>
                <a:ext uri="{FF2B5EF4-FFF2-40B4-BE49-F238E27FC236}">
                  <a16:creationId xmlns:a16="http://schemas.microsoft.com/office/drawing/2014/main" id="{B0BE0518-6127-499B-96D3-CA44397F8F22}"/>
                </a:ext>
              </a:extLst>
            </p:cNvPr>
            <p:cNvSpPr txBox="1"/>
            <p:nvPr userDrawn="1"/>
          </p:nvSpPr>
          <p:spPr>
            <a:xfrm>
              <a:off x="8892543" y="528526"/>
              <a:ext cx="13017987" cy="1179810"/>
            </a:xfrm>
            <a:prstGeom prst="rect">
              <a:avLst/>
            </a:prstGeom>
            <a:ln w="12700">
              <a:miter lim="400000"/>
            </a:ln>
            <a:effectLst>
              <a:outerShdw blurRad="254000" dist="127000" dir="5400000" rotWithShape="0">
                <a:srgbClr val="000000">
                  <a:alpha val="625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000">
                  <a:solidFill>
                    <a:srgbClr val="FFFFFF"/>
                  </a:solidFill>
                  <a:latin typeface="Helvetica"/>
                  <a:ea typeface="Helvetica"/>
                  <a:cs typeface="Helvetica"/>
                  <a:sym typeface="Helvetica"/>
                </a:defRPr>
              </a:lvl1pPr>
            </a:lstStyle>
            <a:p>
              <a:r>
                <a:rPr lang="en-US" dirty="0"/>
                <a:t>Fireground Cancer Prevention</a:t>
              </a:r>
              <a:endParaRPr dirty="0"/>
            </a:p>
          </p:txBody>
        </p:sp>
        <p:pic>
          <p:nvPicPr>
            <p:cNvPr id="8" name="FCSN-logo.png" descr="FCSN-logo.png">
              <a:extLst>
                <a:ext uri="{FF2B5EF4-FFF2-40B4-BE49-F238E27FC236}">
                  <a16:creationId xmlns:a16="http://schemas.microsoft.com/office/drawing/2014/main" id="{3399CE11-757A-670D-075F-3A0F0F7F9768}"/>
                </a:ext>
              </a:extLst>
            </p:cNvPr>
            <p:cNvPicPr>
              <a:picLocks noChangeAspect="1"/>
            </p:cNvPicPr>
            <p:nvPr userDrawn="1"/>
          </p:nvPicPr>
          <p:blipFill>
            <a:blip r:embed="rId2"/>
            <a:stretch>
              <a:fillRect/>
            </a:stretch>
          </p:blipFill>
          <p:spPr>
            <a:xfrm>
              <a:off x="-266700" y="-12700"/>
              <a:ext cx="4715132" cy="4715132"/>
            </a:xfrm>
            <a:prstGeom prst="rect">
              <a:avLst/>
            </a:prstGeom>
            <a:ln w="12700">
              <a:miter lim="400000"/>
            </a:ln>
          </p:spPr>
        </p:pic>
      </p:grpSp>
      <p:grpSp>
        <p:nvGrpSpPr>
          <p:cNvPr id="10" name="Group 9">
            <a:extLst>
              <a:ext uri="{FF2B5EF4-FFF2-40B4-BE49-F238E27FC236}">
                <a16:creationId xmlns:a16="http://schemas.microsoft.com/office/drawing/2014/main" id="{B4D17EDF-1E1E-2CD6-9C08-6124673AFBBA}"/>
              </a:ext>
            </a:extLst>
          </p:cNvPr>
          <p:cNvGrpSpPr/>
          <p:nvPr userDrawn="1"/>
        </p:nvGrpSpPr>
        <p:grpSpPr>
          <a:xfrm>
            <a:off x="21537758" y="-155597"/>
            <a:ext cx="2743200" cy="13887450"/>
            <a:chOff x="21537758" y="-155597"/>
            <a:chExt cx="2743200" cy="13887450"/>
          </a:xfrm>
        </p:grpSpPr>
        <p:sp>
          <p:nvSpPr>
            <p:cNvPr id="12" name="Rectangle 11">
              <a:extLst>
                <a:ext uri="{FF2B5EF4-FFF2-40B4-BE49-F238E27FC236}">
                  <a16:creationId xmlns:a16="http://schemas.microsoft.com/office/drawing/2014/main" id="{7944881D-E765-9149-BF28-7BE9892F621D}"/>
                </a:ext>
              </a:extLst>
            </p:cNvPr>
            <p:cNvSpPr/>
            <p:nvPr userDrawn="1"/>
          </p:nvSpPr>
          <p:spPr>
            <a:xfrm>
              <a:off x="22499783" y="-155597"/>
              <a:ext cx="819150" cy="13887450"/>
            </a:xfrm>
            <a:prstGeom prst="rect">
              <a:avLst/>
            </a:prstGeom>
            <a:solidFill>
              <a:srgbClr val="C7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pic>
          <p:nvPicPr>
            <p:cNvPr id="13" name="Picture 12" descr="A close up of a sign&#10;&#10;Description automatically generated">
              <a:extLst>
                <a:ext uri="{FF2B5EF4-FFF2-40B4-BE49-F238E27FC236}">
                  <a16:creationId xmlns:a16="http://schemas.microsoft.com/office/drawing/2014/main" id="{16111348-C121-145E-4775-CCF754C38FA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537758" y="10146273"/>
              <a:ext cx="2743200" cy="2743200"/>
            </a:xfrm>
            <a:prstGeom prst="rect">
              <a:avLst/>
            </a:prstGeom>
            <a:effectLst>
              <a:outerShdw blurRad="190500" dist="101600" dir="5400000" sx="96000" sy="96000" algn="t" rotWithShape="0">
                <a:prstClr val="black">
                  <a:alpha val="40000"/>
                </a:prstClr>
              </a:outerShdw>
            </a:effectLst>
          </p:spPr>
        </p:pic>
      </p:grpSp>
      <p:pic>
        <p:nvPicPr>
          <p:cNvPr id="15" name="Picture 14" descr="A picture containing shirt&#10;&#10;Description automatically generated">
            <a:extLst>
              <a:ext uri="{FF2B5EF4-FFF2-40B4-BE49-F238E27FC236}">
                <a16:creationId xmlns:a16="http://schemas.microsoft.com/office/drawing/2014/main" id="{A5BD605B-CCF3-E96B-30D5-D5824ABF1269}"/>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14562141" y="6348786"/>
            <a:ext cx="9821858" cy="7367211"/>
          </a:xfrm>
          <a:prstGeom prst="rect">
            <a:avLst/>
          </a:prstGeom>
        </p:spPr>
      </p:pic>
    </p:spTree>
    <p:extLst>
      <p:ext uri="{BB962C8B-B14F-4D97-AF65-F5344CB8AC3E}">
        <p14:creationId xmlns:p14="http://schemas.microsoft.com/office/powerpoint/2010/main" val="326844146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63" presetClass="path" presetSubtype="0" accel="33333" fill="hold" grpId="1" nodeType="withEffect" p14:presetBounceEnd="6667">
                                      <p:stCondLst>
                                        <p:cond delay="0"/>
                                      </p:stCondLst>
                                      <p:childTnLst>
                                        <p:animMotion origin="layout" path="M -0.23138 -3.33333E-6 L -3.95833E-6 -3.33333E-6 " pathEditMode="relative" rAng="0" ptsTypes="AA" p14:bounceEnd="6667">
                                          <p:cBhvr>
                                            <p:cTn id="9" dur="750" fill="hold"/>
                                            <p:tgtEl>
                                              <p:spTgt spid="9"/>
                                            </p:tgtEl>
                                            <p:attrNameLst>
                                              <p:attrName>ppt_x</p:attrName>
                                              <p:attrName>ppt_y</p:attrName>
                                            </p:attrNameLst>
                                          </p:cBhvr>
                                          <p:rCtr x="1156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63" presetClass="path" presetSubtype="0" accel="33333" fill="hold" grpId="1" nodeType="withEffect">
                                      <p:stCondLst>
                                        <p:cond delay="0"/>
                                      </p:stCondLst>
                                      <p:childTnLst>
                                        <p:animMotion origin="layout" path="M -0.23138 -3.33333E-6 L -3.95833E-6 -3.33333E-6 " pathEditMode="relative" rAng="0" ptsTypes="AA">
                                          <p:cBhvr>
                                            <p:cTn id="9" dur="750" fill="hold"/>
                                            <p:tgtEl>
                                              <p:spTgt spid="9"/>
                                            </p:tgtEl>
                                            <p:attrNameLst>
                                              <p:attrName>ppt_x</p:attrName>
                                              <p:attrName>ppt_y</p:attrName>
                                            </p:attrNameLst>
                                          </p:cBhvr>
                                          <p:rCtr x="1156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Layout C9">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F68D2D0-67B7-F4AA-554D-951498C48CA1}"/>
              </a:ext>
            </a:extLst>
          </p:cNvPr>
          <p:cNvSpPr/>
          <p:nvPr userDrawn="1"/>
        </p:nvSpPr>
        <p:spPr>
          <a:xfrm>
            <a:off x="0" y="-3"/>
            <a:ext cx="24383999" cy="13716002"/>
          </a:xfrm>
          <a:prstGeom prst="rect">
            <a:avLst/>
          </a:prstGeom>
          <a:solidFill>
            <a:srgbClr val="0749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sp>
        <p:nvSpPr>
          <p:cNvPr id="5" name="Rectangle 4">
            <a:extLst>
              <a:ext uri="{FF2B5EF4-FFF2-40B4-BE49-F238E27FC236}">
                <a16:creationId xmlns:a16="http://schemas.microsoft.com/office/drawing/2014/main" id="{71C39D6F-EBCD-52BC-2EAB-660742205E2C}"/>
              </a:ext>
            </a:extLst>
          </p:cNvPr>
          <p:cNvSpPr/>
          <p:nvPr userDrawn="1"/>
        </p:nvSpPr>
        <p:spPr>
          <a:xfrm>
            <a:off x="15936416" y="2"/>
            <a:ext cx="8447584" cy="1371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9" name="Picture Placeholder 8">
            <a:extLst>
              <a:ext uri="{FF2B5EF4-FFF2-40B4-BE49-F238E27FC236}">
                <a16:creationId xmlns:a16="http://schemas.microsoft.com/office/drawing/2014/main" id="{AD7BC385-E2D2-00B1-5A58-573287E9FEA3}"/>
              </a:ext>
            </a:extLst>
          </p:cNvPr>
          <p:cNvSpPr>
            <a:spLocks noGrp="1"/>
          </p:cNvSpPr>
          <p:nvPr>
            <p:ph type="pic" sz="quarter" idx="13" hasCustomPrompt="1"/>
          </p:nvPr>
        </p:nvSpPr>
        <p:spPr>
          <a:xfrm>
            <a:off x="11039872" y="4985792"/>
            <a:ext cx="10228336" cy="6768752"/>
          </a:xfrm>
          <a:custGeom>
            <a:avLst/>
            <a:gdLst>
              <a:gd name="connsiteX0" fmla="*/ 0 w 5114168"/>
              <a:gd name="connsiteY0" fmla="*/ 0 h 3384376"/>
              <a:gd name="connsiteX1" fmla="*/ 5114168 w 5114168"/>
              <a:gd name="connsiteY1" fmla="*/ 0 h 3384376"/>
              <a:gd name="connsiteX2" fmla="*/ 5114168 w 5114168"/>
              <a:gd name="connsiteY2" fmla="*/ 3384376 h 3384376"/>
              <a:gd name="connsiteX3" fmla="*/ 0 w 5114168"/>
              <a:gd name="connsiteY3" fmla="*/ 3384376 h 3384376"/>
            </a:gdLst>
            <a:ahLst/>
            <a:cxnLst>
              <a:cxn ang="0">
                <a:pos x="connsiteX0" y="connsiteY0"/>
              </a:cxn>
              <a:cxn ang="0">
                <a:pos x="connsiteX1" y="connsiteY1"/>
              </a:cxn>
              <a:cxn ang="0">
                <a:pos x="connsiteX2" y="connsiteY2"/>
              </a:cxn>
              <a:cxn ang="0">
                <a:pos x="connsiteX3" y="connsiteY3"/>
              </a:cxn>
            </a:cxnLst>
            <a:rect l="l" t="t" r="r" b="b"/>
            <a:pathLst>
              <a:path w="5114168" h="3384376">
                <a:moveTo>
                  <a:pt x="0" y="0"/>
                </a:moveTo>
                <a:lnTo>
                  <a:pt x="5114168" y="0"/>
                </a:lnTo>
                <a:lnTo>
                  <a:pt x="5114168" y="3384376"/>
                </a:lnTo>
                <a:lnTo>
                  <a:pt x="0" y="3384376"/>
                </a:lnTo>
                <a:close/>
              </a:path>
            </a:pathLst>
          </a:custGeom>
          <a:solidFill>
            <a:schemeClr val="bg1">
              <a:lumMod val="85000"/>
            </a:schemeClr>
          </a:solidFill>
          <a:ln w="127000">
            <a:solidFill>
              <a:schemeClr val="bg1"/>
            </a:solidFill>
            <a:miter lim="800000"/>
          </a:ln>
        </p:spPr>
        <p:txBody>
          <a:bodyPr wrap="square" tIns="360000" anchor="t">
            <a:noAutofit/>
          </a:bodyPr>
          <a:lstStyle>
            <a:lvl1pPr marL="0" indent="0" algn="ctr">
              <a:buNone/>
              <a:defRPr sz="3200">
                <a:latin typeface="+mn-lt"/>
              </a:defRPr>
            </a:lvl1pPr>
          </a:lstStyle>
          <a:p>
            <a:r>
              <a:rPr lang="en-GB"/>
              <a:t>INSERT PICTURE</a:t>
            </a:r>
            <a:endParaRPr lang="en-US"/>
          </a:p>
        </p:txBody>
      </p:sp>
      <p:grpSp>
        <p:nvGrpSpPr>
          <p:cNvPr id="2" name="Group 1">
            <a:extLst>
              <a:ext uri="{FF2B5EF4-FFF2-40B4-BE49-F238E27FC236}">
                <a16:creationId xmlns:a16="http://schemas.microsoft.com/office/drawing/2014/main" id="{C37FF381-AFF8-75DF-316A-679E6BFEFC3C}"/>
              </a:ext>
            </a:extLst>
          </p:cNvPr>
          <p:cNvGrpSpPr/>
          <p:nvPr userDrawn="1"/>
        </p:nvGrpSpPr>
        <p:grpSpPr>
          <a:xfrm>
            <a:off x="-266700" y="-12700"/>
            <a:ext cx="22535029" cy="4715132"/>
            <a:chOff x="-266700" y="-12700"/>
            <a:chExt cx="22535029" cy="4715132"/>
          </a:xfrm>
        </p:grpSpPr>
        <p:sp>
          <p:nvSpPr>
            <p:cNvPr id="3" name="Rectangle">
              <a:extLst>
                <a:ext uri="{FF2B5EF4-FFF2-40B4-BE49-F238E27FC236}">
                  <a16:creationId xmlns:a16="http://schemas.microsoft.com/office/drawing/2014/main" id="{E4EFF5B7-7FD6-A8E1-08AF-BC3B373C9D74}"/>
                </a:ext>
              </a:extLst>
            </p:cNvPr>
            <p:cNvSpPr/>
            <p:nvPr userDrawn="1"/>
          </p:nvSpPr>
          <p:spPr>
            <a:xfrm>
              <a:off x="-25868" y="483430"/>
              <a:ext cx="22294197" cy="1270001"/>
            </a:xfrm>
            <a:prstGeom prst="rect">
              <a:avLst/>
            </a:prstGeom>
            <a:solidFill>
              <a:schemeClr val="accent5">
                <a:lumOff val="-29866"/>
              </a:schemeClr>
            </a:solidFill>
            <a:ln w="127000">
              <a:solidFill>
                <a:srgbClr val="000000"/>
              </a:solidFill>
              <a:miter lim="400000"/>
            </a:ln>
            <a:effectLst>
              <a:outerShdw blurRad="254000" dist="127000" dir="5400000" rotWithShape="0">
                <a:srgbClr val="000000">
                  <a:alpha val="62514"/>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 name="WHY WE EXIST">
              <a:extLst>
                <a:ext uri="{FF2B5EF4-FFF2-40B4-BE49-F238E27FC236}">
                  <a16:creationId xmlns:a16="http://schemas.microsoft.com/office/drawing/2014/main" id="{B40094CE-0669-FEE0-709B-D98931EF9493}"/>
                </a:ext>
              </a:extLst>
            </p:cNvPr>
            <p:cNvSpPr txBox="1"/>
            <p:nvPr userDrawn="1"/>
          </p:nvSpPr>
          <p:spPr>
            <a:xfrm>
              <a:off x="8892543" y="528526"/>
              <a:ext cx="13017987" cy="1179810"/>
            </a:xfrm>
            <a:prstGeom prst="rect">
              <a:avLst/>
            </a:prstGeom>
            <a:ln w="12700">
              <a:miter lim="400000"/>
            </a:ln>
            <a:effectLst>
              <a:outerShdw blurRad="254000" dist="127000" dir="5400000" rotWithShape="0">
                <a:srgbClr val="000000">
                  <a:alpha val="625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000">
                  <a:solidFill>
                    <a:srgbClr val="FFFFFF"/>
                  </a:solidFill>
                  <a:latin typeface="Helvetica"/>
                  <a:ea typeface="Helvetica"/>
                  <a:cs typeface="Helvetica"/>
                  <a:sym typeface="Helvetica"/>
                </a:defRPr>
              </a:lvl1pPr>
            </a:lstStyle>
            <a:p>
              <a:r>
                <a:rPr lang="en-US" dirty="0"/>
                <a:t>Fireground Cancer Prevention</a:t>
              </a:r>
              <a:endParaRPr dirty="0"/>
            </a:p>
          </p:txBody>
        </p:sp>
        <p:pic>
          <p:nvPicPr>
            <p:cNvPr id="6" name="FCSN-logo.png" descr="FCSN-logo.png">
              <a:extLst>
                <a:ext uri="{FF2B5EF4-FFF2-40B4-BE49-F238E27FC236}">
                  <a16:creationId xmlns:a16="http://schemas.microsoft.com/office/drawing/2014/main" id="{06AA653A-412C-7816-1F67-F626AE583E85}"/>
                </a:ext>
              </a:extLst>
            </p:cNvPr>
            <p:cNvPicPr>
              <a:picLocks noChangeAspect="1"/>
            </p:cNvPicPr>
            <p:nvPr userDrawn="1"/>
          </p:nvPicPr>
          <p:blipFill>
            <a:blip r:embed="rId2"/>
            <a:stretch>
              <a:fillRect/>
            </a:stretch>
          </p:blipFill>
          <p:spPr>
            <a:xfrm>
              <a:off x="-266700" y="-12700"/>
              <a:ext cx="4715132" cy="4715132"/>
            </a:xfrm>
            <a:prstGeom prst="rect">
              <a:avLst/>
            </a:prstGeom>
            <a:ln w="12700">
              <a:miter lim="400000"/>
            </a:ln>
          </p:spPr>
        </p:pic>
      </p:grpSp>
      <p:sp>
        <p:nvSpPr>
          <p:cNvPr id="7" name="Rectangle 6">
            <a:extLst>
              <a:ext uri="{FF2B5EF4-FFF2-40B4-BE49-F238E27FC236}">
                <a16:creationId xmlns:a16="http://schemas.microsoft.com/office/drawing/2014/main" id="{B55BEDE5-545D-7534-347F-82BCED404134}"/>
              </a:ext>
            </a:extLst>
          </p:cNvPr>
          <p:cNvSpPr/>
          <p:nvPr userDrawn="1"/>
        </p:nvSpPr>
        <p:spPr>
          <a:xfrm>
            <a:off x="22499783" y="-155597"/>
            <a:ext cx="819150" cy="13887450"/>
          </a:xfrm>
          <a:prstGeom prst="rect">
            <a:avLst/>
          </a:prstGeom>
          <a:solidFill>
            <a:srgbClr val="C7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pic>
        <p:nvPicPr>
          <p:cNvPr id="8" name="Picture 7" descr="A close up of a sign&#10;&#10;Description automatically generated">
            <a:extLst>
              <a:ext uri="{FF2B5EF4-FFF2-40B4-BE49-F238E27FC236}">
                <a16:creationId xmlns:a16="http://schemas.microsoft.com/office/drawing/2014/main" id="{B2070E1E-BAEF-AF20-E0CF-CDA8B074A1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537756" y="9823544"/>
            <a:ext cx="2743200" cy="2743200"/>
          </a:xfrm>
          <a:prstGeom prst="rect">
            <a:avLst/>
          </a:prstGeom>
          <a:effectLst>
            <a:outerShdw blurRad="190500" dist="101600" dir="5400000" sx="96000" sy="96000" algn="t" rotWithShape="0">
              <a:prstClr val="black">
                <a:alpha val="40000"/>
              </a:prstClr>
            </a:outerShdw>
          </a:effectLst>
        </p:spPr>
      </p:pic>
      <p:pic>
        <p:nvPicPr>
          <p:cNvPr id="10" name="Picture 9" descr="A picture containing shirt&#10;&#10;Description automatically generated">
            <a:extLst>
              <a:ext uri="{FF2B5EF4-FFF2-40B4-BE49-F238E27FC236}">
                <a16:creationId xmlns:a16="http://schemas.microsoft.com/office/drawing/2014/main" id="{D4CFE0AA-6F48-11DB-9320-B369CF12918E}"/>
              </a:ext>
            </a:extLst>
          </p:cNvPr>
          <p:cNvPicPr>
            <a:picLocks noChangeAspect="1"/>
          </p:cNvPicPr>
          <p:nvPr userDrawn="1"/>
        </p:nvPicPr>
        <p:blipFill>
          <a:blip r:embed="rId4" cstate="email">
            <a:alphaModFix amt="35000"/>
            <a:extLst>
              <a:ext uri="{28A0092B-C50C-407E-A947-70E740481C1C}">
                <a14:useLocalDpi xmlns:a14="http://schemas.microsoft.com/office/drawing/2010/main"/>
              </a:ext>
            </a:extLst>
          </a:blip>
          <a:stretch>
            <a:fillRect/>
          </a:stretch>
        </p:blipFill>
        <p:spPr>
          <a:xfrm>
            <a:off x="-230522" y="5729083"/>
            <a:ext cx="10648039" cy="7986917"/>
          </a:xfrm>
          <a:prstGeom prst="rect">
            <a:avLst/>
          </a:prstGeom>
        </p:spPr>
      </p:pic>
    </p:spTree>
    <p:extLst>
      <p:ext uri="{BB962C8B-B14F-4D97-AF65-F5344CB8AC3E}">
        <p14:creationId xmlns:p14="http://schemas.microsoft.com/office/powerpoint/2010/main" val="292177339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Layout C1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7F8B9A-46FC-F97D-3A95-33CECACBF368}"/>
              </a:ext>
            </a:extLst>
          </p:cNvPr>
          <p:cNvSpPr/>
          <p:nvPr userDrawn="1"/>
        </p:nvSpPr>
        <p:spPr>
          <a:xfrm>
            <a:off x="0" y="-3"/>
            <a:ext cx="24383999" cy="13716002"/>
          </a:xfrm>
          <a:prstGeom prst="rect">
            <a:avLst/>
          </a:prstGeom>
          <a:solidFill>
            <a:srgbClr val="0749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sp>
        <p:nvSpPr>
          <p:cNvPr id="5" name="Date Placeholder 4">
            <a:extLst>
              <a:ext uri="{FF2B5EF4-FFF2-40B4-BE49-F238E27FC236}">
                <a16:creationId xmlns:a16="http://schemas.microsoft.com/office/drawing/2014/main" id="{47D44F1E-A249-4E36-DE5F-00F26E769B82}"/>
              </a:ext>
            </a:extLst>
          </p:cNvPr>
          <p:cNvSpPr>
            <a:spLocks noGrp="1"/>
          </p:cNvSpPr>
          <p:nvPr>
            <p:ph type="dt" sz="half" idx="16"/>
          </p:nvPr>
        </p:nvSpPr>
        <p:spPr/>
        <p:txBody>
          <a:bodyPr/>
          <a:lstStyle/>
          <a:p>
            <a:endParaRPr lang="en-US"/>
          </a:p>
        </p:txBody>
      </p:sp>
      <p:sp>
        <p:nvSpPr>
          <p:cNvPr id="6" name="Footer Placeholder 5">
            <a:extLst>
              <a:ext uri="{FF2B5EF4-FFF2-40B4-BE49-F238E27FC236}">
                <a16:creationId xmlns:a16="http://schemas.microsoft.com/office/drawing/2014/main" id="{CF86E0C0-A068-F5C0-31D1-DB4B875AAFF0}"/>
              </a:ext>
            </a:extLst>
          </p:cNvPr>
          <p:cNvSpPr>
            <a:spLocks noGrp="1"/>
          </p:cNvSpPr>
          <p:nvPr>
            <p:ph type="ftr" sz="quarter" idx="17"/>
          </p:nvPr>
        </p:nvSpPr>
        <p:spPr/>
        <p:txBody>
          <a:bodyPr/>
          <a:lstStyle/>
          <a:p>
            <a:endParaRPr lang="en-US"/>
          </a:p>
        </p:txBody>
      </p:sp>
      <p:sp>
        <p:nvSpPr>
          <p:cNvPr id="8" name="Slide Number Placeholder 7">
            <a:extLst>
              <a:ext uri="{FF2B5EF4-FFF2-40B4-BE49-F238E27FC236}">
                <a16:creationId xmlns:a16="http://schemas.microsoft.com/office/drawing/2014/main" id="{238CC4A3-A042-F262-3998-73EC0DD98754}"/>
              </a:ext>
            </a:extLst>
          </p:cNvPr>
          <p:cNvSpPr>
            <a:spLocks noGrp="1"/>
          </p:cNvSpPr>
          <p:nvPr>
            <p:ph type="sldNum" sz="quarter" idx="18"/>
          </p:nvPr>
        </p:nvSpPr>
        <p:spPr>
          <a:xfrm>
            <a:off x="11968443" y="13081000"/>
            <a:ext cx="434413" cy="471924"/>
          </a:xfrm>
        </p:spPr>
        <p:txBody>
          <a:bodyPr/>
          <a:lstStyle/>
          <a:p>
            <a:fld id="{AB70854C-D5A9-4158-9BDB-743524094FFE}" type="slidenum">
              <a:rPr lang="en-US" smtClean="0"/>
              <a:pPr/>
              <a:t>‹#›</a:t>
            </a:fld>
            <a:endParaRPr lang="en-US"/>
          </a:p>
        </p:txBody>
      </p:sp>
      <p:sp>
        <p:nvSpPr>
          <p:cNvPr id="7" name="Text Placeholder 10">
            <a:extLst>
              <a:ext uri="{FF2B5EF4-FFF2-40B4-BE49-F238E27FC236}">
                <a16:creationId xmlns:a16="http://schemas.microsoft.com/office/drawing/2014/main" id="{FE633F40-8729-1AB6-9ADC-588E88FF0A02}"/>
              </a:ext>
            </a:extLst>
          </p:cNvPr>
          <p:cNvSpPr>
            <a:spLocks noGrp="1"/>
          </p:cNvSpPr>
          <p:nvPr>
            <p:ph type="body" sz="quarter" idx="14" hasCustomPrompt="1"/>
          </p:nvPr>
        </p:nvSpPr>
        <p:spPr>
          <a:xfrm>
            <a:off x="3551040" y="1000665"/>
            <a:ext cx="17281920" cy="1173914"/>
          </a:xfrm>
        </p:spPr>
        <p:txBody>
          <a:bodyPr tIns="46800" bIns="46800" anchor="b">
            <a:normAutofit/>
          </a:bodyPr>
          <a:lstStyle>
            <a:lvl1pPr marL="0" indent="0" algn="ctr">
              <a:lnSpc>
                <a:spcPct val="100000"/>
              </a:lnSpc>
              <a:buNone/>
              <a:defRPr sz="6400" spc="400" baseline="0">
                <a:solidFill>
                  <a:schemeClr val="tx1"/>
                </a:solidFill>
                <a:latin typeface="+mj-lt"/>
              </a:defRPr>
            </a:lvl1pPr>
          </a:lstStyle>
          <a:p>
            <a:pPr lvl="0"/>
            <a:r>
              <a:rPr lang="en-GB"/>
              <a:t>ADD TITLE HERE</a:t>
            </a:r>
            <a:endParaRPr lang="en-US"/>
          </a:p>
        </p:txBody>
      </p:sp>
      <p:sp>
        <p:nvSpPr>
          <p:cNvPr id="9" name="Text Placeholder 10">
            <a:extLst>
              <a:ext uri="{FF2B5EF4-FFF2-40B4-BE49-F238E27FC236}">
                <a16:creationId xmlns:a16="http://schemas.microsoft.com/office/drawing/2014/main" id="{AE5D7D1A-4736-9BDF-6A74-45218449ED1D}"/>
              </a:ext>
            </a:extLst>
          </p:cNvPr>
          <p:cNvSpPr>
            <a:spLocks noGrp="1"/>
          </p:cNvSpPr>
          <p:nvPr>
            <p:ph type="body" sz="quarter" idx="15" hasCustomPrompt="1"/>
          </p:nvPr>
        </p:nvSpPr>
        <p:spPr>
          <a:xfrm>
            <a:off x="3551040" y="2174578"/>
            <a:ext cx="17281920" cy="520656"/>
          </a:xfrm>
        </p:spPr>
        <p:txBody>
          <a:bodyPr anchor="t">
            <a:normAutofit/>
          </a:bodyPr>
          <a:lstStyle>
            <a:lvl1pPr marL="0" indent="0" algn="ctr" rtl="0">
              <a:lnSpc>
                <a:spcPct val="120000"/>
              </a:lnSpc>
              <a:buNone/>
              <a:defRPr sz="2000" spc="0" baseline="0">
                <a:solidFill>
                  <a:schemeClr val="tx1"/>
                </a:solidFill>
                <a:latin typeface="+mn-lt"/>
              </a:defRPr>
            </a:lvl1pPr>
          </a:lstStyle>
          <a:p>
            <a:pPr lvl="0"/>
            <a:r>
              <a:rPr lang="en-GB"/>
              <a:t>Lorem ipsum dolor sit amet, consectetuer adipiscing elit. Maecenas porttitor congue massa.</a:t>
            </a:r>
          </a:p>
        </p:txBody>
      </p:sp>
      <p:grpSp>
        <p:nvGrpSpPr>
          <p:cNvPr id="3" name="Group 2">
            <a:extLst>
              <a:ext uri="{FF2B5EF4-FFF2-40B4-BE49-F238E27FC236}">
                <a16:creationId xmlns:a16="http://schemas.microsoft.com/office/drawing/2014/main" id="{B93714BA-B5C4-5132-4264-29ABD4A986BB}"/>
              </a:ext>
            </a:extLst>
          </p:cNvPr>
          <p:cNvGrpSpPr/>
          <p:nvPr userDrawn="1"/>
        </p:nvGrpSpPr>
        <p:grpSpPr>
          <a:xfrm>
            <a:off x="-266700" y="-12700"/>
            <a:ext cx="22535029" cy="4715132"/>
            <a:chOff x="-266700" y="-12700"/>
            <a:chExt cx="22535029" cy="4715132"/>
          </a:xfrm>
        </p:grpSpPr>
        <p:sp>
          <p:nvSpPr>
            <p:cNvPr id="10" name="Rectangle">
              <a:extLst>
                <a:ext uri="{FF2B5EF4-FFF2-40B4-BE49-F238E27FC236}">
                  <a16:creationId xmlns:a16="http://schemas.microsoft.com/office/drawing/2014/main" id="{FE0E30F9-655B-1A42-B3A9-64F404AE1446}"/>
                </a:ext>
              </a:extLst>
            </p:cNvPr>
            <p:cNvSpPr/>
            <p:nvPr userDrawn="1"/>
          </p:nvSpPr>
          <p:spPr>
            <a:xfrm>
              <a:off x="-25868" y="483430"/>
              <a:ext cx="22294197" cy="1270001"/>
            </a:xfrm>
            <a:prstGeom prst="rect">
              <a:avLst/>
            </a:prstGeom>
            <a:solidFill>
              <a:schemeClr val="accent5">
                <a:lumOff val="-29866"/>
              </a:schemeClr>
            </a:solidFill>
            <a:ln w="127000">
              <a:solidFill>
                <a:srgbClr val="000000"/>
              </a:solidFill>
              <a:miter lim="400000"/>
            </a:ln>
            <a:effectLst>
              <a:outerShdw blurRad="254000" dist="127000" dir="5400000" rotWithShape="0">
                <a:srgbClr val="000000">
                  <a:alpha val="62514"/>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1" name="WHY WE EXIST">
              <a:extLst>
                <a:ext uri="{FF2B5EF4-FFF2-40B4-BE49-F238E27FC236}">
                  <a16:creationId xmlns:a16="http://schemas.microsoft.com/office/drawing/2014/main" id="{FE44ED46-AF1B-7330-1EC8-9F5E73C4AC29}"/>
                </a:ext>
              </a:extLst>
            </p:cNvPr>
            <p:cNvSpPr txBox="1"/>
            <p:nvPr userDrawn="1"/>
          </p:nvSpPr>
          <p:spPr>
            <a:xfrm>
              <a:off x="8892543" y="528526"/>
              <a:ext cx="13017987" cy="1179810"/>
            </a:xfrm>
            <a:prstGeom prst="rect">
              <a:avLst/>
            </a:prstGeom>
            <a:ln w="12700">
              <a:miter lim="400000"/>
            </a:ln>
            <a:effectLst>
              <a:outerShdw blurRad="254000" dist="127000" dir="5400000" rotWithShape="0">
                <a:srgbClr val="000000">
                  <a:alpha val="625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000">
                  <a:solidFill>
                    <a:srgbClr val="FFFFFF"/>
                  </a:solidFill>
                  <a:latin typeface="Helvetica"/>
                  <a:ea typeface="Helvetica"/>
                  <a:cs typeface="Helvetica"/>
                  <a:sym typeface="Helvetica"/>
                </a:defRPr>
              </a:lvl1pPr>
            </a:lstStyle>
            <a:p>
              <a:r>
                <a:rPr lang="en-US" dirty="0"/>
                <a:t>Fireground Cancer Prevention</a:t>
              </a:r>
              <a:endParaRPr dirty="0"/>
            </a:p>
          </p:txBody>
        </p:sp>
        <p:pic>
          <p:nvPicPr>
            <p:cNvPr id="12" name="FCSN-logo.png" descr="FCSN-logo.png">
              <a:extLst>
                <a:ext uri="{FF2B5EF4-FFF2-40B4-BE49-F238E27FC236}">
                  <a16:creationId xmlns:a16="http://schemas.microsoft.com/office/drawing/2014/main" id="{C3FB3E63-DFAA-42F7-101B-3C0E9869B743}"/>
                </a:ext>
              </a:extLst>
            </p:cNvPr>
            <p:cNvPicPr>
              <a:picLocks noChangeAspect="1"/>
            </p:cNvPicPr>
            <p:nvPr userDrawn="1"/>
          </p:nvPicPr>
          <p:blipFill>
            <a:blip r:embed="rId2"/>
            <a:stretch>
              <a:fillRect/>
            </a:stretch>
          </p:blipFill>
          <p:spPr>
            <a:xfrm>
              <a:off x="-266700" y="-12700"/>
              <a:ext cx="4715132" cy="4715132"/>
            </a:xfrm>
            <a:prstGeom prst="rect">
              <a:avLst/>
            </a:prstGeom>
            <a:ln w="12700">
              <a:miter lim="400000"/>
            </a:ln>
          </p:spPr>
        </p:pic>
      </p:grpSp>
      <p:grpSp>
        <p:nvGrpSpPr>
          <p:cNvPr id="13" name="Group 12">
            <a:extLst>
              <a:ext uri="{FF2B5EF4-FFF2-40B4-BE49-F238E27FC236}">
                <a16:creationId xmlns:a16="http://schemas.microsoft.com/office/drawing/2014/main" id="{E58D8EB2-CC75-49BF-B1CB-8479473CE783}"/>
              </a:ext>
            </a:extLst>
          </p:cNvPr>
          <p:cNvGrpSpPr/>
          <p:nvPr userDrawn="1"/>
        </p:nvGrpSpPr>
        <p:grpSpPr>
          <a:xfrm>
            <a:off x="21537758" y="-155597"/>
            <a:ext cx="2743200" cy="13887450"/>
            <a:chOff x="21537758" y="-155597"/>
            <a:chExt cx="2743200" cy="13887450"/>
          </a:xfrm>
        </p:grpSpPr>
        <p:sp>
          <p:nvSpPr>
            <p:cNvPr id="14" name="Rectangle 13">
              <a:extLst>
                <a:ext uri="{FF2B5EF4-FFF2-40B4-BE49-F238E27FC236}">
                  <a16:creationId xmlns:a16="http://schemas.microsoft.com/office/drawing/2014/main" id="{46701722-32C5-6277-169F-21BA6C778569}"/>
                </a:ext>
              </a:extLst>
            </p:cNvPr>
            <p:cNvSpPr/>
            <p:nvPr userDrawn="1"/>
          </p:nvSpPr>
          <p:spPr>
            <a:xfrm>
              <a:off x="22499783" y="-155597"/>
              <a:ext cx="819150" cy="13887450"/>
            </a:xfrm>
            <a:prstGeom prst="rect">
              <a:avLst/>
            </a:prstGeom>
            <a:solidFill>
              <a:srgbClr val="C7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pic>
          <p:nvPicPr>
            <p:cNvPr id="15" name="Picture 14" descr="A close up of a sign&#10;&#10;Description automatically generated">
              <a:extLst>
                <a:ext uri="{FF2B5EF4-FFF2-40B4-BE49-F238E27FC236}">
                  <a16:creationId xmlns:a16="http://schemas.microsoft.com/office/drawing/2014/main" id="{C5C0FBAC-F8A0-446B-05F2-CB7A3C881BC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537758" y="10146273"/>
              <a:ext cx="2743200" cy="2743200"/>
            </a:xfrm>
            <a:prstGeom prst="rect">
              <a:avLst/>
            </a:prstGeom>
            <a:effectLst>
              <a:outerShdw blurRad="190500" dist="101600" dir="5400000" sx="96000" sy="96000" algn="t" rotWithShape="0">
                <a:prstClr val="black">
                  <a:alpha val="40000"/>
                </a:prstClr>
              </a:outerShdw>
            </a:effectLst>
          </p:spPr>
        </p:pic>
      </p:grpSp>
      <p:pic>
        <p:nvPicPr>
          <p:cNvPr id="16" name="Picture 15" descr="A picture containing shirt&#10;&#10;Description automatically generated">
            <a:extLst>
              <a:ext uri="{FF2B5EF4-FFF2-40B4-BE49-F238E27FC236}">
                <a16:creationId xmlns:a16="http://schemas.microsoft.com/office/drawing/2014/main" id="{297F581E-7A03-7DEE-67CD-B508443C7F09}"/>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14562141" y="6348786"/>
            <a:ext cx="9821858" cy="7367211"/>
          </a:xfrm>
          <a:prstGeom prst="rect">
            <a:avLst/>
          </a:prstGeom>
        </p:spPr>
      </p:pic>
      <p:sp>
        <p:nvSpPr>
          <p:cNvPr id="4" name="Picture Placeholder 3">
            <a:extLst>
              <a:ext uri="{FF2B5EF4-FFF2-40B4-BE49-F238E27FC236}">
                <a16:creationId xmlns:a16="http://schemas.microsoft.com/office/drawing/2014/main" id="{9F9C9274-C391-1DD7-1F9C-1CC012CEE93A}"/>
              </a:ext>
            </a:extLst>
          </p:cNvPr>
          <p:cNvSpPr>
            <a:spLocks noGrp="1"/>
          </p:cNvSpPr>
          <p:nvPr>
            <p:ph type="pic" sz="quarter" idx="13" hasCustomPrompt="1"/>
          </p:nvPr>
        </p:nvSpPr>
        <p:spPr>
          <a:xfrm>
            <a:off x="4309568" y="5982282"/>
            <a:ext cx="3969240" cy="3969240"/>
          </a:xfrm>
          <a:custGeom>
            <a:avLst/>
            <a:gdLst>
              <a:gd name="connsiteX0" fmla="*/ 992310 w 1984620"/>
              <a:gd name="connsiteY0" fmla="*/ 0 h 1984620"/>
              <a:gd name="connsiteX1" fmla="*/ 1984620 w 1984620"/>
              <a:gd name="connsiteY1" fmla="*/ 992310 h 1984620"/>
              <a:gd name="connsiteX2" fmla="*/ 992310 w 1984620"/>
              <a:gd name="connsiteY2" fmla="*/ 1984620 h 1984620"/>
              <a:gd name="connsiteX3" fmla="*/ 0 w 1984620"/>
              <a:gd name="connsiteY3" fmla="*/ 992310 h 1984620"/>
              <a:gd name="connsiteX4" fmla="*/ 992310 w 1984620"/>
              <a:gd name="connsiteY4" fmla="*/ 0 h 1984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4620" h="1984620">
                <a:moveTo>
                  <a:pt x="992310" y="0"/>
                </a:moveTo>
                <a:cubicBezTo>
                  <a:pt x="1540348" y="0"/>
                  <a:pt x="1984620" y="444272"/>
                  <a:pt x="1984620" y="992310"/>
                </a:cubicBezTo>
                <a:cubicBezTo>
                  <a:pt x="1984620" y="1540348"/>
                  <a:pt x="1540348" y="1984620"/>
                  <a:pt x="992310" y="1984620"/>
                </a:cubicBezTo>
                <a:cubicBezTo>
                  <a:pt x="444272" y="1984620"/>
                  <a:pt x="0" y="1540348"/>
                  <a:pt x="0" y="992310"/>
                </a:cubicBezTo>
                <a:cubicBezTo>
                  <a:pt x="0" y="444272"/>
                  <a:pt x="444272" y="0"/>
                  <a:pt x="992310" y="0"/>
                </a:cubicBezTo>
                <a:close/>
              </a:path>
            </a:pathLst>
          </a:custGeom>
          <a:solidFill>
            <a:schemeClr val="bg1">
              <a:lumMod val="85000"/>
            </a:schemeClr>
          </a:solidFill>
        </p:spPr>
        <p:txBody>
          <a:bodyPr wrap="square" tIns="360000" anchor="t">
            <a:noAutofit/>
          </a:bodyPr>
          <a:lstStyle>
            <a:lvl1pPr marL="0" indent="0" algn="ctr">
              <a:buNone/>
              <a:defRPr sz="2200">
                <a:latin typeface="+mn-lt"/>
              </a:defRPr>
            </a:lvl1pPr>
          </a:lstStyle>
          <a:p>
            <a:r>
              <a:rPr lang="en-GB"/>
              <a:t>INSERT PICTURE</a:t>
            </a:r>
            <a:endParaRPr lang="en-US"/>
          </a:p>
        </p:txBody>
      </p:sp>
    </p:spTree>
    <p:extLst>
      <p:ext uri="{BB962C8B-B14F-4D97-AF65-F5344CB8AC3E}">
        <p14:creationId xmlns:p14="http://schemas.microsoft.com/office/powerpoint/2010/main" val="1874754997"/>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Layout C19">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096BB4C-BF74-54DB-0E73-30371ED38857}"/>
              </a:ext>
            </a:extLst>
          </p:cNvPr>
          <p:cNvSpPr/>
          <p:nvPr userDrawn="1"/>
        </p:nvSpPr>
        <p:spPr>
          <a:xfrm>
            <a:off x="0" y="-3"/>
            <a:ext cx="24383999" cy="13716002"/>
          </a:xfrm>
          <a:prstGeom prst="rect">
            <a:avLst/>
          </a:prstGeom>
          <a:solidFill>
            <a:srgbClr val="0749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sp>
        <p:nvSpPr>
          <p:cNvPr id="2" name="Date Placeholder 1">
            <a:extLst>
              <a:ext uri="{FF2B5EF4-FFF2-40B4-BE49-F238E27FC236}">
                <a16:creationId xmlns:a16="http://schemas.microsoft.com/office/drawing/2014/main" id="{6704AB2F-D104-F0A0-5EAA-06305CB2BF88}"/>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4F100836-15EE-92A5-84E0-F3E672C85980}"/>
              </a:ext>
            </a:extLst>
          </p:cNvPr>
          <p:cNvSpPr>
            <a:spLocks noGrp="1"/>
          </p:cNvSpPr>
          <p:nvPr>
            <p:ph type="ftr" sz="quarter" idx="11"/>
          </p:nvPr>
        </p:nvSpPr>
        <p:spPr/>
        <p:txBody>
          <a:bodyPr/>
          <a:lstStyle/>
          <a:p>
            <a:endParaRPr lang="en-US"/>
          </a:p>
        </p:txBody>
      </p:sp>
      <p:sp>
        <p:nvSpPr>
          <p:cNvPr id="8" name="Picture Placeholder 7">
            <a:extLst>
              <a:ext uri="{FF2B5EF4-FFF2-40B4-BE49-F238E27FC236}">
                <a16:creationId xmlns:a16="http://schemas.microsoft.com/office/drawing/2014/main" id="{72AB0ED6-1154-B52E-C41B-D8D8A92C5F60}"/>
              </a:ext>
            </a:extLst>
          </p:cNvPr>
          <p:cNvSpPr>
            <a:spLocks noGrp="1"/>
          </p:cNvSpPr>
          <p:nvPr>
            <p:ph type="pic" sz="quarter" idx="13" hasCustomPrompt="1"/>
          </p:nvPr>
        </p:nvSpPr>
        <p:spPr>
          <a:xfrm>
            <a:off x="0" y="0"/>
            <a:ext cx="9887744" cy="13673756"/>
          </a:xfrm>
          <a:custGeom>
            <a:avLst/>
            <a:gdLst>
              <a:gd name="connsiteX0" fmla="*/ 0 w 4943872"/>
              <a:gd name="connsiteY0" fmla="*/ 0 h 6836878"/>
              <a:gd name="connsiteX1" fmla="*/ 4943872 w 4943872"/>
              <a:gd name="connsiteY1" fmla="*/ 0 h 6836878"/>
              <a:gd name="connsiteX2" fmla="*/ 4943872 w 4943872"/>
              <a:gd name="connsiteY2" fmla="*/ 6836878 h 6836878"/>
              <a:gd name="connsiteX3" fmla="*/ 0 w 4943872"/>
              <a:gd name="connsiteY3" fmla="*/ 6836878 h 6836878"/>
            </a:gdLst>
            <a:ahLst/>
            <a:cxnLst>
              <a:cxn ang="0">
                <a:pos x="connsiteX0" y="connsiteY0"/>
              </a:cxn>
              <a:cxn ang="0">
                <a:pos x="connsiteX1" y="connsiteY1"/>
              </a:cxn>
              <a:cxn ang="0">
                <a:pos x="connsiteX2" y="connsiteY2"/>
              </a:cxn>
              <a:cxn ang="0">
                <a:pos x="connsiteX3" y="connsiteY3"/>
              </a:cxn>
            </a:cxnLst>
            <a:rect l="l" t="t" r="r" b="b"/>
            <a:pathLst>
              <a:path w="4943872" h="6836878">
                <a:moveTo>
                  <a:pt x="0" y="0"/>
                </a:moveTo>
                <a:lnTo>
                  <a:pt x="4943872" y="0"/>
                </a:lnTo>
                <a:lnTo>
                  <a:pt x="4943872" y="6836878"/>
                </a:lnTo>
                <a:lnTo>
                  <a:pt x="0" y="6836878"/>
                </a:lnTo>
                <a:close/>
              </a:path>
            </a:pathLst>
          </a:custGeom>
          <a:solidFill>
            <a:schemeClr val="bg1">
              <a:lumMod val="85000"/>
            </a:schemeClr>
          </a:solidFill>
        </p:spPr>
        <p:txBody>
          <a:bodyPr wrap="square" tIns="360000" anchor="t">
            <a:noAutofit/>
          </a:bodyPr>
          <a:lstStyle>
            <a:lvl1pPr marL="0" indent="0" algn="ctr">
              <a:buNone/>
              <a:defRPr sz="2800">
                <a:latin typeface="+mn-lt"/>
              </a:defRPr>
            </a:lvl1pPr>
          </a:lstStyle>
          <a:p>
            <a:r>
              <a:rPr lang="en-GB"/>
              <a:t>INSERT PICTURE</a:t>
            </a:r>
            <a:endParaRPr lang="en-US"/>
          </a:p>
        </p:txBody>
      </p:sp>
      <p:sp>
        <p:nvSpPr>
          <p:cNvPr id="11" name="Text Placeholder 10">
            <a:extLst>
              <a:ext uri="{FF2B5EF4-FFF2-40B4-BE49-F238E27FC236}">
                <a16:creationId xmlns:a16="http://schemas.microsoft.com/office/drawing/2014/main" id="{AB7A4E71-AA4D-478F-5854-74203B2DD6C9}"/>
              </a:ext>
            </a:extLst>
          </p:cNvPr>
          <p:cNvSpPr>
            <a:spLocks noGrp="1"/>
          </p:cNvSpPr>
          <p:nvPr>
            <p:ph type="body" sz="quarter" idx="14" hasCustomPrompt="1"/>
          </p:nvPr>
        </p:nvSpPr>
        <p:spPr>
          <a:xfrm>
            <a:off x="12047984" y="953345"/>
            <a:ext cx="8064896" cy="2516546"/>
          </a:xfrm>
        </p:spPr>
        <p:txBody>
          <a:bodyPr tIns="46800" bIns="46800" anchor="b">
            <a:normAutofit/>
          </a:bodyPr>
          <a:lstStyle>
            <a:lvl1pPr marL="0" indent="0" algn="l">
              <a:lnSpc>
                <a:spcPct val="110000"/>
              </a:lnSpc>
              <a:buNone/>
              <a:defRPr sz="6400" spc="400" baseline="0">
                <a:solidFill>
                  <a:schemeClr val="tx1"/>
                </a:solidFill>
                <a:latin typeface="+mj-lt"/>
              </a:defRPr>
            </a:lvl1pPr>
          </a:lstStyle>
          <a:p>
            <a:pPr lvl="0"/>
            <a:r>
              <a:rPr lang="en-GB"/>
              <a:t>ADD TITLE</a:t>
            </a:r>
          </a:p>
          <a:p>
            <a:pPr lvl="0"/>
            <a:r>
              <a:rPr lang="en-GB"/>
              <a:t>HERE</a:t>
            </a:r>
            <a:endParaRPr lang="en-US"/>
          </a:p>
        </p:txBody>
      </p:sp>
      <p:sp>
        <p:nvSpPr>
          <p:cNvPr id="12" name="Text Placeholder 10">
            <a:extLst>
              <a:ext uri="{FF2B5EF4-FFF2-40B4-BE49-F238E27FC236}">
                <a16:creationId xmlns:a16="http://schemas.microsoft.com/office/drawing/2014/main" id="{92AEBEC4-3064-7C61-55C1-E7110DD0181C}"/>
              </a:ext>
            </a:extLst>
          </p:cNvPr>
          <p:cNvSpPr>
            <a:spLocks noGrp="1"/>
          </p:cNvSpPr>
          <p:nvPr>
            <p:ph type="body" sz="quarter" idx="20" hasCustomPrompt="1"/>
          </p:nvPr>
        </p:nvSpPr>
        <p:spPr>
          <a:xfrm>
            <a:off x="12047984" y="3469890"/>
            <a:ext cx="8064896" cy="586224"/>
          </a:xfrm>
        </p:spPr>
        <p:txBody>
          <a:bodyPr anchor="t">
            <a:normAutofit/>
          </a:bodyPr>
          <a:lstStyle>
            <a:lvl1pPr marL="0" indent="0" algn="l" rtl="0">
              <a:lnSpc>
                <a:spcPct val="120000"/>
              </a:lnSpc>
              <a:buNone/>
              <a:defRPr sz="2000" spc="0" baseline="0">
                <a:solidFill>
                  <a:schemeClr val="tx1"/>
                </a:solidFill>
                <a:latin typeface="+mn-lt"/>
              </a:defRPr>
            </a:lvl1pPr>
          </a:lstStyle>
          <a:p>
            <a:pPr lvl="0"/>
            <a:r>
              <a:rPr lang="en-GB"/>
              <a:t>Lorem ipsum dolor sit amet, consectetuer adipiscing elit.</a:t>
            </a:r>
          </a:p>
        </p:txBody>
      </p:sp>
      <p:grpSp>
        <p:nvGrpSpPr>
          <p:cNvPr id="5" name="Group 4">
            <a:extLst>
              <a:ext uri="{FF2B5EF4-FFF2-40B4-BE49-F238E27FC236}">
                <a16:creationId xmlns:a16="http://schemas.microsoft.com/office/drawing/2014/main" id="{0BB1D625-C292-E132-CA3E-BBD4AC85F302}"/>
              </a:ext>
            </a:extLst>
          </p:cNvPr>
          <p:cNvGrpSpPr/>
          <p:nvPr userDrawn="1"/>
        </p:nvGrpSpPr>
        <p:grpSpPr>
          <a:xfrm>
            <a:off x="-266700" y="-12700"/>
            <a:ext cx="22535029" cy="4715132"/>
            <a:chOff x="-266700" y="-12700"/>
            <a:chExt cx="22535029" cy="4715132"/>
          </a:xfrm>
        </p:grpSpPr>
        <p:sp>
          <p:nvSpPr>
            <p:cNvPr id="6" name="Rectangle">
              <a:extLst>
                <a:ext uri="{FF2B5EF4-FFF2-40B4-BE49-F238E27FC236}">
                  <a16:creationId xmlns:a16="http://schemas.microsoft.com/office/drawing/2014/main" id="{43681333-C26F-0166-CE4C-848AD1E2790E}"/>
                </a:ext>
              </a:extLst>
            </p:cNvPr>
            <p:cNvSpPr/>
            <p:nvPr userDrawn="1"/>
          </p:nvSpPr>
          <p:spPr>
            <a:xfrm>
              <a:off x="-25868" y="483430"/>
              <a:ext cx="22294197" cy="1270001"/>
            </a:xfrm>
            <a:prstGeom prst="rect">
              <a:avLst/>
            </a:prstGeom>
            <a:solidFill>
              <a:schemeClr val="accent5">
                <a:lumOff val="-29866"/>
              </a:schemeClr>
            </a:solidFill>
            <a:ln w="127000">
              <a:solidFill>
                <a:srgbClr val="000000"/>
              </a:solidFill>
              <a:miter lim="400000"/>
            </a:ln>
            <a:effectLst>
              <a:outerShdw blurRad="254000" dist="127000" dir="5400000" rotWithShape="0">
                <a:srgbClr val="000000">
                  <a:alpha val="62514"/>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 name="WHY WE EXIST">
              <a:extLst>
                <a:ext uri="{FF2B5EF4-FFF2-40B4-BE49-F238E27FC236}">
                  <a16:creationId xmlns:a16="http://schemas.microsoft.com/office/drawing/2014/main" id="{ECA7629F-7124-42E0-DF40-B67164B431DA}"/>
                </a:ext>
              </a:extLst>
            </p:cNvPr>
            <p:cNvSpPr txBox="1"/>
            <p:nvPr userDrawn="1"/>
          </p:nvSpPr>
          <p:spPr>
            <a:xfrm>
              <a:off x="8892543" y="528526"/>
              <a:ext cx="13017987" cy="1179810"/>
            </a:xfrm>
            <a:prstGeom prst="rect">
              <a:avLst/>
            </a:prstGeom>
            <a:ln w="12700">
              <a:miter lim="400000"/>
            </a:ln>
            <a:effectLst>
              <a:outerShdw blurRad="254000" dist="127000" dir="5400000" rotWithShape="0">
                <a:srgbClr val="000000">
                  <a:alpha val="625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000">
                  <a:solidFill>
                    <a:srgbClr val="FFFFFF"/>
                  </a:solidFill>
                  <a:latin typeface="Helvetica"/>
                  <a:ea typeface="Helvetica"/>
                  <a:cs typeface="Helvetica"/>
                  <a:sym typeface="Helvetica"/>
                </a:defRPr>
              </a:lvl1pPr>
            </a:lstStyle>
            <a:p>
              <a:r>
                <a:rPr lang="en-US" dirty="0"/>
                <a:t>Fireground Cancer Prevention</a:t>
              </a:r>
              <a:endParaRPr dirty="0"/>
            </a:p>
          </p:txBody>
        </p:sp>
        <p:pic>
          <p:nvPicPr>
            <p:cNvPr id="9" name="FCSN-logo.png" descr="FCSN-logo.png">
              <a:extLst>
                <a:ext uri="{FF2B5EF4-FFF2-40B4-BE49-F238E27FC236}">
                  <a16:creationId xmlns:a16="http://schemas.microsoft.com/office/drawing/2014/main" id="{6E805469-699E-C5B9-D28A-8DFD96470DA1}"/>
                </a:ext>
              </a:extLst>
            </p:cNvPr>
            <p:cNvPicPr>
              <a:picLocks noChangeAspect="1"/>
            </p:cNvPicPr>
            <p:nvPr userDrawn="1"/>
          </p:nvPicPr>
          <p:blipFill>
            <a:blip r:embed="rId2"/>
            <a:stretch>
              <a:fillRect/>
            </a:stretch>
          </p:blipFill>
          <p:spPr>
            <a:xfrm>
              <a:off x="-266700" y="-12700"/>
              <a:ext cx="4715132" cy="4715132"/>
            </a:xfrm>
            <a:prstGeom prst="rect">
              <a:avLst/>
            </a:prstGeom>
            <a:ln w="12700">
              <a:miter lim="400000"/>
            </a:ln>
          </p:spPr>
        </p:pic>
      </p:grpSp>
      <p:grpSp>
        <p:nvGrpSpPr>
          <p:cNvPr id="10" name="Group 9">
            <a:extLst>
              <a:ext uri="{FF2B5EF4-FFF2-40B4-BE49-F238E27FC236}">
                <a16:creationId xmlns:a16="http://schemas.microsoft.com/office/drawing/2014/main" id="{24BB53AF-D631-E2A9-5093-C4192F0825E7}"/>
              </a:ext>
            </a:extLst>
          </p:cNvPr>
          <p:cNvGrpSpPr/>
          <p:nvPr userDrawn="1"/>
        </p:nvGrpSpPr>
        <p:grpSpPr>
          <a:xfrm>
            <a:off x="21537758" y="-155597"/>
            <a:ext cx="2743200" cy="13887450"/>
            <a:chOff x="21537758" y="-155597"/>
            <a:chExt cx="2743200" cy="13887450"/>
          </a:xfrm>
        </p:grpSpPr>
        <p:sp>
          <p:nvSpPr>
            <p:cNvPr id="13" name="Rectangle 12">
              <a:extLst>
                <a:ext uri="{FF2B5EF4-FFF2-40B4-BE49-F238E27FC236}">
                  <a16:creationId xmlns:a16="http://schemas.microsoft.com/office/drawing/2014/main" id="{975576A6-3ECC-1378-8E74-4790CCAD409D}"/>
                </a:ext>
              </a:extLst>
            </p:cNvPr>
            <p:cNvSpPr/>
            <p:nvPr userDrawn="1"/>
          </p:nvSpPr>
          <p:spPr>
            <a:xfrm>
              <a:off x="22499783" y="-155597"/>
              <a:ext cx="819150" cy="13887450"/>
            </a:xfrm>
            <a:prstGeom prst="rect">
              <a:avLst/>
            </a:prstGeom>
            <a:solidFill>
              <a:srgbClr val="C7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pic>
          <p:nvPicPr>
            <p:cNvPr id="14" name="Picture 13" descr="A close up of a sign&#10;&#10;Description automatically generated">
              <a:extLst>
                <a:ext uri="{FF2B5EF4-FFF2-40B4-BE49-F238E27FC236}">
                  <a16:creationId xmlns:a16="http://schemas.microsoft.com/office/drawing/2014/main" id="{3546FFB9-31B9-5DA7-54FB-A6248D9988F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537758" y="10146273"/>
              <a:ext cx="2743200" cy="2743200"/>
            </a:xfrm>
            <a:prstGeom prst="rect">
              <a:avLst/>
            </a:prstGeom>
            <a:effectLst>
              <a:outerShdw blurRad="190500" dist="101600" dir="5400000" sx="96000" sy="96000" algn="t" rotWithShape="0">
                <a:prstClr val="black">
                  <a:alpha val="40000"/>
                </a:prstClr>
              </a:outerShdw>
            </a:effectLst>
          </p:spPr>
        </p:pic>
      </p:grpSp>
      <p:pic>
        <p:nvPicPr>
          <p:cNvPr id="17" name="Picture 16" descr="A picture containing shirt&#10;&#10;Description automatically generated">
            <a:extLst>
              <a:ext uri="{FF2B5EF4-FFF2-40B4-BE49-F238E27FC236}">
                <a16:creationId xmlns:a16="http://schemas.microsoft.com/office/drawing/2014/main" id="{E958D5D9-D3EB-B7BD-109F-4DC7546D9B19}"/>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14562141" y="6348786"/>
            <a:ext cx="9821858" cy="7367211"/>
          </a:xfrm>
          <a:prstGeom prst="rect">
            <a:avLst/>
          </a:prstGeom>
        </p:spPr>
      </p:pic>
    </p:spTree>
    <p:extLst>
      <p:ext uri="{BB962C8B-B14F-4D97-AF65-F5344CB8AC3E}">
        <p14:creationId xmlns:p14="http://schemas.microsoft.com/office/powerpoint/2010/main" val="3632719501"/>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Layout A">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85925C5-EA4A-4FC3-AFEA-81D9E6BA93DB}"/>
              </a:ext>
            </a:extLst>
          </p:cNvPr>
          <p:cNvSpPr/>
          <p:nvPr userDrawn="1"/>
        </p:nvSpPr>
        <p:spPr>
          <a:xfrm>
            <a:off x="0" y="-3"/>
            <a:ext cx="24383999" cy="13716002"/>
          </a:xfrm>
          <a:prstGeom prst="rect">
            <a:avLst/>
          </a:prstGeom>
          <a:solidFill>
            <a:srgbClr val="0749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sp>
        <p:nvSpPr>
          <p:cNvPr id="2" name="Date Placeholder 1">
            <a:extLst>
              <a:ext uri="{FF2B5EF4-FFF2-40B4-BE49-F238E27FC236}">
                <a16:creationId xmlns:a16="http://schemas.microsoft.com/office/drawing/2014/main" id="{6704AB2F-D104-F0A0-5EAA-06305CB2BF88}"/>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4F100836-15EE-92A5-84E0-F3E672C859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128A9D-1CCE-4D49-5E0A-3C48A1C4EB1E}"/>
              </a:ext>
            </a:extLst>
          </p:cNvPr>
          <p:cNvSpPr>
            <a:spLocks noGrp="1"/>
          </p:cNvSpPr>
          <p:nvPr>
            <p:ph type="sldNum" sz="quarter" idx="12"/>
          </p:nvPr>
        </p:nvSpPr>
        <p:spPr>
          <a:xfrm>
            <a:off x="11968443" y="13081000"/>
            <a:ext cx="434413" cy="471924"/>
          </a:xfrm>
        </p:spPr>
        <p:txBody>
          <a:bodyPr/>
          <a:lstStyle/>
          <a:p>
            <a:fld id="{AB70854C-D5A9-4158-9BDB-743524094FFE}" type="slidenum">
              <a:rPr lang="en-US" smtClean="0"/>
              <a:t>‹#›</a:t>
            </a:fld>
            <a:endParaRPr lang="en-US"/>
          </a:p>
        </p:txBody>
      </p:sp>
      <p:sp>
        <p:nvSpPr>
          <p:cNvPr id="7" name="Text Placeholder 10">
            <a:extLst>
              <a:ext uri="{FF2B5EF4-FFF2-40B4-BE49-F238E27FC236}">
                <a16:creationId xmlns:a16="http://schemas.microsoft.com/office/drawing/2014/main" id="{FE633F40-8729-1AB6-9ADC-588E88FF0A02}"/>
              </a:ext>
            </a:extLst>
          </p:cNvPr>
          <p:cNvSpPr>
            <a:spLocks noGrp="1"/>
          </p:cNvSpPr>
          <p:nvPr>
            <p:ph type="body" sz="quarter" idx="14" hasCustomPrompt="1"/>
          </p:nvPr>
        </p:nvSpPr>
        <p:spPr>
          <a:xfrm>
            <a:off x="3544689" y="2054017"/>
            <a:ext cx="17281920" cy="1173914"/>
          </a:xfrm>
        </p:spPr>
        <p:txBody>
          <a:bodyPr tIns="46800" bIns="46800" anchor="b">
            <a:normAutofit/>
          </a:bodyPr>
          <a:lstStyle>
            <a:lvl1pPr marL="0" indent="0" algn="ctr">
              <a:lnSpc>
                <a:spcPct val="100000"/>
              </a:lnSpc>
              <a:buNone/>
              <a:defRPr sz="6400" spc="400" baseline="0">
                <a:solidFill>
                  <a:schemeClr val="tx1"/>
                </a:solidFill>
                <a:latin typeface="+mj-lt"/>
              </a:defRPr>
            </a:lvl1pPr>
          </a:lstStyle>
          <a:p>
            <a:pPr lvl="0"/>
            <a:r>
              <a:rPr lang="en-GB"/>
              <a:t>ADD TITLE HERE</a:t>
            </a:r>
            <a:endParaRPr lang="en-US"/>
          </a:p>
        </p:txBody>
      </p:sp>
      <p:grpSp>
        <p:nvGrpSpPr>
          <p:cNvPr id="5" name="Group 4">
            <a:extLst>
              <a:ext uri="{FF2B5EF4-FFF2-40B4-BE49-F238E27FC236}">
                <a16:creationId xmlns:a16="http://schemas.microsoft.com/office/drawing/2014/main" id="{7FAD9296-C89D-7B90-DA15-9DD8AD3D34DB}"/>
              </a:ext>
            </a:extLst>
          </p:cNvPr>
          <p:cNvGrpSpPr/>
          <p:nvPr userDrawn="1"/>
        </p:nvGrpSpPr>
        <p:grpSpPr>
          <a:xfrm>
            <a:off x="-266700" y="-12700"/>
            <a:ext cx="22535029" cy="4715132"/>
            <a:chOff x="-266700" y="-12700"/>
            <a:chExt cx="22535029" cy="4715132"/>
          </a:xfrm>
        </p:grpSpPr>
        <p:sp>
          <p:nvSpPr>
            <p:cNvPr id="6" name="Rectangle">
              <a:extLst>
                <a:ext uri="{FF2B5EF4-FFF2-40B4-BE49-F238E27FC236}">
                  <a16:creationId xmlns:a16="http://schemas.microsoft.com/office/drawing/2014/main" id="{A629907B-5E81-8621-90C7-7FD33AD44058}"/>
                </a:ext>
              </a:extLst>
            </p:cNvPr>
            <p:cNvSpPr/>
            <p:nvPr userDrawn="1"/>
          </p:nvSpPr>
          <p:spPr>
            <a:xfrm>
              <a:off x="-25868" y="483430"/>
              <a:ext cx="22294197" cy="1270001"/>
            </a:xfrm>
            <a:prstGeom prst="rect">
              <a:avLst/>
            </a:prstGeom>
            <a:solidFill>
              <a:schemeClr val="accent5">
                <a:lumOff val="-29866"/>
              </a:schemeClr>
            </a:solidFill>
            <a:ln w="127000">
              <a:solidFill>
                <a:srgbClr val="000000"/>
              </a:solidFill>
              <a:miter lim="400000"/>
            </a:ln>
            <a:effectLst>
              <a:outerShdw blurRad="254000" dist="127000" dir="5400000" rotWithShape="0">
                <a:srgbClr val="000000">
                  <a:alpha val="62514"/>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 name="WHY WE EXIST">
              <a:extLst>
                <a:ext uri="{FF2B5EF4-FFF2-40B4-BE49-F238E27FC236}">
                  <a16:creationId xmlns:a16="http://schemas.microsoft.com/office/drawing/2014/main" id="{FF4DB352-1816-7B1B-006F-C1B1F4466EB0}"/>
                </a:ext>
              </a:extLst>
            </p:cNvPr>
            <p:cNvSpPr txBox="1"/>
            <p:nvPr userDrawn="1"/>
          </p:nvSpPr>
          <p:spPr>
            <a:xfrm>
              <a:off x="8892543" y="528526"/>
              <a:ext cx="13017987" cy="1179810"/>
            </a:xfrm>
            <a:prstGeom prst="rect">
              <a:avLst/>
            </a:prstGeom>
            <a:ln w="12700">
              <a:miter lim="400000"/>
            </a:ln>
            <a:effectLst>
              <a:outerShdw blurRad="254000" dist="127000" dir="5400000" rotWithShape="0">
                <a:srgbClr val="000000">
                  <a:alpha val="625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000">
                  <a:solidFill>
                    <a:srgbClr val="FFFFFF"/>
                  </a:solidFill>
                  <a:latin typeface="Helvetica"/>
                  <a:ea typeface="Helvetica"/>
                  <a:cs typeface="Helvetica"/>
                  <a:sym typeface="Helvetica"/>
                </a:defRPr>
              </a:lvl1pPr>
            </a:lstStyle>
            <a:p>
              <a:r>
                <a:rPr lang="en-US" dirty="0"/>
                <a:t>Fireground Cancer Prevention</a:t>
              </a:r>
              <a:endParaRPr dirty="0"/>
            </a:p>
          </p:txBody>
        </p:sp>
        <p:pic>
          <p:nvPicPr>
            <p:cNvPr id="10" name="FCSN-logo.png" descr="FCSN-logo.png">
              <a:extLst>
                <a:ext uri="{FF2B5EF4-FFF2-40B4-BE49-F238E27FC236}">
                  <a16:creationId xmlns:a16="http://schemas.microsoft.com/office/drawing/2014/main" id="{6B3CD71F-49ED-9B43-2628-06912BF85661}"/>
                </a:ext>
              </a:extLst>
            </p:cNvPr>
            <p:cNvPicPr>
              <a:picLocks noChangeAspect="1"/>
            </p:cNvPicPr>
            <p:nvPr userDrawn="1"/>
          </p:nvPicPr>
          <p:blipFill>
            <a:blip r:embed="rId2"/>
            <a:stretch>
              <a:fillRect/>
            </a:stretch>
          </p:blipFill>
          <p:spPr>
            <a:xfrm>
              <a:off x="-266700" y="-12700"/>
              <a:ext cx="4715132" cy="4715132"/>
            </a:xfrm>
            <a:prstGeom prst="rect">
              <a:avLst/>
            </a:prstGeom>
            <a:ln w="12700">
              <a:miter lim="400000"/>
            </a:ln>
          </p:spPr>
        </p:pic>
      </p:grpSp>
      <p:grpSp>
        <p:nvGrpSpPr>
          <p:cNvPr id="11" name="Group 10">
            <a:extLst>
              <a:ext uri="{FF2B5EF4-FFF2-40B4-BE49-F238E27FC236}">
                <a16:creationId xmlns:a16="http://schemas.microsoft.com/office/drawing/2014/main" id="{465B78EE-C256-382B-3563-EAA05EAEE8EF}"/>
              </a:ext>
            </a:extLst>
          </p:cNvPr>
          <p:cNvGrpSpPr/>
          <p:nvPr userDrawn="1"/>
        </p:nvGrpSpPr>
        <p:grpSpPr>
          <a:xfrm>
            <a:off x="21537758" y="-155597"/>
            <a:ext cx="2743200" cy="13887450"/>
            <a:chOff x="21537758" y="-155597"/>
            <a:chExt cx="2743200" cy="13887450"/>
          </a:xfrm>
        </p:grpSpPr>
        <p:sp>
          <p:nvSpPr>
            <p:cNvPr id="12" name="Rectangle 11">
              <a:extLst>
                <a:ext uri="{FF2B5EF4-FFF2-40B4-BE49-F238E27FC236}">
                  <a16:creationId xmlns:a16="http://schemas.microsoft.com/office/drawing/2014/main" id="{81832535-5E0B-276B-6421-7CFA3882A2F0}"/>
                </a:ext>
              </a:extLst>
            </p:cNvPr>
            <p:cNvSpPr/>
            <p:nvPr userDrawn="1"/>
          </p:nvSpPr>
          <p:spPr>
            <a:xfrm>
              <a:off x="22499783" y="-155597"/>
              <a:ext cx="819150" cy="13887450"/>
            </a:xfrm>
            <a:prstGeom prst="rect">
              <a:avLst/>
            </a:prstGeom>
            <a:solidFill>
              <a:srgbClr val="C7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pic>
          <p:nvPicPr>
            <p:cNvPr id="13" name="Picture 12" descr="A close up of a sign&#10;&#10;Description automatically generated">
              <a:extLst>
                <a:ext uri="{FF2B5EF4-FFF2-40B4-BE49-F238E27FC236}">
                  <a16:creationId xmlns:a16="http://schemas.microsoft.com/office/drawing/2014/main" id="{CD106CB5-581D-3CDC-E1C3-754E57DF83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537758" y="10146273"/>
              <a:ext cx="2743200" cy="2743200"/>
            </a:xfrm>
            <a:prstGeom prst="rect">
              <a:avLst/>
            </a:prstGeom>
            <a:effectLst>
              <a:outerShdw blurRad="190500" dist="101600" dir="5400000" sx="96000" sy="96000" algn="t" rotWithShape="0">
                <a:prstClr val="black">
                  <a:alpha val="40000"/>
                </a:prstClr>
              </a:outerShdw>
            </a:effectLst>
          </p:spPr>
        </p:pic>
      </p:grpSp>
    </p:spTree>
    <p:extLst>
      <p:ext uri="{BB962C8B-B14F-4D97-AF65-F5344CB8AC3E}">
        <p14:creationId xmlns:p14="http://schemas.microsoft.com/office/powerpoint/2010/main" val="2364682174"/>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Layout B (Subtitle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CCE064-D978-E057-EFCA-EEAF82D8DB65}"/>
              </a:ext>
            </a:extLst>
          </p:cNvPr>
          <p:cNvSpPr/>
          <p:nvPr userDrawn="1"/>
        </p:nvSpPr>
        <p:spPr>
          <a:xfrm>
            <a:off x="0" y="-3"/>
            <a:ext cx="24383999" cy="13716002"/>
          </a:xfrm>
          <a:prstGeom prst="rect">
            <a:avLst/>
          </a:prstGeom>
          <a:solidFill>
            <a:srgbClr val="0749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sp>
        <p:nvSpPr>
          <p:cNvPr id="2" name="Date Placeholder 1">
            <a:extLst>
              <a:ext uri="{FF2B5EF4-FFF2-40B4-BE49-F238E27FC236}">
                <a16:creationId xmlns:a16="http://schemas.microsoft.com/office/drawing/2014/main" id="{974CE902-C5B6-3443-171F-0DC6351C2F09}"/>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EC472CF7-9BB1-DA94-1702-5FDEBB4A4E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709553-CD11-2DA5-1618-1004916DFBDD}"/>
              </a:ext>
            </a:extLst>
          </p:cNvPr>
          <p:cNvSpPr>
            <a:spLocks noGrp="1"/>
          </p:cNvSpPr>
          <p:nvPr>
            <p:ph type="sldNum" sz="quarter" idx="12"/>
          </p:nvPr>
        </p:nvSpPr>
        <p:spPr>
          <a:xfrm>
            <a:off x="11968443" y="13081000"/>
            <a:ext cx="434413" cy="471924"/>
          </a:xfrm>
        </p:spPr>
        <p:txBody>
          <a:bodyPr/>
          <a:lstStyle/>
          <a:p>
            <a:fld id="{AB70854C-D5A9-4158-9BDB-743524094FFE}" type="slidenum">
              <a:rPr lang="en-US" smtClean="0"/>
              <a:pPr/>
              <a:t>‹#›</a:t>
            </a:fld>
            <a:endParaRPr lang="en-US"/>
          </a:p>
        </p:txBody>
      </p:sp>
      <p:sp>
        <p:nvSpPr>
          <p:cNvPr id="14" name="Text Placeholder 10">
            <a:extLst>
              <a:ext uri="{FF2B5EF4-FFF2-40B4-BE49-F238E27FC236}">
                <a16:creationId xmlns:a16="http://schemas.microsoft.com/office/drawing/2014/main" id="{EE01C967-7594-26EC-B9F5-8B48714C9027}"/>
              </a:ext>
            </a:extLst>
          </p:cNvPr>
          <p:cNvSpPr>
            <a:spLocks noGrp="1"/>
          </p:cNvSpPr>
          <p:nvPr>
            <p:ph type="body" sz="quarter" idx="14" hasCustomPrompt="1"/>
          </p:nvPr>
        </p:nvSpPr>
        <p:spPr>
          <a:xfrm>
            <a:off x="8104784" y="2268626"/>
            <a:ext cx="17281920" cy="1173914"/>
          </a:xfrm>
        </p:spPr>
        <p:txBody>
          <a:bodyPr tIns="46800" bIns="46800" anchor="b">
            <a:normAutofit/>
          </a:bodyPr>
          <a:lstStyle>
            <a:lvl1pPr marL="0" indent="0" algn="l">
              <a:lnSpc>
                <a:spcPct val="100000"/>
              </a:lnSpc>
              <a:buNone/>
              <a:defRPr sz="6400" spc="400" baseline="0">
                <a:solidFill>
                  <a:schemeClr val="tx1"/>
                </a:solidFill>
                <a:latin typeface="+mj-lt"/>
              </a:defRPr>
            </a:lvl1pPr>
          </a:lstStyle>
          <a:p>
            <a:pPr lvl="0"/>
            <a:r>
              <a:rPr lang="en-GB"/>
              <a:t>ADD TITLE HERE</a:t>
            </a:r>
            <a:endParaRPr lang="en-US"/>
          </a:p>
        </p:txBody>
      </p:sp>
      <p:sp>
        <p:nvSpPr>
          <p:cNvPr id="15" name="Text Placeholder 10">
            <a:extLst>
              <a:ext uri="{FF2B5EF4-FFF2-40B4-BE49-F238E27FC236}">
                <a16:creationId xmlns:a16="http://schemas.microsoft.com/office/drawing/2014/main" id="{4A25DB4E-3B41-0EA4-1486-8CBFBD7480CC}"/>
              </a:ext>
            </a:extLst>
          </p:cNvPr>
          <p:cNvSpPr>
            <a:spLocks noGrp="1"/>
          </p:cNvSpPr>
          <p:nvPr>
            <p:ph type="body" sz="quarter" idx="15" hasCustomPrompt="1"/>
          </p:nvPr>
        </p:nvSpPr>
        <p:spPr>
          <a:xfrm>
            <a:off x="6544925" y="3437079"/>
            <a:ext cx="17281920" cy="520656"/>
          </a:xfrm>
        </p:spPr>
        <p:txBody>
          <a:bodyPr anchor="t">
            <a:normAutofit/>
          </a:bodyPr>
          <a:lstStyle>
            <a:lvl1pPr marL="0" indent="0" algn="l" rtl="0">
              <a:lnSpc>
                <a:spcPct val="120000"/>
              </a:lnSpc>
              <a:buNone/>
              <a:defRPr sz="2000" spc="0" baseline="0">
                <a:solidFill>
                  <a:schemeClr val="tx1"/>
                </a:solidFill>
                <a:latin typeface="+mn-lt"/>
              </a:defRPr>
            </a:lvl1pPr>
          </a:lstStyle>
          <a:p>
            <a:pPr lvl="0"/>
            <a:r>
              <a:rPr lang="en-GB"/>
              <a:t>Lorem ipsum dolor sit amet, consectetuer adipiscing elit. Maecenas porttitor congue massa.</a:t>
            </a:r>
          </a:p>
        </p:txBody>
      </p:sp>
      <p:grpSp>
        <p:nvGrpSpPr>
          <p:cNvPr id="5" name="Group 4">
            <a:extLst>
              <a:ext uri="{FF2B5EF4-FFF2-40B4-BE49-F238E27FC236}">
                <a16:creationId xmlns:a16="http://schemas.microsoft.com/office/drawing/2014/main" id="{FCCDA7FA-36AE-F2FC-ADC9-3EC44CD97CB6}"/>
              </a:ext>
            </a:extLst>
          </p:cNvPr>
          <p:cNvGrpSpPr/>
          <p:nvPr userDrawn="1"/>
        </p:nvGrpSpPr>
        <p:grpSpPr>
          <a:xfrm>
            <a:off x="21537758" y="-155597"/>
            <a:ext cx="2743200" cy="13887450"/>
            <a:chOff x="21537758" y="-155597"/>
            <a:chExt cx="2743200" cy="13887450"/>
          </a:xfrm>
        </p:grpSpPr>
        <p:sp>
          <p:nvSpPr>
            <p:cNvPr id="6" name="Rectangle 5">
              <a:extLst>
                <a:ext uri="{FF2B5EF4-FFF2-40B4-BE49-F238E27FC236}">
                  <a16:creationId xmlns:a16="http://schemas.microsoft.com/office/drawing/2014/main" id="{22DB68FF-4104-13A6-0ED8-6AE79485CB85}"/>
                </a:ext>
              </a:extLst>
            </p:cNvPr>
            <p:cNvSpPr/>
            <p:nvPr userDrawn="1"/>
          </p:nvSpPr>
          <p:spPr>
            <a:xfrm>
              <a:off x="22499783" y="-155597"/>
              <a:ext cx="819150" cy="13887450"/>
            </a:xfrm>
            <a:prstGeom prst="rect">
              <a:avLst/>
            </a:prstGeom>
            <a:solidFill>
              <a:srgbClr val="C7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pic>
          <p:nvPicPr>
            <p:cNvPr id="7" name="Picture 6" descr="A close up of a sign&#10;&#10;Description automatically generated">
              <a:extLst>
                <a:ext uri="{FF2B5EF4-FFF2-40B4-BE49-F238E27FC236}">
                  <a16:creationId xmlns:a16="http://schemas.microsoft.com/office/drawing/2014/main" id="{F92B6C60-440D-4FB6-695D-A45AF666B1B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537758" y="10146273"/>
              <a:ext cx="2743200" cy="2743200"/>
            </a:xfrm>
            <a:prstGeom prst="rect">
              <a:avLst/>
            </a:prstGeom>
            <a:effectLst>
              <a:outerShdw blurRad="190500" dist="101600" dir="5400000" sx="96000" sy="96000" algn="t" rotWithShape="0">
                <a:prstClr val="black">
                  <a:alpha val="40000"/>
                </a:prstClr>
              </a:outerShdw>
            </a:effectLst>
          </p:spPr>
        </p:pic>
      </p:grpSp>
      <p:grpSp>
        <p:nvGrpSpPr>
          <p:cNvPr id="8" name="Group 7">
            <a:extLst>
              <a:ext uri="{FF2B5EF4-FFF2-40B4-BE49-F238E27FC236}">
                <a16:creationId xmlns:a16="http://schemas.microsoft.com/office/drawing/2014/main" id="{0E916C9A-248C-B3A8-BD19-3434CD84534F}"/>
              </a:ext>
            </a:extLst>
          </p:cNvPr>
          <p:cNvGrpSpPr/>
          <p:nvPr userDrawn="1"/>
        </p:nvGrpSpPr>
        <p:grpSpPr>
          <a:xfrm>
            <a:off x="-266700" y="-12700"/>
            <a:ext cx="22535029" cy="4715132"/>
            <a:chOff x="-266700" y="-12700"/>
            <a:chExt cx="22535029" cy="4715132"/>
          </a:xfrm>
        </p:grpSpPr>
        <p:sp>
          <p:nvSpPr>
            <p:cNvPr id="9" name="Rectangle">
              <a:extLst>
                <a:ext uri="{FF2B5EF4-FFF2-40B4-BE49-F238E27FC236}">
                  <a16:creationId xmlns:a16="http://schemas.microsoft.com/office/drawing/2014/main" id="{B0FC8036-72CB-215B-166E-630859295A48}"/>
                </a:ext>
              </a:extLst>
            </p:cNvPr>
            <p:cNvSpPr/>
            <p:nvPr userDrawn="1"/>
          </p:nvSpPr>
          <p:spPr>
            <a:xfrm>
              <a:off x="-25868" y="483430"/>
              <a:ext cx="22294197" cy="1270001"/>
            </a:xfrm>
            <a:prstGeom prst="rect">
              <a:avLst/>
            </a:prstGeom>
            <a:solidFill>
              <a:schemeClr val="accent5">
                <a:lumOff val="-29866"/>
              </a:schemeClr>
            </a:solidFill>
            <a:ln w="127000">
              <a:solidFill>
                <a:srgbClr val="000000"/>
              </a:solidFill>
              <a:miter lim="400000"/>
            </a:ln>
            <a:effectLst>
              <a:outerShdw blurRad="254000" dist="127000" dir="5400000" rotWithShape="0">
                <a:srgbClr val="000000">
                  <a:alpha val="62514"/>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0" name="WHY WE EXIST">
              <a:extLst>
                <a:ext uri="{FF2B5EF4-FFF2-40B4-BE49-F238E27FC236}">
                  <a16:creationId xmlns:a16="http://schemas.microsoft.com/office/drawing/2014/main" id="{F543D36D-BD5F-C075-6399-F9A81CEAB78F}"/>
                </a:ext>
              </a:extLst>
            </p:cNvPr>
            <p:cNvSpPr txBox="1"/>
            <p:nvPr userDrawn="1"/>
          </p:nvSpPr>
          <p:spPr>
            <a:xfrm>
              <a:off x="8892543" y="528526"/>
              <a:ext cx="13017987" cy="1179810"/>
            </a:xfrm>
            <a:prstGeom prst="rect">
              <a:avLst/>
            </a:prstGeom>
            <a:ln w="12700">
              <a:miter lim="400000"/>
            </a:ln>
            <a:effectLst>
              <a:outerShdw blurRad="254000" dist="127000" dir="5400000" rotWithShape="0">
                <a:srgbClr val="000000">
                  <a:alpha val="625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000">
                  <a:solidFill>
                    <a:srgbClr val="FFFFFF"/>
                  </a:solidFill>
                  <a:latin typeface="Helvetica"/>
                  <a:ea typeface="Helvetica"/>
                  <a:cs typeface="Helvetica"/>
                  <a:sym typeface="Helvetica"/>
                </a:defRPr>
              </a:lvl1pPr>
            </a:lstStyle>
            <a:p>
              <a:r>
                <a:rPr lang="en-US" dirty="0"/>
                <a:t>Fireground Cancer Prevention</a:t>
              </a:r>
              <a:endParaRPr dirty="0"/>
            </a:p>
          </p:txBody>
        </p:sp>
        <p:pic>
          <p:nvPicPr>
            <p:cNvPr id="11" name="FCSN-logo.png" descr="FCSN-logo.png">
              <a:extLst>
                <a:ext uri="{FF2B5EF4-FFF2-40B4-BE49-F238E27FC236}">
                  <a16:creationId xmlns:a16="http://schemas.microsoft.com/office/drawing/2014/main" id="{9E0DCDA3-4A52-007B-1F67-EDE9E711F96E}"/>
                </a:ext>
              </a:extLst>
            </p:cNvPr>
            <p:cNvPicPr>
              <a:picLocks noChangeAspect="1"/>
            </p:cNvPicPr>
            <p:nvPr userDrawn="1"/>
          </p:nvPicPr>
          <p:blipFill>
            <a:blip r:embed="rId3"/>
            <a:stretch>
              <a:fillRect/>
            </a:stretch>
          </p:blipFill>
          <p:spPr>
            <a:xfrm>
              <a:off x="-266700" y="-12700"/>
              <a:ext cx="4715132" cy="4715132"/>
            </a:xfrm>
            <a:prstGeom prst="rect">
              <a:avLst/>
            </a:prstGeom>
            <a:ln w="12700">
              <a:miter lim="400000"/>
            </a:ln>
          </p:spPr>
        </p:pic>
      </p:grpSp>
      <p:pic>
        <p:nvPicPr>
          <p:cNvPr id="13" name="Picture 12" descr="A picture containing shirt&#10;&#10;Description automatically generated">
            <a:extLst>
              <a:ext uri="{FF2B5EF4-FFF2-40B4-BE49-F238E27FC236}">
                <a16:creationId xmlns:a16="http://schemas.microsoft.com/office/drawing/2014/main" id="{470831A9-6469-58A4-E14B-2174BB4AF934}"/>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14562141" y="6348786"/>
            <a:ext cx="9821858" cy="7367211"/>
          </a:xfrm>
          <a:prstGeom prst="rect">
            <a:avLst/>
          </a:prstGeom>
        </p:spPr>
      </p:pic>
    </p:spTree>
    <p:extLst>
      <p:ext uri="{BB962C8B-B14F-4D97-AF65-F5344CB8AC3E}">
        <p14:creationId xmlns:p14="http://schemas.microsoft.com/office/powerpoint/2010/main" val="3556430385"/>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Layout C9">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F137D2C-0D1D-D566-E33E-00921F48E8D2}"/>
              </a:ext>
            </a:extLst>
          </p:cNvPr>
          <p:cNvSpPr/>
          <p:nvPr userDrawn="1"/>
        </p:nvSpPr>
        <p:spPr>
          <a:xfrm>
            <a:off x="0" y="-3"/>
            <a:ext cx="24383999" cy="13716002"/>
          </a:xfrm>
          <a:prstGeom prst="rect">
            <a:avLst/>
          </a:prstGeom>
          <a:solidFill>
            <a:srgbClr val="0749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sp>
        <p:nvSpPr>
          <p:cNvPr id="9" name="Picture Placeholder 8">
            <a:extLst>
              <a:ext uri="{FF2B5EF4-FFF2-40B4-BE49-F238E27FC236}">
                <a16:creationId xmlns:a16="http://schemas.microsoft.com/office/drawing/2014/main" id="{AD7BC385-E2D2-00B1-5A58-573287E9FEA3}"/>
              </a:ext>
            </a:extLst>
          </p:cNvPr>
          <p:cNvSpPr>
            <a:spLocks noGrp="1"/>
          </p:cNvSpPr>
          <p:nvPr>
            <p:ph type="pic" sz="quarter" idx="13" hasCustomPrompt="1"/>
          </p:nvPr>
        </p:nvSpPr>
        <p:spPr>
          <a:xfrm>
            <a:off x="11039872" y="4985792"/>
            <a:ext cx="10228336" cy="6768752"/>
          </a:xfrm>
          <a:custGeom>
            <a:avLst/>
            <a:gdLst>
              <a:gd name="connsiteX0" fmla="*/ 0 w 5114168"/>
              <a:gd name="connsiteY0" fmla="*/ 0 h 3384376"/>
              <a:gd name="connsiteX1" fmla="*/ 5114168 w 5114168"/>
              <a:gd name="connsiteY1" fmla="*/ 0 h 3384376"/>
              <a:gd name="connsiteX2" fmla="*/ 5114168 w 5114168"/>
              <a:gd name="connsiteY2" fmla="*/ 3384376 h 3384376"/>
              <a:gd name="connsiteX3" fmla="*/ 0 w 5114168"/>
              <a:gd name="connsiteY3" fmla="*/ 3384376 h 3384376"/>
            </a:gdLst>
            <a:ahLst/>
            <a:cxnLst>
              <a:cxn ang="0">
                <a:pos x="connsiteX0" y="connsiteY0"/>
              </a:cxn>
              <a:cxn ang="0">
                <a:pos x="connsiteX1" y="connsiteY1"/>
              </a:cxn>
              <a:cxn ang="0">
                <a:pos x="connsiteX2" y="connsiteY2"/>
              </a:cxn>
              <a:cxn ang="0">
                <a:pos x="connsiteX3" y="connsiteY3"/>
              </a:cxn>
            </a:cxnLst>
            <a:rect l="l" t="t" r="r" b="b"/>
            <a:pathLst>
              <a:path w="5114168" h="3384376">
                <a:moveTo>
                  <a:pt x="0" y="0"/>
                </a:moveTo>
                <a:lnTo>
                  <a:pt x="5114168" y="0"/>
                </a:lnTo>
                <a:lnTo>
                  <a:pt x="5114168" y="3384376"/>
                </a:lnTo>
                <a:lnTo>
                  <a:pt x="0" y="3384376"/>
                </a:lnTo>
                <a:close/>
              </a:path>
            </a:pathLst>
          </a:custGeom>
          <a:solidFill>
            <a:schemeClr val="bg1">
              <a:lumMod val="85000"/>
            </a:schemeClr>
          </a:solidFill>
          <a:ln w="127000">
            <a:solidFill>
              <a:schemeClr val="bg1"/>
            </a:solidFill>
            <a:miter lim="800000"/>
          </a:ln>
        </p:spPr>
        <p:txBody>
          <a:bodyPr wrap="square" tIns="360000" anchor="t">
            <a:noAutofit/>
          </a:bodyPr>
          <a:lstStyle>
            <a:lvl1pPr marL="0" indent="0" algn="ctr">
              <a:buNone/>
              <a:defRPr sz="3200">
                <a:latin typeface="+mn-lt"/>
              </a:defRPr>
            </a:lvl1pPr>
          </a:lstStyle>
          <a:p>
            <a:r>
              <a:rPr lang="en-GB"/>
              <a:t>INSERT PICTURE</a:t>
            </a:r>
            <a:endParaRPr lang="en-US"/>
          </a:p>
        </p:txBody>
      </p:sp>
      <p:sp>
        <p:nvSpPr>
          <p:cNvPr id="11" name="Text Placeholder 10">
            <a:extLst>
              <a:ext uri="{FF2B5EF4-FFF2-40B4-BE49-F238E27FC236}">
                <a16:creationId xmlns:a16="http://schemas.microsoft.com/office/drawing/2014/main" id="{99453F61-265A-2128-DA2A-83ECFCE48CE7}"/>
              </a:ext>
            </a:extLst>
          </p:cNvPr>
          <p:cNvSpPr>
            <a:spLocks noGrp="1"/>
          </p:cNvSpPr>
          <p:nvPr>
            <p:ph type="body" sz="quarter" idx="14" hasCustomPrompt="1"/>
          </p:nvPr>
        </p:nvSpPr>
        <p:spPr>
          <a:xfrm>
            <a:off x="14321289" y="1757909"/>
            <a:ext cx="8187872" cy="1173914"/>
          </a:xfrm>
        </p:spPr>
        <p:txBody>
          <a:bodyPr tIns="46800" bIns="46800" anchor="b">
            <a:normAutofit/>
          </a:bodyPr>
          <a:lstStyle>
            <a:lvl1pPr marL="0" indent="0" algn="l">
              <a:lnSpc>
                <a:spcPct val="100000"/>
              </a:lnSpc>
              <a:buNone/>
              <a:defRPr sz="6400" spc="400" baseline="0">
                <a:solidFill>
                  <a:schemeClr val="tx1"/>
                </a:solidFill>
                <a:latin typeface="+mj-lt"/>
              </a:defRPr>
            </a:lvl1pPr>
          </a:lstStyle>
          <a:p>
            <a:pPr lvl="0"/>
            <a:r>
              <a:rPr lang="en-GB" dirty="0"/>
              <a:t>ADD TITLE HERE</a:t>
            </a:r>
            <a:endParaRPr lang="en-US" dirty="0"/>
          </a:p>
        </p:txBody>
      </p:sp>
      <p:grpSp>
        <p:nvGrpSpPr>
          <p:cNvPr id="2" name="Group 1">
            <a:extLst>
              <a:ext uri="{FF2B5EF4-FFF2-40B4-BE49-F238E27FC236}">
                <a16:creationId xmlns:a16="http://schemas.microsoft.com/office/drawing/2014/main" id="{DBEF1CF7-BF2F-0ECC-1E52-DB972E5BEE73}"/>
              </a:ext>
            </a:extLst>
          </p:cNvPr>
          <p:cNvGrpSpPr/>
          <p:nvPr userDrawn="1"/>
        </p:nvGrpSpPr>
        <p:grpSpPr>
          <a:xfrm>
            <a:off x="21537758" y="-155597"/>
            <a:ext cx="2743200" cy="13887450"/>
            <a:chOff x="21537758" y="-155597"/>
            <a:chExt cx="2743200" cy="13887450"/>
          </a:xfrm>
        </p:grpSpPr>
        <p:sp>
          <p:nvSpPr>
            <p:cNvPr id="3" name="Rectangle 2">
              <a:extLst>
                <a:ext uri="{FF2B5EF4-FFF2-40B4-BE49-F238E27FC236}">
                  <a16:creationId xmlns:a16="http://schemas.microsoft.com/office/drawing/2014/main" id="{0F612516-8751-7C88-EA86-65933F108B61}"/>
                </a:ext>
              </a:extLst>
            </p:cNvPr>
            <p:cNvSpPr/>
            <p:nvPr userDrawn="1"/>
          </p:nvSpPr>
          <p:spPr>
            <a:xfrm>
              <a:off x="22499783" y="-155597"/>
              <a:ext cx="819150" cy="13887450"/>
            </a:xfrm>
            <a:prstGeom prst="rect">
              <a:avLst/>
            </a:prstGeom>
            <a:solidFill>
              <a:srgbClr val="C7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pic>
          <p:nvPicPr>
            <p:cNvPr id="4" name="Picture 3" descr="A close up of a sign&#10;&#10;Description automatically generated">
              <a:extLst>
                <a:ext uri="{FF2B5EF4-FFF2-40B4-BE49-F238E27FC236}">
                  <a16:creationId xmlns:a16="http://schemas.microsoft.com/office/drawing/2014/main" id="{25575C07-85A4-B7FC-0A68-D10B2BD885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537758" y="10146273"/>
              <a:ext cx="2743200" cy="2743200"/>
            </a:xfrm>
            <a:prstGeom prst="rect">
              <a:avLst/>
            </a:prstGeom>
            <a:effectLst>
              <a:outerShdw blurRad="190500" dist="101600" dir="5400000" sx="96000" sy="96000" algn="t" rotWithShape="0">
                <a:prstClr val="black">
                  <a:alpha val="40000"/>
                </a:prstClr>
              </a:outerShdw>
            </a:effectLst>
          </p:spPr>
        </p:pic>
      </p:grpSp>
      <p:grpSp>
        <p:nvGrpSpPr>
          <p:cNvPr id="6" name="Group 5">
            <a:extLst>
              <a:ext uri="{FF2B5EF4-FFF2-40B4-BE49-F238E27FC236}">
                <a16:creationId xmlns:a16="http://schemas.microsoft.com/office/drawing/2014/main" id="{1FB54152-417C-2F84-1568-15A2AF0EC262}"/>
              </a:ext>
            </a:extLst>
          </p:cNvPr>
          <p:cNvGrpSpPr/>
          <p:nvPr userDrawn="1"/>
        </p:nvGrpSpPr>
        <p:grpSpPr>
          <a:xfrm>
            <a:off x="-266700" y="-12700"/>
            <a:ext cx="22535029" cy="4715132"/>
            <a:chOff x="-266700" y="-12700"/>
            <a:chExt cx="22535029" cy="4715132"/>
          </a:xfrm>
        </p:grpSpPr>
        <p:sp>
          <p:nvSpPr>
            <p:cNvPr id="7" name="Rectangle">
              <a:extLst>
                <a:ext uri="{FF2B5EF4-FFF2-40B4-BE49-F238E27FC236}">
                  <a16:creationId xmlns:a16="http://schemas.microsoft.com/office/drawing/2014/main" id="{C4265DAE-10F8-B799-BFF8-4768A35547B6}"/>
                </a:ext>
              </a:extLst>
            </p:cNvPr>
            <p:cNvSpPr/>
            <p:nvPr userDrawn="1"/>
          </p:nvSpPr>
          <p:spPr>
            <a:xfrm>
              <a:off x="-25868" y="483430"/>
              <a:ext cx="22294197" cy="1270001"/>
            </a:xfrm>
            <a:prstGeom prst="rect">
              <a:avLst/>
            </a:prstGeom>
            <a:solidFill>
              <a:schemeClr val="accent5">
                <a:lumOff val="-29866"/>
              </a:schemeClr>
            </a:solidFill>
            <a:ln w="127000">
              <a:solidFill>
                <a:srgbClr val="000000"/>
              </a:solidFill>
              <a:miter lim="400000"/>
            </a:ln>
            <a:effectLst>
              <a:outerShdw blurRad="254000" dist="127000" dir="5400000" rotWithShape="0">
                <a:srgbClr val="000000">
                  <a:alpha val="62514"/>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 name="WHY WE EXIST">
              <a:extLst>
                <a:ext uri="{FF2B5EF4-FFF2-40B4-BE49-F238E27FC236}">
                  <a16:creationId xmlns:a16="http://schemas.microsoft.com/office/drawing/2014/main" id="{5C796246-F111-86BC-9C0A-FB62FFA86F92}"/>
                </a:ext>
              </a:extLst>
            </p:cNvPr>
            <p:cNvSpPr txBox="1"/>
            <p:nvPr userDrawn="1"/>
          </p:nvSpPr>
          <p:spPr>
            <a:xfrm>
              <a:off x="8892543" y="528526"/>
              <a:ext cx="13017987" cy="1179810"/>
            </a:xfrm>
            <a:prstGeom prst="rect">
              <a:avLst/>
            </a:prstGeom>
            <a:ln w="12700">
              <a:miter lim="400000"/>
            </a:ln>
            <a:effectLst>
              <a:outerShdw blurRad="254000" dist="127000" dir="5400000" rotWithShape="0">
                <a:srgbClr val="000000">
                  <a:alpha val="625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000">
                  <a:solidFill>
                    <a:srgbClr val="FFFFFF"/>
                  </a:solidFill>
                  <a:latin typeface="Helvetica"/>
                  <a:ea typeface="Helvetica"/>
                  <a:cs typeface="Helvetica"/>
                  <a:sym typeface="Helvetica"/>
                </a:defRPr>
              </a:lvl1pPr>
            </a:lstStyle>
            <a:p>
              <a:r>
                <a:rPr lang="en-US" dirty="0"/>
                <a:t>Fireground Cancer Prevention</a:t>
              </a:r>
              <a:endParaRPr dirty="0"/>
            </a:p>
          </p:txBody>
        </p:sp>
        <p:pic>
          <p:nvPicPr>
            <p:cNvPr id="10" name="FCSN-logo.png" descr="FCSN-logo.png">
              <a:extLst>
                <a:ext uri="{FF2B5EF4-FFF2-40B4-BE49-F238E27FC236}">
                  <a16:creationId xmlns:a16="http://schemas.microsoft.com/office/drawing/2014/main" id="{8EC83E17-BB04-88AC-E9BD-5EC1A097A974}"/>
                </a:ext>
              </a:extLst>
            </p:cNvPr>
            <p:cNvPicPr>
              <a:picLocks noChangeAspect="1"/>
            </p:cNvPicPr>
            <p:nvPr userDrawn="1"/>
          </p:nvPicPr>
          <p:blipFill>
            <a:blip r:embed="rId3"/>
            <a:stretch>
              <a:fillRect/>
            </a:stretch>
          </p:blipFill>
          <p:spPr>
            <a:xfrm>
              <a:off x="-266700" y="-12700"/>
              <a:ext cx="4715132" cy="4715132"/>
            </a:xfrm>
            <a:prstGeom prst="rect">
              <a:avLst/>
            </a:prstGeom>
            <a:ln w="12700">
              <a:miter lim="400000"/>
            </a:ln>
          </p:spPr>
        </p:pic>
      </p:grpSp>
      <p:pic>
        <p:nvPicPr>
          <p:cNvPr id="13" name="Picture 12" descr="A picture containing shirt&#10;&#10;Description automatically generated">
            <a:extLst>
              <a:ext uri="{FF2B5EF4-FFF2-40B4-BE49-F238E27FC236}">
                <a16:creationId xmlns:a16="http://schemas.microsoft.com/office/drawing/2014/main" id="{986235C3-A461-F278-9A4C-C71177E303A2}"/>
              </a:ext>
            </a:extLst>
          </p:cNvPr>
          <p:cNvPicPr>
            <a:picLocks noChangeAspect="1"/>
          </p:cNvPicPr>
          <p:nvPr userDrawn="1"/>
        </p:nvPicPr>
        <p:blipFill>
          <a:blip r:embed="rId4" cstate="email">
            <a:alphaModFix amt="35000"/>
            <a:extLst>
              <a:ext uri="{28A0092B-C50C-407E-A947-70E740481C1C}">
                <a14:useLocalDpi xmlns:a14="http://schemas.microsoft.com/office/drawing/2010/main"/>
              </a:ext>
            </a:extLst>
          </a:blip>
          <a:stretch>
            <a:fillRect/>
          </a:stretch>
        </p:blipFill>
        <p:spPr>
          <a:xfrm>
            <a:off x="-230522" y="5729083"/>
            <a:ext cx="10648039" cy="7986917"/>
          </a:xfrm>
          <a:prstGeom prst="rect">
            <a:avLst/>
          </a:prstGeom>
        </p:spPr>
      </p:pic>
    </p:spTree>
    <p:extLst>
      <p:ext uri="{BB962C8B-B14F-4D97-AF65-F5344CB8AC3E}">
        <p14:creationId xmlns:p14="http://schemas.microsoft.com/office/powerpoint/2010/main" val="1651711195"/>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Layout B">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2973F8-EC0C-D220-0722-2919AA123905}"/>
              </a:ext>
            </a:extLst>
          </p:cNvPr>
          <p:cNvSpPr/>
          <p:nvPr userDrawn="1"/>
        </p:nvSpPr>
        <p:spPr>
          <a:xfrm>
            <a:off x="2" y="0"/>
            <a:ext cx="24383998" cy="13716000"/>
          </a:xfrm>
          <a:prstGeom prst="rect">
            <a:avLst/>
          </a:prstGeom>
          <a:solidFill>
            <a:srgbClr val="E22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 Placeholder 13">
            <a:extLst>
              <a:ext uri="{FF2B5EF4-FFF2-40B4-BE49-F238E27FC236}">
                <a16:creationId xmlns:a16="http://schemas.microsoft.com/office/drawing/2014/main" id="{8A19DABE-DBA5-80FE-60C3-16363EE9F561}"/>
              </a:ext>
            </a:extLst>
          </p:cNvPr>
          <p:cNvSpPr>
            <a:spLocks noGrp="1"/>
          </p:cNvSpPr>
          <p:nvPr>
            <p:ph type="body" sz="quarter" idx="12" hasCustomPrompt="1"/>
          </p:nvPr>
        </p:nvSpPr>
        <p:spPr>
          <a:xfrm>
            <a:off x="13233797" y="1947955"/>
            <a:ext cx="8784974" cy="1292662"/>
          </a:xfrm>
        </p:spPr>
        <p:txBody>
          <a:bodyPr lIns="0" rIns="0" anchor="b">
            <a:normAutofit/>
          </a:bodyPr>
          <a:lstStyle>
            <a:lvl1pPr marL="0" indent="0" algn="r">
              <a:lnSpc>
                <a:spcPct val="100000"/>
              </a:lnSpc>
              <a:buNone/>
              <a:defRPr sz="8000">
                <a:latin typeface="+mj-lt"/>
              </a:defRPr>
            </a:lvl1pPr>
          </a:lstStyle>
          <a:p>
            <a:pPr lvl="0"/>
            <a:r>
              <a:rPr lang="en-US" dirty="0"/>
              <a:t>ADD TITLE</a:t>
            </a:r>
          </a:p>
        </p:txBody>
      </p:sp>
      <p:grpSp>
        <p:nvGrpSpPr>
          <p:cNvPr id="3" name="Group 2">
            <a:extLst>
              <a:ext uri="{FF2B5EF4-FFF2-40B4-BE49-F238E27FC236}">
                <a16:creationId xmlns:a16="http://schemas.microsoft.com/office/drawing/2014/main" id="{788774F5-E4DA-9880-06E8-29E5E939347B}"/>
              </a:ext>
            </a:extLst>
          </p:cNvPr>
          <p:cNvGrpSpPr/>
          <p:nvPr userDrawn="1"/>
        </p:nvGrpSpPr>
        <p:grpSpPr>
          <a:xfrm>
            <a:off x="-266700" y="-12700"/>
            <a:ext cx="22766483" cy="4715132"/>
            <a:chOff x="-266700" y="-12700"/>
            <a:chExt cx="22766483" cy="4715132"/>
          </a:xfrm>
        </p:grpSpPr>
        <p:sp>
          <p:nvSpPr>
            <p:cNvPr id="4" name="Rectangle">
              <a:extLst>
                <a:ext uri="{FF2B5EF4-FFF2-40B4-BE49-F238E27FC236}">
                  <a16:creationId xmlns:a16="http://schemas.microsoft.com/office/drawing/2014/main" id="{F02269BD-A948-F0A9-F1C0-B2A0392F52DC}"/>
                </a:ext>
              </a:extLst>
            </p:cNvPr>
            <p:cNvSpPr/>
            <p:nvPr/>
          </p:nvSpPr>
          <p:spPr>
            <a:xfrm>
              <a:off x="-25868" y="483430"/>
              <a:ext cx="22525651" cy="1270001"/>
            </a:xfrm>
            <a:prstGeom prst="rect">
              <a:avLst/>
            </a:prstGeom>
            <a:solidFill>
              <a:schemeClr val="accent5">
                <a:lumOff val="-29866"/>
              </a:schemeClr>
            </a:solidFill>
            <a:ln w="127000">
              <a:solidFill>
                <a:srgbClr val="000000"/>
              </a:solidFill>
              <a:miter lim="400000"/>
            </a:ln>
            <a:effectLst>
              <a:outerShdw blurRad="254000" dist="127000" dir="5400000" rotWithShape="0">
                <a:srgbClr val="000000">
                  <a:alpha val="62514"/>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5" name="FCSN-logo.png" descr="FCSN-logo.png">
              <a:extLst>
                <a:ext uri="{FF2B5EF4-FFF2-40B4-BE49-F238E27FC236}">
                  <a16:creationId xmlns:a16="http://schemas.microsoft.com/office/drawing/2014/main" id="{7EAF2D43-9212-2AC7-5A67-4BBC23CF2A1E}"/>
                </a:ext>
              </a:extLst>
            </p:cNvPr>
            <p:cNvPicPr>
              <a:picLocks noChangeAspect="1"/>
            </p:cNvPicPr>
            <p:nvPr/>
          </p:nvPicPr>
          <p:blipFill>
            <a:blip r:embed="rId2"/>
            <a:stretch>
              <a:fillRect/>
            </a:stretch>
          </p:blipFill>
          <p:spPr>
            <a:xfrm>
              <a:off x="-266700" y="-12700"/>
              <a:ext cx="4715132" cy="4715132"/>
            </a:xfrm>
            <a:prstGeom prst="rect">
              <a:avLst/>
            </a:prstGeom>
            <a:ln w="12700">
              <a:miter lim="400000"/>
            </a:ln>
          </p:spPr>
        </p:pic>
        <p:sp>
          <p:nvSpPr>
            <p:cNvPr id="6" name="WHY WE EXIST">
              <a:extLst>
                <a:ext uri="{FF2B5EF4-FFF2-40B4-BE49-F238E27FC236}">
                  <a16:creationId xmlns:a16="http://schemas.microsoft.com/office/drawing/2014/main" id="{D435A297-58F6-4F10-DAA8-29CC6202DF9C}"/>
                </a:ext>
              </a:extLst>
            </p:cNvPr>
            <p:cNvSpPr txBox="1"/>
            <p:nvPr/>
          </p:nvSpPr>
          <p:spPr>
            <a:xfrm>
              <a:off x="8892564" y="528526"/>
              <a:ext cx="13017987" cy="1179810"/>
            </a:xfrm>
            <a:prstGeom prst="rect">
              <a:avLst/>
            </a:prstGeom>
            <a:ln w="12700">
              <a:miter lim="400000"/>
            </a:ln>
            <a:effectLst>
              <a:outerShdw blurRad="254000" dist="127000" dir="5400000" rotWithShape="0">
                <a:srgbClr val="000000">
                  <a:alpha val="625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000">
                  <a:solidFill>
                    <a:srgbClr val="FFFFFF"/>
                  </a:solidFill>
                  <a:latin typeface="Helvetica"/>
                  <a:ea typeface="Helvetica"/>
                  <a:cs typeface="Helvetica"/>
                  <a:sym typeface="Helvetica"/>
                </a:defRPr>
              </a:lvl1pPr>
            </a:lstStyle>
            <a:p>
              <a:r>
                <a:rPr lang="en-US" dirty="0"/>
                <a:t>Fireground Cancer Prevention</a:t>
              </a:r>
              <a:endParaRPr dirty="0"/>
            </a:p>
          </p:txBody>
        </p:sp>
      </p:grpSp>
      <p:grpSp>
        <p:nvGrpSpPr>
          <p:cNvPr id="7" name="Group 6">
            <a:extLst>
              <a:ext uri="{FF2B5EF4-FFF2-40B4-BE49-F238E27FC236}">
                <a16:creationId xmlns:a16="http://schemas.microsoft.com/office/drawing/2014/main" id="{48951DD0-A33E-7563-3B42-EDC604CDD50F}"/>
              </a:ext>
            </a:extLst>
          </p:cNvPr>
          <p:cNvGrpSpPr/>
          <p:nvPr userDrawn="1"/>
        </p:nvGrpSpPr>
        <p:grpSpPr>
          <a:xfrm>
            <a:off x="21537758" y="-155597"/>
            <a:ext cx="2743200" cy="13887450"/>
            <a:chOff x="21537758" y="-155597"/>
            <a:chExt cx="2743200" cy="13887450"/>
          </a:xfrm>
        </p:grpSpPr>
        <p:sp>
          <p:nvSpPr>
            <p:cNvPr id="9" name="Rectangle 8">
              <a:extLst>
                <a:ext uri="{FF2B5EF4-FFF2-40B4-BE49-F238E27FC236}">
                  <a16:creationId xmlns:a16="http://schemas.microsoft.com/office/drawing/2014/main" id="{99C79541-C299-3A67-1361-60BD9079F9E5}"/>
                </a:ext>
              </a:extLst>
            </p:cNvPr>
            <p:cNvSpPr/>
            <p:nvPr userDrawn="1"/>
          </p:nvSpPr>
          <p:spPr>
            <a:xfrm>
              <a:off x="22499783" y="-155597"/>
              <a:ext cx="819150" cy="13887450"/>
            </a:xfrm>
            <a:prstGeom prst="rect">
              <a:avLst/>
            </a:prstGeom>
            <a:solidFill>
              <a:srgbClr val="C7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pic>
          <p:nvPicPr>
            <p:cNvPr id="10" name="Picture 9" descr="A close up of a sign&#10;&#10;Description automatically generated">
              <a:extLst>
                <a:ext uri="{FF2B5EF4-FFF2-40B4-BE49-F238E27FC236}">
                  <a16:creationId xmlns:a16="http://schemas.microsoft.com/office/drawing/2014/main" id="{39A2C0C3-AB53-7443-8E26-2DE6F49EB36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537758" y="10146273"/>
              <a:ext cx="2743200" cy="2743200"/>
            </a:xfrm>
            <a:prstGeom prst="rect">
              <a:avLst/>
            </a:prstGeom>
            <a:effectLst>
              <a:outerShdw blurRad="190500" dist="101600" dir="5400000" sx="96000" sy="96000" algn="t" rotWithShape="0">
                <a:prstClr val="black">
                  <a:alpha val="40000"/>
                </a:prstClr>
              </a:outerShdw>
            </a:effectLst>
          </p:spPr>
        </p:pic>
      </p:grpSp>
      <p:pic>
        <p:nvPicPr>
          <p:cNvPr id="11" name="Picture 10" descr="A close up of a logo&#10;&#10;Description automatically generated">
            <a:extLst>
              <a:ext uri="{FF2B5EF4-FFF2-40B4-BE49-F238E27FC236}">
                <a16:creationId xmlns:a16="http://schemas.microsoft.com/office/drawing/2014/main" id="{9AD27844-85B7-C007-25C3-B34C45B4BF96}"/>
              </a:ext>
            </a:extLst>
          </p:cNvPr>
          <p:cNvPicPr>
            <a:picLocks noChangeAspect="1"/>
          </p:cNvPicPr>
          <p:nvPr userDrawn="1"/>
        </p:nvPicPr>
        <p:blipFill>
          <a:blip r:embed="rId4" cstate="email">
            <a:alphaModFix amt="50000"/>
            <a:extLst>
              <a:ext uri="{28A0092B-C50C-407E-A947-70E740481C1C}">
                <a14:useLocalDpi xmlns:a14="http://schemas.microsoft.com/office/drawing/2010/main"/>
              </a:ext>
            </a:extLst>
          </a:blip>
          <a:stretch>
            <a:fillRect/>
          </a:stretch>
        </p:blipFill>
        <p:spPr>
          <a:xfrm>
            <a:off x="0" y="5603191"/>
            <a:ext cx="10815880" cy="8112809"/>
          </a:xfrm>
          <a:prstGeom prst="rect">
            <a:avLst/>
          </a:prstGeom>
        </p:spPr>
      </p:pic>
    </p:spTree>
    <p:extLst>
      <p:ext uri="{BB962C8B-B14F-4D97-AF65-F5344CB8AC3E}">
        <p14:creationId xmlns:p14="http://schemas.microsoft.com/office/powerpoint/2010/main" val="39419361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7D654-5526-A03F-B3A8-A534425213B1}"/>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8C6480-54BD-7551-DD0A-5118E683D3D0}"/>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9AAF5D-E0F5-9079-CA19-8CD96476531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C234C68-B0FA-2694-6679-84CF254007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388B9B-B45D-475D-7D23-1F362F1FF025}"/>
              </a:ext>
            </a:extLst>
          </p:cNvPr>
          <p:cNvSpPr>
            <a:spLocks noGrp="1"/>
          </p:cNvSpPr>
          <p:nvPr>
            <p:ph type="sldNum" sz="quarter" idx="12"/>
          </p:nvPr>
        </p:nvSpPr>
        <p:spPr/>
        <p:txBody>
          <a:bodyPr/>
          <a:lstStyle/>
          <a:p>
            <a:fld id="{13096E02-34F1-3649-B00E-3C70CCB37A07}" type="slidenum">
              <a:rPr lang="en-US" smtClean="0"/>
              <a:t>‹#›</a:t>
            </a:fld>
            <a:endParaRPr lang="en-US"/>
          </a:p>
        </p:txBody>
      </p:sp>
    </p:spTree>
    <p:extLst>
      <p:ext uri="{BB962C8B-B14F-4D97-AF65-F5344CB8AC3E}">
        <p14:creationId xmlns:p14="http://schemas.microsoft.com/office/powerpoint/2010/main" val="2750595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6EC8B-5B70-8468-DEA8-AB74DEFD3E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4F27DE-FF25-E1E7-D97A-6814532BF5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5EDAB2-7206-202F-1A9A-A79E0DB510C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90EDC67-054A-1DFE-E5CE-574AF55763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F00BCE-4A02-4C4A-3021-56D2851222DD}"/>
              </a:ext>
            </a:extLst>
          </p:cNvPr>
          <p:cNvSpPr>
            <a:spLocks noGrp="1"/>
          </p:cNvSpPr>
          <p:nvPr>
            <p:ph type="sldNum" sz="quarter" idx="12"/>
          </p:nvPr>
        </p:nvSpPr>
        <p:spPr/>
        <p:txBody>
          <a:bodyPr/>
          <a:lstStyle/>
          <a:p>
            <a:fld id="{13096E02-34F1-3649-B00E-3C70CCB37A07}" type="slidenum">
              <a:rPr lang="en-US" smtClean="0"/>
              <a:t>‹#›</a:t>
            </a:fld>
            <a:endParaRPr lang="en-US"/>
          </a:p>
        </p:txBody>
      </p:sp>
    </p:spTree>
    <p:extLst>
      <p:ext uri="{BB962C8B-B14F-4D97-AF65-F5344CB8AC3E}">
        <p14:creationId xmlns:p14="http://schemas.microsoft.com/office/powerpoint/2010/main" val="570139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58D35-4565-6DD7-DBC5-6A78F8E7A01D}"/>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0018D5-4630-57AB-77F8-F4271E355D21}"/>
              </a:ext>
            </a:extLst>
          </p:cNvPr>
          <p:cNvSpPr>
            <a:spLocks noGrp="1"/>
          </p:cNvSpPr>
          <p:nvPr>
            <p:ph type="body" idx="1"/>
          </p:nvPr>
        </p:nvSpPr>
        <p:spPr>
          <a:xfrm>
            <a:off x="1663700" y="9178925"/>
            <a:ext cx="21031200" cy="30003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9E7395-BECA-BB18-0ABC-E7FC02597F1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208107D-AD54-A85A-1764-A2AE461D8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D1EDED-C0F6-BE7F-26A6-4798B0FD0C6A}"/>
              </a:ext>
            </a:extLst>
          </p:cNvPr>
          <p:cNvSpPr>
            <a:spLocks noGrp="1"/>
          </p:cNvSpPr>
          <p:nvPr>
            <p:ph type="sldNum" sz="quarter" idx="12"/>
          </p:nvPr>
        </p:nvSpPr>
        <p:spPr/>
        <p:txBody>
          <a:bodyPr/>
          <a:lstStyle/>
          <a:p>
            <a:fld id="{13096E02-34F1-3649-B00E-3C70CCB37A07}" type="slidenum">
              <a:rPr lang="en-US" smtClean="0"/>
              <a:t>‹#›</a:t>
            </a:fld>
            <a:endParaRPr lang="en-US"/>
          </a:p>
        </p:txBody>
      </p:sp>
    </p:spTree>
    <p:extLst>
      <p:ext uri="{BB962C8B-B14F-4D97-AF65-F5344CB8AC3E}">
        <p14:creationId xmlns:p14="http://schemas.microsoft.com/office/powerpoint/2010/main" val="40998661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593B1-707C-F8E7-63A0-D0A690085A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9598AD-98B0-502F-FBC0-B912DB1EC829}"/>
              </a:ext>
            </a:extLst>
          </p:cNvPr>
          <p:cNvSpPr>
            <a:spLocks noGrp="1"/>
          </p:cNvSpPr>
          <p:nvPr>
            <p:ph sz="half" idx="1"/>
          </p:nvPr>
        </p:nvSpPr>
        <p:spPr>
          <a:xfrm>
            <a:off x="1676400" y="3651250"/>
            <a:ext cx="10439400" cy="870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FA0C04-ECDC-A63A-DF95-C24D4FA4B1AD}"/>
              </a:ext>
            </a:extLst>
          </p:cNvPr>
          <p:cNvSpPr>
            <a:spLocks noGrp="1"/>
          </p:cNvSpPr>
          <p:nvPr>
            <p:ph sz="half" idx="2"/>
          </p:nvPr>
        </p:nvSpPr>
        <p:spPr>
          <a:xfrm>
            <a:off x="12268200" y="3651250"/>
            <a:ext cx="10439400" cy="870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9B3242-19AF-28AD-EA14-F8F7E2D2694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97F926E-18B7-087B-8EBE-ECFEC2B781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CFDFB7-C6C7-F938-8ED6-BB4380D2BAFC}"/>
              </a:ext>
            </a:extLst>
          </p:cNvPr>
          <p:cNvSpPr>
            <a:spLocks noGrp="1"/>
          </p:cNvSpPr>
          <p:nvPr>
            <p:ph type="sldNum" sz="quarter" idx="12"/>
          </p:nvPr>
        </p:nvSpPr>
        <p:spPr/>
        <p:txBody>
          <a:bodyPr/>
          <a:lstStyle/>
          <a:p>
            <a:fld id="{13096E02-34F1-3649-B00E-3C70CCB37A07}" type="slidenum">
              <a:rPr lang="en-US" smtClean="0"/>
              <a:t>‹#›</a:t>
            </a:fld>
            <a:endParaRPr lang="en-US"/>
          </a:p>
        </p:txBody>
      </p:sp>
    </p:spTree>
    <p:extLst>
      <p:ext uri="{BB962C8B-B14F-4D97-AF65-F5344CB8AC3E}">
        <p14:creationId xmlns:p14="http://schemas.microsoft.com/office/powerpoint/2010/main" val="2384537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Heron flying low over a beach with a short fence in the foreground"/>
          <p:cNvSpPr>
            <a:spLocks noGrp="1"/>
          </p:cNvSpPr>
          <p:nvPr>
            <p:ph type="pic" sz="half" idx="21"/>
          </p:nvPr>
        </p:nvSpPr>
        <p:spPr>
          <a:xfrm>
            <a:off x="12827000" y="952500"/>
            <a:ext cx="11468100" cy="114681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8E0C7-1C72-EE5C-9607-441871BFB583}"/>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C902C5-8103-2576-603A-F93043B3B664}"/>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E468E6-FE67-7AF4-5B2F-57B15FF9F2AC}"/>
              </a:ext>
            </a:extLst>
          </p:cNvPr>
          <p:cNvSpPr>
            <a:spLocks noGrp="1"/>
          </p:cNvSpPr>
          <p:nvPr>
            <p:ph sz="half" idx="2"/>
          </p:nvPr>
        </p:nvSpPr>
        <p:spPr>
          <a:xfrm>
            <a:off x="1679575" y="5010150"/>
            <a:ext cx="103155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93FFA7-D504-31BC-DB9B-C75C0420E4F5}"/>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578987-9EDE-137A-4387-03744192E77A}"/>
              </a:ext>
            </a:extLst>
          </p:cNvPr>
          <p:cNvSpPr>
            <a:spLocks noGrp="1"/>
          </p:cNvSpPr>
          <p:nvPr>
            <p:ph sz="quarter" idx="4"/>
          </p:nvPr>
        </p:nvSpPr>
        <p:spPr>
          <a:xfrm>
            <a:off x="12344400" y="5010150"/>
            <a:ext cx="103663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3FEF70-5356-3C2F-FACB-62E184040FA2}"/>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D9C970D8-DFC6-2093-26B7-DFECB02A74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E24D58-FA79-828C-AE9A-64B71148B224}"/>
              </a:ext>
            </a:extLst>
          </p:cNvPr>
          <p:cNvSpPr>
            <a:spLocks noGrp="1"/>
          </p:cNvSpPr>
          <p:nvPr>
            <p:ph type="sldNum" sz="quarter" idx="12"/>
          </p:nvPr>
        </p:nvSpPr>
        <p:spPr/>
        <p:txBody>
          <a:bodyPr/>
          <a:lstStyle/>
          <a:p>
            <a:fld id="{13096E02-34F1-3649-B00E-3C70CCB37A07}" type="slidenum">
              <a:rPr lang="en-US" smtClean="0"/>
              <a:t>‹#›</a:t>
            </a:fld>
            <a:endParaRPr lang="en-US"/>
          </a:p>
        </p:txBody>
      </p:sp>
    </p:spTree>
    <p:extLst>
      <p:ext uri="{BB962C8B-B14F-4D97-AF65-F5344CB8AC3E}">
        <p14:creationId xmlns:p14="http://schemas.microsoft.com/office/powerpoint/2010/main" val="9125044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4F32B-D464-B4DC-3BC1-A06F5F0779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23A7CD-9F5C-450A-1C66-381F2BFB98DB}"/>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21029BF-1032-BD10-FB42-900B3655C8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2CB98C-632C-066F-BDF0-EE8A546CBEAF}"/>
              </a:ext>
            </a:extLst>
          </p:cNvPr>
          <p:cNvSpPr>
            <a:spLocks noGrp="1"/>
          </p:cNvSpPr>
          <p:nvPr>
            <p:ph type="sldNum" sz="quarter" idx="12"/>
          </p:nvPr>
        </p:nvSpPr>
        <p:spPr/>
        <p:txBody>
          <a:bodyPr/>
          <a:lstStyle/>
          <a:p>
            <a:fld id="{13096E02-34F1-3649-B00E-3C70CCB37A07}" type="slidenum">
              <a:rPr lang="en-US" smtClean="0"/>
              <a:t>‹#›</a:t>
            </a:fld>
            <a:endParaRPr lang="en-US"/>
          </a:p>
        </p:txBody>
      </p:sp>
    </p:spTree>
    <p:extLst>
      <p:ext uri="{BB962C8B-B14F-4D97-AF65-F5344CB8AC3E}">
        <p14:creationId xmlns:p14="http://schemas.microsoft.com/office/powerpoint/2010/main" val="42753247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B30FBA-6E80-F8B9-4F38-F06433F580C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5A31EBB0-A1E1-0B21-F24A-31256EDA2D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9473C9-6E6A-6F8C-0804-AEAFBE485A1A}"/>
              </a:ext>
            </a:extLst>
          </p:cNvPr>
          <p:cNvSpPr>
            <a:spLocks noGrp="1"/>
          </p:cNvSpPr>
          <p:nvPr>
            <p:ph type="sldNum" sz="quarter" idx="12"/>
          </p:nvPr>
        </p:nvSpPr>
        <p:spPr/>
        <p:txBody>
          <a:bodyPr/>
          <a:lstStyle/>
          <a:p>
            <a:fld id="{13096E02-34F1-3649-B00E-3C70CCB37A07}" type="slidenum">
              <a:rPr lang="en-US" smtClean="0"/>
              <a:t>‹#›</a:t>
            </a:fld>
            <a:endParaRPr lang="en-US"/>
          </a:p>
        </p:txBody>
      </p:sp>
    </p:spTree>
    <p:extLst>
      <p:ext uri="{BB962C8B-B14F-4D97-AF65-F5344CB8AC3E}">
        <p14:creationId xmlns:p14="http://schemas.microsoft.com/office/powerpoint/2010/main" val="14249315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95466-196F-E47D-5B8F-E75CC88ADB31}"/>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8E1036-8DB2-C205-C01A-AFEA8EE35EAC}"/>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DA727A-75D4-AD58-A2EE-FA01CB1BE97E}"/>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9A9D6D-E81A-F3B4-5535-C610D2A90FD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B1E4195-B57E-21BF-4B2D-7A99253AB0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8E6C8B-4B38-35F8-85B2-F17579367CA7}"/>
              </a:ext>
            </a:extLst>
          </p:cNvPr>
          <p:cNvSpPr>
            <a:spLocks noGrp="1"/>
          </p:cNvSpPr>
          <p:nvPr>
            <p:ph type="sldNum" sz="quarter" idx="12"/>
          </p:nvPr>
        </p:nvSpPr>
        <p:spPr/>
        <p:txBody>
          <a:bodyPr/>
          <a:lstStyle/>
          <a:p>
            <a:fld id="{13096E02-34F1-3649-B00E-3C70CCB37A07}" type="slidenum">
              <a:rPr lang="en-US" smtClean="0"/>
              <a:t>‹#›</a:t>
            </a:fld>
            <a:endParaRPr lang="en-US"/>
          </a:p>
        </p:txBody>
      </p:sp>
    </p:spTree>
    <p:extLst>
      <p:ext uri="{BB962C8B-B14F-4D97-AF65-F5344CB8AC3E}">
        <p14:creationId xmlns:p14="http://schemas.microsoft.com/office/powerpoint/2010/main" val="7581212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CAA1B-D837-09EA-CABA-9E3359022E66}"/>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1653E0-482F-7FC2-2112-377FD7E65B1D}"/>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3B0F3C-7DBF-CBAE-69B6-C90FE7620D2F}"/>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911138-B75B-20F5-21BD-4DB62EAD069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2EFD938-DF50-F9F4-3BB5-B567107442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FB760E-8B60-9104-01DC-95C5750AFCD4}"/>
              </a:ext>
            </a:extLst>
          </p:cNvPr>
          <p:cNvSpPr>
            <a:spLocks noGrp="1"/>
          </p:cNvSpPr>
          <p:nvPr>
            <p:ph type="sldNum" sz="quarter" idx="12"/>
          </p:nvPr>
        </p:nvSpPr>
        <p:spPr/>
        <p:txBody>
          <a:bodyPr/>
          <a:lstStyle/>
          <a:p>
            <a:fld id="{13096E02-34F1-3649-B00E-3C70CCB37A07}" type="slidenum">
              <a:rPr lang="en-US" smtClean="0"/>
              <a:t>‹#›</a:t>
            </a:fld>
            <a:endParaRPr lang="en-US"/>
          </a:p>
        </p:txBody>
      </p:sp>
    </p:spTree>
    <p:extLst>
      <p:ext uri="{BB962C8B-B14F-4D97-AF65-F5344CB8AC3E}">
        <p14:creationId xmlns:p14="http://schemas.microsoft.com/office/powerpoint/2010/main" val="20307780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10B9D-F6B5-440B-C2DD-803C7AFFDD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13E6AB-24E7-C690-930B-1021F637A0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DA2C03-AC67-4D82-1FB9-F47C5AF8F23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9559B97-747D-725C-0122-0CB600D031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771135-6E8F-44E7-695D-4FE8956E6851}"/>
              </a:ext>
            </a:extLst>
          </p:cNvPr>
          <p:cNvSpPr>
            <a:spLocks noGrp="1"/>
          </p:cNvSpPr>
          <p:nvPr>
            <p:ph type="sldNum" sz="quarter" idx="12"/>
          </p:nvPr>
        </p:nvSpPr>
        <p:spPr/>
        <p:txBody>
          <a:bodyPr/>
          <a:lstStyle/>
          <a:p>
            <a:fld id="{13096E02-34F1-3649-B00E-3C70CCB37A07}" type="slidenum">
              <a:rPr lang="en-US" smtClean="0"/>
              <a:t>‹#›</a:t>
            </a:fld>
            <a:endParaRPr lang="en-US"/>
          </a:p>
        </p:txBody>
      </p:sp>
    </p:spTree>
    <p:extLst>
      <p:ext uri="{BB962C8B-B14F-4D97-AF65-F5344CB8AC3E}">
        <p14:creationId xmlns:p14="http://schemas.microsoft.com/office/powerpoint/2010/main" val="1107015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EE1890-71C0-EAD7-40F0-37EB6FD31137}"/>
              </a:ext>
            </a:extLst>
          </p:cNvPr>
          <p:cNvSpPr>
            <a:spLocks noGrp="1"/>
          </p:cNvSpPr>
          <p:nvPr>
            <p:ph type="title" orient="vert"/>
          </p:nvPr>
        </p:nvSpPr>
        <p:spPr>
          <a:xfrm>
            <a:off x="17449800" y="730250"/>
            <a:ext cx="5257800" cy="116236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AD0DFB-8827-8E54-B95E-5DF3FCB72696}"/>
              </a:ext>
            </a:extLst>
          </p:cNvPr>
          <p:cNvSpPr>
            <a:spLocks noGrp="1"/>
          </p:cNvSpPr>
          <p:nvPr>
            <p:ph type="body" orient="vert" idx="1"/>
          </p:nvPr>
        </p:nvSpPr>
        <p:spPr>
          <a:xfrm>
            <a:off x="1676400" y="730250"/>
            <a:ext cx="15621000" cy="11623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4C5969-692B-1CA9-EA0F-BE0C69EDDD8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24831CD-C96D-389C-9CBE-3A0FA7D211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283300-452F-D68C-D88E-CA97FA0F83F2}"/>
              </a:ext>
            </a:extLst>
          </p:cNvPr>
          <p:cNvSpPr>
            <a:spLocks noGrp="1"/>
          </p:cNvSpPr>
          <p:nvPr>
            <p:ph type="sldNum" sz="quarter" idx="12"/>
          </p:nvPr>
        </p:nvSpPr>
        <p:spPr/>
        <p:txBody>
          <a:bodyPr/>
          <a:lstStyle/>
          <a:p>
            <a:fld id="{13096E02-34F1-3649-B00E-3C70CCB37A07}" type="slidenum">
              <a:rPr lang="en-US" smtClean="0"/>
              <a:t>‹#›</a:t>
            </a:fld>
            <a:endParaRPr lang="en-US"/>
          </a:p>
        </p:txBody>
      </p:sp>
    </p:spTree>
    <p:extLst>
      <p:ext uri="{BB962C8B-B14F-4D97-AF65-F5344CB8AC3E}">
        <p14:creationId xmlns:p14="http://schemas.microsoft.com/office/powerpoint/2010/main" val="4072291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 name="Rectangle 1">
            <a:extLst>
              <a:ext uri="{FF2B5EF4-FFF2-40B4-BE49-F238E27FC236}">
                <a16:creationId xmlns:a16="http://schemas.microsoft.com/office/drawing/2014/main" id="{A624B7C3-D064-2308-96DE-36D4AA8A1FBB}"/>
              </a:ext>
            </a:extLst>
          </p:cNvPr>
          <p:cNvSpPr/>
          <p:nvPr userDrawn="1"/>
        </p:nvSpPr>
        <p:spPr>
          <a:xfrm>
            <a:off x="2" y="0"/>
            <a:ext cx="12412268" cy="13716000"/>
          </a:xfrm>
          <a:prstGeom prst="rect">
            <a:avLst/>
          </a:prstGeom>
          <a:solidFill>
            <a:srgbClr val="E22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Picture 2" descr="A close up of a logo&#10;&#10;Description automatically generated">
            <a:extLst>
              <a:ext uri="{FF2B5EF4-FFF2-40B4-BE49-F238E27FC236}">
                <a16:creationId xmlns:a16="http://schemas.microsoft.com/office/drawing/2014/main" id="{721A161C-36B8-5EEA-26DB-2653F1375E5E}"/>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0" y="5603191"/>
            <a:ext cx="10815880" cy="8112809"/>
          </a:xfrm>
          <a:prstGeom prst="rect">
            <a:avLst/>
          </a:prstGeom>
        </p:spPr>
      </p:pic>
      <p:grpSp>
        <p:nvGrpSpPr>
          <p:cNvPr id="4" name="Group 3">
            <a:extLst>
              <a:ext uri="{FF2B5EF4-FFF2-40B4-BE49-F238E27FC236}">
                <a16:creationId xmlns:a16="http://schemas.microsoft.com/office/drawing/2014/main" id="{93F0B784-24F3-CC92-2502-684A7175EF7F}"/>
              </a:ext>
            </a:extLst>
          </p:cNvPr>
          <p:cNvGrpSpPr/>
          <p:nvPr userDrawn="1"/>
        </p:nvGrpSpPr>
        <p:grpSpPr>
          <a:xfrm>
            <a:off x="21537758" y="-155597"/>
            <a:ext cx="2743200" cy="13887450"/>
            <a:chOff x="21537758" y="-155597"/>
            <a:chExt cx="2743200" cy="13887450"/>
          </a:xfrm>
        </p:grpSpPr>
        <p:sp>
          <p:nvSpPr>
            <p:cNvPr id="5" name="Rectangle 4">
              <a:extLst>
                <a:ext uri="{FF2B5EF4-FFF2-40B4-BE49-F238E27FC236}">
                  <a16:creationId xmlns:a16="http://schemas.microsoft.com/office/drawing/2014/main" id="{012F26E3-B64B-31F8-1DB3-EF00E01CC8E2}"/>
                </a:ext>
              </a:extLst>
            </p:cNvPr>
            <p:cNvSpPr/>
            <p:nvPr userDrawn="1"/>
          </p:nvSpPr>
          <p:spPr>
            <a:xfrm>
              <a:off x="22499783" y="-155597"/>
              <a:ext cx="819150" cy="13887450"/>
            </a:xfrm>
            <a:prstGeom prst="rect">
              <a:avLst/>
            </a:prstGeom>
            <a:solidFill>
              <a:srgbClr val="C7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pic>
          <p:nvPicPr>
            <p:cNvPr id="6" name="Picture 5" descr="A close up of a sign&#10;&#10;Description automatically generated">
              <a:extLst>
                <a:ext uri="{FF2B5EF4-FFF2-40B4-BE49-F238E27FC236}">
                  <a16:creationId xmlns:a16="http://schemas.microsoft.com/office/drawing/2014/main" id="{BA52F3CB-9581-A1E7-179A-4AF1AF68F0E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537758" y="10146273"/>
              <a:ext cx="2743200" cy="2743200"/>
            </a:xfrm>
            <a:prstGeom prst="rect">
              <a:avLst/>
            </a:prstGeom>
            <a:effectLst>
              <a:outerShdw blurRad="190500" dist="101600" dir="5400000" sx="96000" sy="96000" algn="t" rotWithShape="0">
                <a:prstClr val="black">
                  <a:alpha val="40000"/>
                </a:prstClr>
              </a:outerShdw>
            </a:effectLst>
          </p:spPr>
        </p:pic>
      </p:grpSp>
      <p:grpSp>
        <p:nvGrpSpPr>
          <p:cNvPr id="7" name="Group 6">
            <a:extLst>
              <a:ext uri="{FF2B5EF4-FFF2-40B4-BE49-F238E27FC236}">
                <a16:creationId xmlns:a16="http://schemas.microsoft.com/office/drawing/2014/main" id="{AB9EA4C4-77F3-66F9-E2D0-B438B72DED20}"/>
              </a:ext>
            </a:extLst>
          </p:cNvPr>
          <p:cNvGrpSpPr/>
          <p:nvPr userDrawn="1"/>
        </p:nvGrpSpPr>
        <p:grpSpPr>
          <a:xfrm>
            <a:off x="-266700" y="-12700"/>
            <a:ext cx="22535029" cy="4715132"/>
            <a:chOff x="-266700" y="-12700"/>
            <a:chExt cx="22535029" cy="4715132"/>
          </a:xfrm>
        </p:grpSpPr>
        <p:sp>
          <p:nvSpPr>
            <p:cNvPr id="8" name="Rectangle">
              <a:extLst>
                <a:ext uri="{FF2B5EF4-FFF2-40B4-BE49-F238E27FC236}">
                  <a16:creationId xmlns:a16="http://schemas.microsoft.com/office/drawing/2014/main" id="{F14EB5A8-E5BF-12BD-6F92-C000F0D19808}"/>
                </a:ext>
              </a:extLst>
            </p:cNvPr>
            <p:cNvSpPr/>
            <p:nvPr userDrawn="1"/>
          </p:nvSpPr>
          <p:spPr>
            <a:xfrm>
              <a:off x="-25868" y="483430"/>
              <a:ext cx="22294197" cy="1270001"/>
            </a:xfrm>
            <a:prstGeom prst="rect">
              <a:avLst/>
            </a:prstGeom>
            <a:solidFill>
              <a:schemeClr val="accent5">
                <a:lumOff val="-29866"/>
              </a:schemeClr>
            </a:solidFill>
            <a:ln w="127000">
              <a:solidFill>
                <a:srgbClr val="000000"/>
              </a:solidFill>
              <a:miter lim="400000"/>
            </a:ln>
            <a:effectLst>
              <a:outerShdw blurRad="254000" dist="127000" dir="5400000" rotWithShape="0">
                <a:srgbClr val="000000">
                  <a:alpha val="62514"/>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 name="WHY WE EXIST">
              <a:extLst>
                <a:ext uri="{FF2B5EF4-FFF2-40B4-BE49-F238E27FC236}">
                  <a16:creationId xmlns:a16="http://schemas.microsoft.com/office/drawing/2014/main" id="{03E040D9-E3C6-63C7-2A01-CE5EEDEB52E1}"/>
                </a:ext>
              </a:extLst>
            </p:cNvPr>
            <p:cNvSpPr txBox="1"/>
            <p:nvPr userDrawn="1"/>
          </p:nvSpPr>
          <p:spPr>
            <a:xfrm>
              <a:off x="8892543" y="528526"/>
              <a:ext cx="13017987" cy="1179810"/>
            </a:xfrm>
            <a:prstGeom prst="rect">
              <a:avLst/>
            </a:prstGeom>
            <a:ln w="12700">
              <a:miter lim="400000"/>
            </a:ln>
            <a:effectLst>
              <a:outerShdw blurRad="254000" dist="127000" dir="5400000" rotWithShape="0">
                <a:srgbClr val="000000">
                  <a:alpha val="625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000">
                  <a:solidFill>
                    <a:srgbClr val="FFFFFF"/>
                  </a:solidFill>
                  <a:latin typeface="Helvetica"/>
                  <a:ea typeface="Helvetica"/>
                  <a:cs typeface="Helvetica"/>
                  <a:sym typeface="Helvetica"/>
                </a:defRPr>
              </a:lvl1pPr>
            </a:lstStyle>
            <a:p>
              <a:r>
                <a:rPr lang="en-US" dirty="0"/>
                <a:t>Fireground Cancer Prevention</a:t>
              </a:r>
              <a:endParaRPr dirty="0"/>
            </a:p>
          </p:txBody>
        </p:sp>
        <p:pic>
          <p:nvPicPr>
            <p:cNvPr id="10" name="FCSN-logo.png" descr="FCSN-logo.png">
              <a:extLst>
                <a:ext uri="{FF2B5EF4-FFF2-40B4-BE49-F238E27FC236}">
                  <a16:creationId xmlns:a16="http://schemas.microsoft.com/office/drawing/2014/main" id="{BBD0D691-0F82-A14F-02A1-E66D7A540F8C}"/>
                </a:ext>
              </a:extLst>
            </p:cNvPr>
            <p:cNvPicPr>
              <a:picLocks noChangeAspect="1"/>
            </p:cNvPicPr>
            <p:nvPr userDrawn="1"/>
          </p:nvPicPr>
          <p:blipFill>
            <a:blip r:embed="rId4"/>
            <a:stretch>
              <a:fillRect/>
            </a:stretch>
          </p:blipFill>
          <p:spPr>
            <a:xfrm>
              <a:off x="-266700" y="-12700"/>
              <a:ext cx="4715132" cy="4715132"/>
            </a:xfrm>
            <a:prstGeom prst="rect">
              <a:avLst/>
            </a:prstGeom>
            <a:ln w="12700">
              <a:miter lim="400000"/>
            </a:ln>
          </p:spPr>
        </p:pic>
      </p:gr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andy path between two hills leading to the ocean"/>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andy path between two hills leading to the ocean"/>
          <p:cNvSpPr>
            <a:spLocks noGrp="1"/>
          </p:cNvSpPr>
          <p:nvPr>
            <p:ph type="pic" sz="quarter" idx="21"/>
          </p:nvPr>
        </p:nvSpPr>
        <p:spPr>
          <a:xfrm>
            <a:off x="15300325" y="7048500"/>
            <a:ext cx="8324850" cy="5549900"/>
          </a:xfrm>
          <a:prstGeom prst="rect">
            <a:avLst/>
          </a:prstGeom>
        </p:spPr>
        <p:txBody>
          <a:bodyPr lIns="91439" tIns="45719" rIns="91439" bIns="45719" anchor="t">
            <a:noAutofit/>
          </a:bodyPr>
          <a:lstStyle/>
          <a:p>
            <a:endParaRPr/>
          </a:p>
        </p:txBody>
      </p:sp>
      <p:sp>
        <p:nvSpPr>
          <p:cNvPr id="84" name="Heron flying low over a beach with a short fence in the foreground"/>
          <p:cNvSpPr>
            <a:spLocks noGrp="1"/>
          </p:cNvSpPr>
          <p:nvPr>
            <p:ph type="pic" sz="quarter" idx="22"/>
          </p:nvPr>
        </p:nvSpPr>
        <p:spPr>
          <a:xfrm>
            <a:off x="15760700" y="863600"/>
            <a:ext cx="7404100" cy="7404100"/>
          </a:xfrm>
          <a:prstGeom prst="rect">
            <a:avLst/>
          </a:prstGeom>
        </p:spPr>
        <p:txBody>
          <a:bodyPr lIns="91439" tIns="45719" rIns="91439" bIns="45719" anchor="t">
            <a:noAutofit/>
          </a:bodyPr>
          <a:lstStyle/>
          <a:p>
            <a:endParaRPr/>
          </a:p>
        </p:txBody>
      </p:sp>
      <p:sp>
        <p:nvSpPr>
          <p:cNvPr id="85" name="View of beach and sea from a grassy sand dune"/>
          <p:cNvSpPr>
            <a:spLocks noGrp="1"/>
          </p:cNvSpPr>
          <p:nvPr>
            <p:ph type="pic" idx="23"/>
          </p:nvPr>
        </p:nvSpPr>
        <p:spPr>
          <a:xfrm>
            <a:off x="-9906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pic>
        <p:nvPicPr>
          <p:cNvPr id="5" name="Picture 4" descr="A picture containing shirt&#10;&#10;Description automatically generated">
            <a:extLst>
              <a:ext uri="{FF2B5EF4-FFF2-40B4-BE49-F238E27FC236}">
                <a16:creationId xmlns:a16="http://schemas.microsoft.com/office/drawing/2014/main" id="{54317559-1452-7AC7-5F3D-67DC473DA6D5}"/>
              </a:ext>
            </a:extLst>
          </p:cNvPr>
          <p:cNvPicPr>
            <a:picLocks noChangeAspect="1"/>
          </p:cNvPicPr>
          <p:nvPr userDrawn="1"/>
        </p:nvPicPr>
        <p:blipFill>
          <a:blip r:embed="rId27">
            <a:alphaModFix amt="50000"/>
            <a:extLst>
              <a:ext uri="{28A0092B-C50C-407E-A947-70E740481C1C}">
                <a14:useLocalDpi xmlns:a14="http://schemas.microsoft.com/office/drawing/2010/main" val="0"/>
              </a:ext>
            </a:extLst>
          </a:blip>
          <a:stretch>
            <a:fillRect/>
          </a:stretch>
        </p:blipFill>
        <p:spPr>
          <a:xfrm>
            <a:off x="12372631" y="4706472"/>
            <a:ext cx="12011368" cy="9009526"/>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Lst>
  <p:transition spd="med"/>
  <p:hf hdr="0" dt="0"/>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457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914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1371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1828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22860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2743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3200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3657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B0F38A-E456-2E2B-0DA0-3B5C3740F377}"/>
              </a:ext>
            </a:extLst>
          </p:cNvPr>
          <p:cNvSpPr>
            <a:spLocks noGrp="1"/>
          </p:cNvSpPr>
          <p:nvPr>
            <p:ph type="title"/>
          </p:nvPr>
        </p:nvSpPr>
        <p:spPr>
          <a:xfrm>
            <a:off x="1676400" y="730250"/>
            <a:ext cx="21031200" cy="26511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897285-9CF3-9551-BEE5-6C766915F6D0}"/>
              </a:ext>
            </a:extLst>
          </p:cNvPr>
          <p:cNvSpPr>
            <a:spLocks noGrp="1"/>
          </p:cNvSpPr>
          <p:nvPr>
            <p:ph type="body" idx="1"/>
          </p:nvPr>
        </p:nvSpPr>
        <p:spPr>
          <a:xfrm>
            <a:off x="1676400" y="3651250"/>
            <a:ext cx="21031200" cy="87026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5D894E-19E2-5D00-1774-C9D2449233AD}"/>
              </a:ext>
            </a:extLst>
          </p:cNvPr>
          <p:cNvSpPr>
            <a:spLocks noGrp="1"/>
          </p:cNvSpPr>
          <p:nvPr>
            <p:ph type="dt" sz="half" idx="2"/>
          </p:nvPr>
        </p:nvSpPr>
        <p:spPr>
          <a:xfrm>
            <a:off x="1676400" y="12712700"/>
            <a:ext cx="5486400" cy="73025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6BF6829A-C3CC-29AB-E635-B8CA2DE24A2A}"/>
              </a:ext>
            </a:extLst>
          </p:cNvPr>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117535-4A66-3609-DBC7-D3389FC809C2}"/>
              </a:ext>
            </a:extLst>
          </p:cNvPr>
          <p:cNvSpPr>
            <a:spLocks noGrp="1"/>
          </p:cNvSpPr>
          <p:nvPr>
            <p:ph type="sldNum" sz="quarter" idx="4"/>
          </p:nvPr>
        </p:nvSpPr>
        <p:spPr>
          <a:xfrm>
            <a:off x="17221200" y="12712700"/>
            <a:ext cx="5486400"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13096E02-34F1-3649-B00E-3C70CCB37A07}" type="slidenum">
              <a:rPr lang="en-US" smtClean="0"/>
              <a:t>‹#›</a:t>
            </a:fld>
            <a:endParaRPr lang="en-US"/>
          </a:p>
        </p:txBody>
      </p:sp>
    </p:spTree>
    <p:extLst>
      <p:ext uri="{BB962C8B-B14F-4D97-AF65-F5344CB8AC3E}">
        <p14:creationId xmlns:p14="http://schemas.microsoft.com/office/powerpoint/2010/main" val="170257647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9.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 Id="rId9"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F9FC010-EFA4-CFBF-BFEE-0C56E2BAADB1}"/>
              </a:ext>
            </a:extLst>
          </p:cNvPr>
          <p:cNvSpPr>
            <a:spLocks noGrp="1"/>
          </p:cNvSpPr>
          <p:nvPr>
            <p:ph type="pic" sz="quarter" idx="10"/>
          </p:nvPr>
        </p:nvSpPr>
        <p:spPr/>
        <p:txBody>
          <a:bodyPr/>
          <a:lstStyle/>
          <a:p>
            <a:endParaRPr lang="ru-RU"/>
          </a:p>
        </p:txBody>
      </p:sp>
      <p:sp>
        <p:nvSpPr>
          <p:cNvPr id="7" name="Rectangle 6">
            <a:extLst>
              <a:ext uri="{FF2B5EF4-FFF2-40B4-BE49-F238E27FC236}">
                <a16:creationId xmlns:a16="http://schemas.microsoft.com/office/drawing/2014/main" id="{229755D9-E2A5-51D0-6A02-276A6EE40B32}"/>
              </a:ext>
            </a:extLst>
          </p:cNvPr>
          <p:cNvSpPr/>
          <p:nvPr/>
        </p:nvSpPr>
        <p:spPr>
          <a:xfrm>
            <a:off x="-51735" y="-23149"/>
            <a:ext cx="24384000" cy="13716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4" name="Text Placeholder 3">
            <a:extLst>
              <a:ext uri="{FF2B5EF4-FFF2-40B4-BE49-F238E27FC236}">
                <a16:creationId xmlns:a16="http://schemas.microsoft.com/office/drawing/2014/main" id="{D9D72D94-99B8-5F5D-6A50-AFABD620991A}"/>
              </a:ext>
            </a:extLst>
          </p:cNvPr>
          <p:cNvSpPr>
            <a:spLocks noGrp="1"/>
          </p:cNvSpPr>
          <p:nvPr>
            <p:ph type="body" sz="quarter" idx="12"/>
          </p:nvPr>
        </p:nvSpPr>
        <p:spPr>
          <a:xfrm>
            <a:off x="12430675" y="4697761"/>
            <a:ext cx="8784974" cy="1292662"/>
          </a:xfrm>
        </p:spPr>
        <p:txBody>
          <a:bodyPr>
            <a:noAutofit/>
          </a:bodyPr>
          <a:lstStyle/>
          <a:p>
            <a:pPr algn="ctr">
              <a:defRPr sz="7000">
                <a:solidFill>
                  <a:srgbClr val="FFFFFF"/>
                </a:solidFill>
                <a:latin typeface="Helvetica"/>
                <a:ea typeface="Helvetica"/>
                <a:cs typeface="Helvetica"/>
                <a:sym typeface="Helvetica"/>
              </a:defRPr>
            </a:pPr>
            <a:r>
              <a:rPr lang="en-US" sz="8800" b="1" dirty="0">
                <a:solidFill>
                  <a:srgbClr val="FF0000"/>
                </a:solidFill>
                <a:latin typeface="Avenir Next Condensed Demi Bold" panose="020B0506020202020204" pitchFamily="34" charset="0"/>
              </a:rPr>
              <a:t>Call To Action</a:t>
            </a:r>
          </a:p>
        </p:txBody>
      </p:sp>
      <p:sp>
        <p:nvSpPr>
          <p:cNvPr id="5" name="TextBox 4">
            <a:extLst>
              <a:ext uri="{FF2B5EF4-FFF2-40B4-BE49-F238E27FC236}">
                <a16:creationId xmlns:a16="http://schemas.microsoft.com/office/drawing/2014/main" id="{BF933A1F-6959-DD45-4360-F35315E69812}"/>
              </a:ext>
            </a:extLst>
          </p:cNvPr>
          <p:cNvSpPr txBox="1"/>
          <p:nvPr/>
        </p:nvSpPr>
        <p:spPr>
          <a:xfrm>
            <a:off x="12430675" y="6430185"/>
            <a:ext cx="8546302" cy="3928916"/>
          </a:xfrm>
          <a:prstGeom prst="rect">
            <a:avLst/>
          </a:prstGeom>
          <a:noFill/>
        </p:spPr>
        <p:txBody>
          <a:bodyPr wrap="square" lIns="0" rIns="0" rtlCol="0">
            <a:noAutofit/>
          </a:bodyPr>
          <a:lstStyle/>
          <a:p>
            <a:pPr>
              <a:defRPr sz="7000">
                <a:solidFill>
                  <a:srgbClr val="FFFFFF"/>
                </a:solidFill>
                <a:latin typeface="Helvetica"/>
                <a:ea typeface="Helvetica"/>
                <a:cs typeface="Helvetica"/>
                <a:sym typeface="Helvetica"/>
              </a:defRPr>
            </a:pPr>
            <a:r>
              <a:rPr lang="en-US" sz="8000" dirty="0">
                <a:solidFill>
                  <a:srgbClr val="FF0000"/>
                </a:solidFill>
                <a:latin typeface="Avenir Next Condensed" panose="020B0506020202020204" pitchFamily="34" charset="0"/>
              </a:rPr>
              <a:t>Cancer Prevention on the</a:t>
            </a:r>
          </a:p>
          <a:p>
            <a:pPr>
              <a:defRPr sz="7000">
                <a:solidFill>
                  <a:srgbClr val="FFFFFF"/>
                </a:solidFill>
                <a:latin typeface="Helvetica"/>
                <a:ea typeface="Helvetica"/>
                <a:cs typeface="Helvetica"/>
                <a:sym typeface="Helvetica"/>
              </a:defRPr>
            </a:pPr>
            <a:r>
              <a:rPr lang="en-US" sz="8000" dirty="0">
                <a:solidFill>
                  <a:srgbClr val="FF0000"/>
                </a:solidFill>
                <a:latin typeface="Avenir Next Condensed" panose="020B0506020202020204" pitchFamily="34" charset="0"/>
              </a:rPr>
              <a:t> Fireground</a:t>
            </a:r>
          </a:p>
        </p:txBody>
      </p:sp>
      <p:sp>
        <p:nvSpPr>
          <p:cNvPr id="6" name="Rectangle 5">
            <a:extLst>
              <a:ext uri="{FF2B5EF4-FFF2-40B4-BE49-F238E27FC236}">
                <a16:creationId xmlns:a16="http://schemas.microsoft.com/office/drawing/2014/main" id="{1F2F5186-4776-3939-022A-F38FFB1D1155}"/>
              </a:ext>
            </a:extLst>
          </p:cNvPr>
          <p:cNvSpPr/>
          <p:nvPr/>
        </p:nvSpPr>
        <p:spPr>
          <a:xfrm rot="5400000">
            <a:off x="6682743" y="6727676"/>
            <a:ext cx="8064894" cy="260648"/>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pic>
        <p:nvPicPr>
          <p:cNvPr id="8" name="FCSN-logo.png" descr="FCSN-logo.png">
            <a:extLst>
              <a:ext uri="{FF2B5EF4-FFF2-40B4-BE49-F238E27FC236}">
                <a16:creationId xmlns:a16="http://schemas.microsoft.com/office/drawing/2014/main" id="{FBD07B1C-11DC-FB85-748F-F16BC305CF73}"/>
              </a:ext>
            </a:extLst>
          </p:cNvPr>
          <p:cNvPicPr>
            <a:picLocks noChangeAspect="1"/>
          </p:cNvPicPr>
          <p:nvPr/>
        </p:nvPicPr>
        <p:blipFill>
          <a:blip r:embed="rId3"/>
          <a:stretch>
            <a:fillRect/>
          </a:stretch>
        </p:blipFill>
        <p:spPr>
          <a:xfrm>
            <a:off x="2616244" y="3356899"/>
            <a:ext cx="7002202" cy="7002202"/>
          </a:xfrm>
          <a:prstGeom prst="rect">
            <a:avLst/>
          </a:prstGeom>
          <a:ln w="12700">
            <a:miter lim="400000"/>
          </a:ln>
        </p:spPr>
      </p:pic>
      <p:grpSp>
        <p:nvGrpSpPr>
          <p:cNvPr id="13" name="Group 12">
            <a:extLst>
              <a:ext uri="{FF2B5EF4-FFF2-40B4-BE49-F238E27FC236}">
                <a16:creationId xmlns:a16="http://schemas.microsoft.com/office/drawing/2014/main" id="{1CFB0F3E-7FF8-B10B-B972-1C6A12BAD8CF}"/>
              </a:ext>
            </a:extLst>
          </p:cNvPr>
          <p:cNvGrpSpPr/>
          <p:nvPr/>
        </p:nvGrpSpPr>
        <p:grpSpPr>
          <a:xfrm>
            <a:off x="-25868" y="483430"/>
            <a:ext cx="24384001" cy="1270001"/>
            <a:chOff x="-25868" y="483430"/>
            <a:chExt cx="24384001" cy="1270001"/>
          </a:xfrm>
        </p:grpSpPr>
        <p:sp>
          <p:nvSpPr>
            <p:cNvPr id="9" name="Rectangle">
              <a:extLst>
                <a:ext uri="{FF2B5EF4-FFF2-40B4-BE49-F238E27FC236}">
                  <a16:creationId xmlns:a16="http://schemas.microsoft.com/office/drawing/2014/main" id="{6A0AD8E2-EA92-11F7-B9D4-AFB77C148FB8}"/>
                </a:ext>
              </a:extLst>
            </p:cNvPr>
            <p:cNvSpPr/>
            <p:nvPr/>
          </p:nvSpPr>
          <p:spPr>
            <a:xfrm>
              <a:off x="-25868" y="483430"/>
              <a:ext cx="24384001" cy="1270001"/>
            </a:xfrm>
            <a:prstGeom prst="rect">
              <a:avLst/>
            </a:prstGeom>
            <a:solidFill>
              <a:schemeClr val="accent5">
                <a:lumOff val="-29866"/>
              </a:schemeClr>
            </a:solidFill>
            <a:ln w="127000">
              <a:solidFill>
                <a:srgbClr val="000000"/>
              </a:solidFill>
              <a:miter lim="400000"/>
            </a:ln>
            <a:effectLst>
              <a:outerShdw blurRad="254000" dist="127000" dir="5400000" rotWithShape="0">
                <a:srgbClr val="000000">
                  <a:alpha val="62514"/>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0" name="WHY WE EXIST">
              <a:extLst>
                <a:ext uri="{FF2B5EF4-FFF2-40B4-BE49-F238E27FC236}">
                  <a16:creationId xmlns:a16="http://schemas.microsoft.com/office/drawing/2014/main" id="{CED1FEAA-156D-05A9-4A47-678614D07CA0}"/>
                </a:ext>
              </a:extLst>
            </p:cNvPr>
            <p:cNvSpPr txBox="1"/>
            <p:nvPr/>
          </p:nvSpPr>
          <p:spPr>
            <a:xfrm>
              <a:off x="9765384" y="528526"/>
              <a:ext cx="11272317" cy="1179810"/>
            </a:xfrm>
            <a:prstGeom prst="rect">
              <a:avLst/>
            </a:prstGeom>
            <a:ln w="12700">
              <a:miter lim="400000"/>
            </a:ln>
            <a:effectLst>
              <a:outerShdw blurRad="254000" dist="127000" dir="5400000" rotWithShape="0">
                <a:srgbClr val="000000">
                  <a:alpha val="625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000">
                  <a:solidFill>
                    <a:srgbClr val="FFFFFF"/>
                  </a:solidFill>
                  <a:latin typeface="Helvetica"/>
                  <a:ea typeface="Helvetica"/>
                  <a:cs typeface="Helvetica"/>
                  <a:sym typeface="Helvetica"/>
                </a:defRPr>
              </a:lvl1pPr>
            </a:lstStyle>
            <a:p>
              <a:r>
                <a:rPr lang="en-US" dirty="0"/>
                <a:t>Fireground Best Practices</a:t>
              </a:r>
              <a:endParaRPr dirty="0"/>
            </a:p>
          </p:txBody>
        </p:sp>
      </p:grpSp>
      <p:sp>
        <p:nvSpPr>
          <p:cNvPr id="11" name="TextBox 10">
            <a:extLst>
              <a:ext uri="{FF2B5EF4-FFF2-40B4-BE49-F238E27FC236}">
                <a16:creationId xmlns:a16="http://schemas.microsoft.com/office/drawing/2014/main" id="{1A98AA1D-A883-C276-A44D-1223794E7236}"/>
              </a:ext>
            </a:extLst>
          </p:cNvPr>
          <p:cNvSpPr txBox="1"/>
          <p:nvPr/>
        </p:nvSpPr>
        <p:spPr>
          <a:xfrm>
            <a:off x="4544291" y="11403441"/>
            <a:ext cx="13882255"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6600" u="none" strike="noStrike" cap="none" spc="0" normalizeH="0" baseline="0" dirty="0">
                <a:ln>
                  <a:noFill/>
                </a:ln>
                <a:solidFill>
                  <a:schemeClr val="bg1"/>
                </a:solidFill>
                <a:effectLst/>
                <a:uFillTx/>
                <a:latin typeface="Avenir Next Condensed Demi Bold" panose="020B0506020202020204" pitchFamily="34" charset="0"/>
                <a:sym typeface="Helvetica Neue"/>
              </a:rPr>
              <a:t>You fight fire. We fight cancer!</a:t>
            </a:r>
            <a:endParaRPr kumimoji="0" lang="en-US" sz="66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12" name="TextBox 11">
            <a:extLst>
              <a:ext uri="{FF2B5EF4-FFF2-40B4-BE49-F238E27FC236}">
                <a16:creationId xmlns:a16="http://schemas.microsoft.com/office/drawing/2014/main" id="{0B11FCC8-6062-FE1F-E28A-B00E5F89C534}"/>
              </a:ext>
            </a:extLst>
          </p:cNvPr>
          <p:cNvSpPr txBox="1"/>
          <p:nvPr/>
        </p:nvSpPr>
        <p:spPr>
          <a:xfrm>
            <a:off x="19146982" y="12534809"/>
            <a:ext cx="432261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000" b="0" u="none" strike="noStrike" cap="none" spc="0" normalizeH="0" baseline="0" dirty="0">
                <a:ln>
                  <a:noFill/>
                </a:ln>
                <a:solidFill>
                  <a:schemeClr val="bg1"/>
                </a:solidFill>
                <a:effectLst/>
                <a:uFillTx/>
                <a:latin typeface="Avenir Next Condensed" panose="020B0506020202020204" pitchFamily="34" charset="0"/>
                <a:sym typeface="Helvetica Neue"/>
              </a:rPr>
              <a:t>FFCAM 2024</a:t>
            </a:r>
          </a:p>
        </p:txBody>
      </p:sp>
      <p:pic>
        <p:nvPicPr>
          <p:cNvPr id="3" name="Picture 2" descr="A picture containing shirt&#10;&#10;Description automatically generated">
            <a:extLst>
              <a:ext uri="{FF2B5EF4-FFF2-40B4-BE49-F238E27FC236}">
                <a16:creationId xmlns:a16="http://schemas.microsoft.com/office/drawing/2014/main" id="{31470A8D-88EB-375D-6A4C-F4B48AF7B43B}"/>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12372631" y="4706472"/>
            <a:ext cx="12011368" cy="9009526"/>
          </a:xfrm>
          <a:prstGeom prst="rect">
            <a:avLst/>
          </a:prstGeom>
        </p:spPr>
      </p:pic>
    </p:spTree>
    <p:extLst>
      <p:ext uri="{BB962C8B-B14F-4D97-AF65-F5344CB8AC3E}">
        <p14:creationId xmlns:p14="http://schemas.microsoft.com/office/powerpoint/2010/main" val="3621561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86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ppt_x"/>
                                              </p:val>
                                            </p:tav>
                                            <p:tav tm="100000">
                                              <p:val>
                                                <p:strVal val="#ppt_x"/>
                                              </p:val>
                                            </p:tav>
                                          </p:tavLst>
                                        </p:anim>
                                        <p:anim calcmode="lin" valueType="num">
                                          <p:cBhvr additive="base">
                                            <p:cTn id="8" dur="1250" fill="hold"/>
                                            <p:tgtEl>
                                              <p:spTgt spid="7"/>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22" presetClass="entr" presetSubtype="1" fill="hold" grpId="0" nodeType="withEffect">
                                      <p:stCondLst>
                                        <p:cond delay="75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par>
                                    <p:cTn id="15" presetID="64" presetClass="path" presetSubtype="0" accel="33333" fill="hold" grpId="1" nodeType="withEffect" p14:presetBounceEnd="26667">
                                      <p:stCondLst>
                                        <p:cond delay="750"/>
                                      </p:stCondLst>
                                      <p:childTnLst>
                                        <p:animMotion origin="layout" path="M 0.03542 0.08148 L -3.75E-6 -3.33333E-6 " pathEditMode="relative" rAng="0" ptsTypes="AA" p14:bounceEnd="26667">
                                          <p:cBhvr>
                                            <p:cTn id="16" dur="750" fill="hold"/>
                                            <p:tgtEl>
                                              <p:spTgt spid="4"/>
                                            </p:tgtEl>
                                            <p:attrNameLst>
                                              <p:attrName>ppt_x</p:attrName>
                                              <p:attrName>ppt_y</p:attrName>
                                            </p:attrNameLst>
                                          </p:cBhvr>
                                          <p:rCtr x="-1771" y="-4074"/>
                                        </p:animMotion>
                                      </p:childTnLst>
                                    </p:cTn>
                                  </p:par>
                                  <p:par>
                                    <p:cTn id="17" presetID="22" presetClass="entr" presetSubtype="1" fill="hold" grpId="0" nodeType="with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par>
                                    <p:cTn id="20" presetID="64" presetClass="path" presetSubtype="0" accel="33333" decel="33333" fill="hold" grpId="1" nodeType="withEffect">
                                      <p:stCondLst>
                                        <p:cond delay="1000"/>
                                      </p:stCondLst>
                                      <p:childTnLst>
                                        <p:animMotion origin="layout" path="M 0.02369 0.09791 L 3.95833E-6 2.96296E-6 " pathEditMode="relative" rAng="0" ptsTypes="AA">
                                          <p:cBhvr>
                                            <p:cTn id="21" dur="750" fill="hold"/>
                                            <p:tgtEl>
                                              <p:spTgt spid="5"/>
                                            </p:tgtEl>
                                            <p:attrNameLst>
                                              <p:attrName>ppt_x</p:attrName>
                                              <p:attrName>ppt_y</p:attrName>
                                            </p:attrNameLst>
                                          </p:cBhvr>
                                          <p:rCtr x="-1185" y="-4896"/>
                                        </p:animMotion>
                                      </p:childTnLst>
                                    </p:cTn>
                                  </p:par>
                                  <p:par>
                                    <p:cTn id="22" presetID="2" presetClass="entr" presetSubtype="8"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0-#ppt_w/2"/>
                                              </p:val>
                                            </p:tav>
                                            <p:tav tm="100000">
                                              <p:val>
                                                <p:strVal val="#ppt_x"/>
                                              </p:val>
                                            </p:tav>
                                          </p:tavLst>
                                        </p:anim>
                                        <p:anim calcmode="lin" valueType="num">
                                          <p:cBhvr additive="base">
                                            <p:cTn id="25" dur="500" fill="hold"/>
                                            <p:tgtEl>
                                              <p:spTgt spid="8"/>
                                            </p:tgtEl>
                                            <p:attrNameLst>
                                              <p:attrName>ppt_y</p:attrName>
                                            </p:attrNameLst>
                                          </p:cBhvr>
                                          <p:tavLst>
                                            <p:tav tm="0">
                                              <p:val>
                                                <p:strVal val="#ppt_y"/>
                                              </p:val>
                                            </p:tav>
                                            <p:tav tm="100000">
                                              <p:val>
                                                <p:strVal val="#ppt_y"/>
                                              </p:val>
                                            </p:tav>
                                          </p:tavLst>
                                        </p:anim>
                                      </p:childTnLst>
                                    </p:cTn>
                                  </p:par>
                                  <p:par>
                                    <p:cTn id="26" presetID="37"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900" decel="100000" fill="hold"/>
                                            <p:tgtEl>
                                              <p:spTgt spid="11"/>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32" presetID="9"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dissolv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4" grpId="1" animBg="1"/>
          <p:bldP spid="5" grpId="0"/>
          <p:bldP spid="5" grpId="1"/>
          <p:bldP spid="6" grpId="0" animBg="1"/>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86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ppt_x"/>
                                              </p:val>
                                            </p:tav>
                                            <p:tav tm="100000">
                                              <p:val>
                                                <p:strVal val="#ppt_x"/>
                                              </p:val>
                                            </p:tav>
                                          </p:tavLst>
                                        </p:anim>
                                        <p:anim calcmode="lin" valueType="num">
                                          <p:cBhvr additive="base">
                                            <p:cTn id="8" dur="1250" fill="hold"/>
                                            <p:tgtEl>
                                              <p:spTgt spid="7"/>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22" presetClass="entr" presetSubtype="1" fill="hold" grpId="0" nodeType="withEffect">
                                      <p:stCondLst>
                                        <p:cond delay="75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par>
                                    <p:cTn id="15" presetID="64" presetClass="path" presetSubtype="0" accel="33333" fill="hold" grpId="1" nodeType="withEffect">
                                      <p:stCondLst>
                                        <p:cond delay="750"/>
                                      </p:stCondLst>
                                      <p:childTnLst>
                                        <p:animMotion origin="layout" path="M 0.03542 0.08148 L -3.75E-6 -3.33333E-6 " pathEditMode="relative" rAng="0" ptsTypes="AA">
                                          <p:cBhvr>
                                            <p:cTn id="16" dur="750" fill="hold"/>
                                            <p:tgtEl>
                                              <p:spTgt spid="4"/>
                                            </p:tgtEl>
                                            <p:attrNameLst>
                                              <p:attrName>ppt_x</p:attrName>
                                              <p:attrName>ppt_y</p:attrName>
                                            </p:attrNameLst>
                                          </p:cBhvr>
                                          <p:rCtr x="-1771" y="-4074"/>
                                        </p:animMotion>
                                      </p:childTnLst>
                                    </p:cTn>
                                  </p:par>
                                  <p:par>
                                    <p:cTn id="17" presetID="22" presetClass="entr" presetSubtype="1" fill="hold" grpId="0" nodeType="with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par>
                                    <p:cTn id="20" presetID="64" presetClass="path" presetSubtype="0" accel="33333" decel="33333" fill="hold" grpId="1" nodeType="withEffect">
                                      <p:stCondLst>
                                        <p:cond delay="1000"/>
                                      </p:stCondLst>
                                      <p:childTnLst>
                                        <p:animMotion origin="layout" path="M 0.02369 0.09791 L 3.95833E-6 2.96296E-6 " pathEditMode="relative" rAng="0" ptsTypes="AA">
                                          <p:cBhvr>
                                            <p:cTn id="21" dur="750" fill="hold"/>
                                            <p:tgtEl>
                                              <p:spTgt spid="5"/>
                                            </p:tgtEl>
                                            <p:attrNameLst>
                                              <p:attrName>ppt_x</p:attrName>
                                              <p:attrName>ppt_y</p:attrName>
                                            </p:attrNameLst>
                                          </p:cBhvr>
                                          <p:rCtr x="-1185" y="-4896"/>
                                        </p:animMotion>
                                      </p:childTnLst>
                                    </p:cTn>
                                  </p:par>
                                  <p:par>
                                    <p:cTn id="22" presetID="2" presetClass="entr" presetSubtype="8"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0-#ppt_w/2"/>
                                              </p:val>
                                            </p:tav>
                                            <p:tav tm="100000">
                                              <p:val>
                                                <p:strVal val="#ppt_x"/>
                                              </p:val>
                                            </p:tav>
                                          </p:tavLst>
                                        </p:anim>
                                        <p:anim calcmode="lin" valueType="num">
                                          <p:cBhvr additive="base">
                                            <p:cTn id="25" dur="500" fill="hold"/>
                                            <p:tgtEl>
                                              <p:spTgt spid="8"/>
                                            </p:tgtEl>
                                            <p:attrNameLst>
                                              <p:attrName>ppt_y</p:attrName>
                                            </p:attrNameLst>
                                          </p:cBhvr>
                                          <p:tavLst>
                                            <p:tav tm="0">
                                              <p:val>
                                                <p:strVal val="#ppt_y"/>
                                              </p:val>
                                            </p:tav>
                                            <p:tav tm="100000">
                                              <p:val>
                                                <p:strVal val="#ppt_y"/>
                                              </p:val>
                                            </p:tav>
                                          </p:tavLst>
                                        </p:anim>
                                      </p:childTnLst>
                                    </p:cTn>
                                  </p:par>
                                  <p:par>
                                    <p:cTn id="26" presetID="37"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900" decel="100000" fill="hold"/>
                                            <p:tgtEl>
                                              <p:spTgt spid="11"/>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32" presetID="9"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dissolv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4" grpId="1" animBg="1"/>
          <p:bldP spid="5" grpId="0"/>
          <p:bldP spid="5" grpId="1"/>
          <p:bldP spid="6" grpId="0" animBg="1"/>
          <p:bldP spid="11"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5F42BF0-9CE4-95CE-DAE3-BA0FD4471141}"/>
              </a:ext>
            </a:extLst>
          </p:cNvPr>
          <p:cNvSpPr/>
          <p:nvPr/>
        </p:nvSpPr>
        <p:spPr>
          <a:xfrm>
            <a:off x="1626985" y="4524033"/>
            <a:ext cx="6670117" cy="8648253"/>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grpSp>
        <p:nvGrpSpPr>
          <p:cNvPr id="3" name="Group 2">
            <a:extLst>
              <a:ext uri="{FF2B5EF4-FFF2-40B4-BE49-F238E27FC236}">
                <a16:creationId xmlns:a16="http://schemas.microsoft.com/office/drawing/2014/main" id="{B281EA82-D780-F2AF-DB30-4D4531D1DE74}"/>
              </a:ext>
            </a:extLst>
          </p:cNvPr>
          <p:cNvGrpSpPr/>
          <p:nvPr/>
        </p:nvGrpSpPr>
        <p:grpSpPr>
          <a:xfrm>
            <a:off x="12552048" y="5051009"/>
            <a:ext cx="1512000" cy="6702762"/>
            <a:chOff x="6276024" y="2525504"/>
            <a:chExt cx="756000" cy="3351381"/>
          </a:xfrm>
        </p:grpSpPr>
        <p:cxnSp>
          <p:nvCxnSpPr>
            <p:cNvPr id="23" name="Straight Connector 22">
              <a:extLst>
                <a:ext uri="{FF2B5EF4-FFF2-40B4-BE49-F238E27FC236}">
                  <a16:creationId xmlns:a16="http://schemas.microsoft.com/office/drawing/2014/main" id="{CC72F0AB-A61F-8710-0254-47C4165931C3}"/>
                </a:ext>
              </a:extLst>
            </p:cNvPr>
            <p:cNvCxnSpPr>
              <a:cxnSpLocks/>
            </p:cNvCxnSpPr>
            <p:nvPr/>
          </p:nvCxnSpPr>
          <p:spPr>
            <a:xfrm>
              <a:off x="6276024" y="2525504"/>
              <a:ext cx="0" cy="3351381"/>
            </a:xfrm>
            <a:prstGeom prst="line">
              <a:avLst/>
            </a:prstGeom>
            <a:ln w="6350">
              <a:solidFill>
                <a:schemeClr val="bg2">
                  <a:lumMod val="75000"/>
                </a:schemeClr>
              </a:solidFill>
              <a:prstDash val="lgDashDot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A26E85E-783A-C621-D8B0-1EC0C34C586D}"/>
                </a:ext>
              </a:extLst>
            </p:cNvPr>
            <p:cNvCxnSpPr>
              <a:cxnSpLocks/>
            </p:cNvCxnSpPr>
            <p:nvPr/>
          </p:nvCxnSpPr>
          <p:spPr>
            <a:xfrm>
              <a:off x="6276024" y="3605619"/>
              <a:ext cx="756000" cy="0"/>
            </a:xfrm>
            <a:prstGeom prst="line">
              <a:avLst/>
            </a:prstGeom>
            <a:ln w="6350">
              <a:solidFill>
                <a:schemeClr val="bg2">
                  <a:lumMod val="75000"/>
                </a:schemeClr>
              </a:solidFill>
              <a:prstDash val="lgDashDotDot"/>
              <a:tailEnd type="ova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0B66945-5AB7-B1E3-FFD3-C018FB62800C}"/>
                </a:ext>
              </a:extLst>
            </p:cNvPr>
            <p:cNvCxnSpPr>
              <a:cxnSpLocks/>
            </p:cNvCxnSpPr>
            <p:nvPr/>
          </p:nvCxnSpPr>
          <p:spPr>
            <a:xfrm>
              <a:off x="6276024" y="5045779"/>
              <a:ext cx="756000" cy="0"/>
            </a:xfrm>
            <a:prstGeom prst="line">
              <a:avLst/>
            </a:prstGeom>
            <a:ln w="6350">
              <a:solidFill>
                <a:schemeClr val="bg2">
                  <a:lumMod val="75000"/>
                </a:schemeClr>
              </a:solidFill>
              <a:prstDash val="lgDashDotDot"/>
              <a:tailEnd type="oval"/>
            </a:ln>
          </p:spPr>
          <p:style>
            <a:lnRef idx="1">
              <a:schemeClr val="accent1"/>
            </a:lnRef>
            <a:fillRef idx="0">
              <a:schemeClr val="accent1"/>
            </a:fillRef>
            <a:effectRef idx="0">
              <a:schemeClr val="accent1"/>
            </a:effectRef>
            <a:fontRef idx="minor">
              <a:schemeClr val="tx1"/>
            </a:fontRef>
          </p:style>
        </p:cxnSp>
      </p:grpSp>
      <p:sp>
        <p:nvSpPr>
          <p:cNvPr id="4" name="Text Placeholder 3">
            <a:extLst>
              <a:ext uri="{FF2B5EF4-FFF2-40B4-BE49-F238E27FC236}">
                <a16:creationId xmlns:a16="http://schemas.microsoft.com/office/drawing/2014/main" id="{4371A84D-85A6-CEF8-BBBE-9CB33217AF44}"/>
              </a:ext>
            </a:extLst>
          </p:cNvPr>
          <p:cNvSpPr>
            <a:spLocks noGrp="1"/>
          </p:cNvSpPr>
          <p:nvPr>
            <p:ph type="body" sz="quarter" idx="14"/>
          </p:nvPr>
        </p:nvSpPr>
        <p:spPr>
          <a:xfrm>
            <a:off x="14852532" y="455897"/>
            <a:ext cx="8064896" cy="2516546"/>
          </a:xfrm>
        </p:spPr>
        <p:txBody>
          <a:bodyPr/>
          <a:lstStyle/>
          <a:p>
            <a:r>
              <a:rPr lang="en-GB" b="1" dirty="0">
                <a:solidFill>
                  <a:schemeClr val="bg1"/>
                </a:solidFill>
                <a:latin typeface="Avenir Next Condensed Demi Bold" panose="020B0506020202020204" pitchFamily="34" charset="0"/>
              </a:rPr>
              <a:t>Outside Fires</a:t>
            </a:r>
            <a:endParaRPr lang="en-US" b="1" dirty="0">
              <a:solidFill>
                <a:schemeClr val="bg1"/>
              </a:solidFill>
              <a:latin typeface="Avenir Next Condensed Demi Bold" panose="020B0506020202020204" pitchFamily="34" charset="0"/>
            </a:endParaRPr>
          </a:p>
        </p:txBody>
      </p:sp>
      <p:grpSp>
        <p:nvGrpSpPr>
          <p:cNvPr id="24" name="Group 23">
            <a:extLst>
              <a:ext uri="{FF2B5EF4-FFF2-40B4-BE49-F238E27FC236}">
                <a16:creationId xmlns:a16="http://schemas.microsoft.com/office/drawing/2014/main" id="{7DFE934D-C61E-EF8B-E398-4E5C1D27929F}"/>
              </a:ext>
            </a:extLst>
          </p:cNvPr>
          <p:cNvGrpSpPr/>
          <p:nvPr/>
        </p:nvGrpSpPr>
        <p:grpSpPr>
          <a:xfrm>
            <a:off x="12048002" y="7898344"/>
            <a:ext cx="1008092" cy="1008092"/>
            <a:chOff x="6024001" y="3916569"/>
            <a:chExt cx="504046" cy="504046"/>
          </a:xfrm>
        </p:grpSpPr>
        <p:sp>
          <p:nvSpPr>
            <p:cNvPr id="25" name="Oval 24">
              <a:extLst>
                <a:ext uri="{FF2B5EF4-FFF2-40B4-BE49-F238E27FC236}">
                  <a16:creationId xmlns:a16="http://schemas.microsoft.com/office/drawing/2014/main" id="{9BDA97AB-6C93-A2F7-683F-126CBDDDC317}"/>
                </a:ext>
              </a:extLst>
            </p:cNvPr>
            <p:cNvSpPr/>
            <p:nvPr/>
          </p:nvSpPr>
          <p:spPr>
            <a:xfrm>
              <a:off x="6024001" y="3916569"/>
              <a:ext cx="504046" cy="504046"/>
            </a:xfrm>
            <a:prstGeom prst="ellipse">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6" name="Freeform: Shape 25">
              <a:extLst>
                <a:ext uri="{FF2B5EF4-FFF2-40B4-BE49-F238E27FC236}">
                  <a16:creationId xmlns:a16="http://schemas.microsoft.com/office/drawing/2014/main" id="{C1CD5934-63DB-016C-B692-6B2BFBD5ADA7}"/>
                </a:ext>
              </a:extLst>
            </p:cNvPr>
            <p:cNvSpPr/>
            <p:nvPr/>
          </p:nvSpPr>
          <p:spPr>
            <a:xfrm>
              <a:off x="6191550" y="4084118"/>
              <a:ext cx="168949" cy="168949"/>
            </a:xfrm>
            <a:custGeom>
              <a:avLst/>
              <a:gdLst>
                <a:gd name="connsiteX0" fmla="*/ 0 w 328555"/>
                <a:gd name="connsiteY0" fmla="*/ 0 h 328555"/>
                <a:gd name="connsiteX1" fmla="*/ 13851 w 328555"/>
                <a:gd name="connsiteY1" fmla="*/ 0 h 328555"/>
                <a:gd name="connsiteX2" fmla="*/ 123692 w 328555"/>
                <a:gd name="connsiteY2" fmla="*/ 0 h 328555"/>
                <a:gd name="connsiteX3" fmla="*/ 123692 w 328555"/>
                <a:gd name="connsiteY3" fmla="*/ 27380 h 328555"/>
                <a:gd name="connsiteX4" fmla="*/ 47351 w 328555"/>
                <a:gd name="connsiteY4" fmla="*/ 27380 h 328555"/>
                <a:gd name="connsiteX5" fmla="*/ 164922 w 328555"/>
                <a:gd name="connsiteY5" fmla="*/ 144951 h 328555"/>
                <a:gd name="connsiteX6" fmla="*/ 282494 w 328555"/>
                <a:gd name="connsiteY6" fmla="*/ 27380 h 328555"/>
                <a:gd name="connsiteX7" fmla="*/ 206153 w 328555"/>
                <a:gd name="connsiteY7" fmla="*/ 27380 h 328555"/>
                <a:gd name="connsiteX8" fmla="*/ 206153 w 328555"/>
                <a:gd name="connsiteY8" fmla="*/ 0 h 328555"/>
                <a:gd name="connsiteX9" fmla="*/ 315994 w 328555"/>
                <a:gd name="connsiteY9" fmla="*/ 0 h 328555"/>
                <a:gd name="connsiteX10" fmla="*/ 329844 w 328555"/>
                <a:gd name="connsiteY10" fmla="*/ 0 h 328555"/>
                <a:gd name="connsiteX11" fmla="*/ 329844 w 328555"/>
                <a:gd name="connsiteY11" fmla="*/ 13851 h 328555"/>
                <a:gd name="connsiteX12" fmla="*/ 329844 w 328555"/>
                <a:gd name="connsiteY12" fmla="*/ 123692 h 328555"/>
                <a:gd name="connsiteX13" fmla="*/ 302465 w 328555"/>
                <a:gd name="connsiteY13" fmla="*/ 123692 h 328555"/>
                <a:gd name="connsiteX14" fmla="*/ 302465 w 328555"/>
                <a:gd name="connsiteY14" fmla="*/ 47351 h 328555"/>
                <a:gd name="connsiteX15" fmla="*/ 184893 w 328555"/>
                <a:gd name="connsiteY15" fmla="*/ 164922 h 328555"/>
                <a:gd name="connsiteX16" fmla="*/ 302465 w 328555"/>
                <a:gd name="connsiteY16" fmla="*/ 282494 h 328555"/>
                <a:gd name="connsiteX17" fmla="*/ 302465 w 328555"/>
                <a:gd name="connsiteY17" fmla="*/ 206153 h 328555"/>
                <a:gd name="connsiteX18" fmla="*/ 329844 w 328555"/>
                <a:gd name="connsiteY18" fmla="*/ 206153 h 328555"/>
                <a:gd name="connsiteX19" fmla="*/ 329844 w 328555"/>
                <a:gd name="connsiteY19" fmla="*/ 315993 h 328555"/>
                <a:gd name="connsiteX20" fmla="*/ 329844 w 328555"/>
                <a:gd name="connsiteY20" fmla="*/ 329844 h 328555"/>
                <a:gd name="connsiteX21" fmla="*/ 315994 w 328555"/>
                <a:gd name="connsiteY21" fmla="*/ 329844 h 328555"/>
                <a:gd name="connsiteX22" fmla="*/ 206153 w 328555"/>
                <a:gd name="connsiteY22" fmla="*/ 329844 h 328555"/>
                <a:gd name="connsiteX23" fmla="*/ 206153 w 328555"/>
                <a:gd name="connsiteY23" fmla="*/ 302465 h 328555"/>
                <a:gd name="connsiteX24" fmla="*/ 282494 w 328555"/>
                <a:gd name="connsiteY24" fmla="*/ 302465 h 328555"/>
                <a:gd name="connsiteX25" fmla="*/ 164922 w 328555"/>
                <a:gd name="connsiteY25" fmla="*/ 184893 h 328555"/>
                <a:gd name="connsiteX26" fmla="*/ 47351 w 328555"/>
                <a:gd name="connsiteY26" fmla="*/ 302465 h 328555"/>
                <a:gd name="connsiteX27" fmla="*/ 123692 w 328555"/>
                <a:gd name="connsiteY27" fmla="*/ 302465 h 328555"/>
                <a:gd name="connsiteX28" fmla="*/ 123692 w 328555"/>
                <a:gd name="connsiteY28" fmla="*/ 329844 h 328555"/>
                <a:gd name="connsiteX29" fmla="*/ 13851 w 328555"/>
                <a:gd name="connsiteY29" fmla="*/ 329844 h 328555"/>
                <a:gd name="connsiteX30" fmla="*/ 0 w 328555"/>
                <a:gd name="connsiteY30" fmla="*/ 329844 h 328555"/>
                <a:gd name="connsiteX31" fmla="*/ 0 w 328555"/>
                <a:gd name="connsiteY31" fmla="*/ 315993 h 328555"/>
                <a:gd name="connsiteX32" fmla="*/ 0 w 328555"/>
                <a:gd name="connsiteY32" fmla="*/ 206153 h 328555"/>
                <a:gd name="connsiteX33" fmla="*/ 27380 w 328555"/>
                <a:gd name="connsiteY33" fmla="*/ 206153 h 328555"/>
                <a:gd name="connsiteX34" fmla="*/ 27380 w 328555"/>
                <a:gd name="connsiteY34" fmla="*/ 282494 h 328555"/>
                <a:gd name="connsiteX35" fmla="*/ 144951 w 328555"/>
                <a:gd name="connsiteY35" fmla="*/ 164922 h 328555"/>
                <a:gd name="connsiteX36" fmla="*/ 27380 w 328555"/>
                <a:gd name="connsiteY36" fmla="*/ 47351 h 328555"/>
                <a:gd name="connsiteX37" fmla="*/ 27380 w 328555"/>
                <a:gd name="connsiteY37" fmla="*/ 123692 h 328555"/>
                <a:gd name="connsiteX38" fmla="*/ 0 w 328555"/>
                <a:gd name="connsiteY38" fmla="*/ 123692 h 328555"/>
                <a:gd name="connsiteX39" fmla="*/ 0 w 328555"/>
                <a:gd name="connsiteY39" fmla="*/ 13851 h 328555"/>
                <a:gd name="connsiteX40" fmla="*/ 0 w 328555"/>
                <a:gd name="connsiteY40" fmla="*/ 0 h 32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8555" h="328555">
                  <a:moveTo>
                    <a:pt x="0" y="0"/>
                  </a:moveTo>
                  <a:lnTo>
                    <a:pt x="13851" y="0"/>
                  </a:lnTo>
                  <a:lnTo>
                    <a:pt x="123692" y="0"/>
                  </a:lnTo>
                  <a:lnTo>
                    <a:pt x="123692" y="27380"/>
                  </a:lnTo>
                  <a:lnTo>
                    <a:pt x="47351" y="27380"/>
                  </a:lnTo>
                  <a:lnTo>
                    <a:pt x="164922" y="144951"/>
                  </a:lnTo>
                  <a:lnTo>
                    <a:pt x="282494" y="27380"/>
                  </a:lnTo>
                  <a:lnTo>
                    <a:pt x="206153" y="27380"/>
                  </a:lnTo>
                  <a:lnTo>
                    <a:pt x="206153" y="0"/>
                  </a:lnTo>
                  <a:lnTo>
                    <a:pt x="315994" y="0"/>
                  </a:lnTo>
                  <a:lnTo>
                    <a:pt x="329844" y="0"/>
                  </a:lnTo>
                  <a:lnTo>
                    <a:pt x="329844" y="13851"/>
                  </a:lnTo>
                  <a:lnTo>
                    <a:pt x="329844" y="123692"/>
                  </a:lnTo>
                  <a:lnTo>
                    <a:pt x="302465" y="123692"/>
                  </a:lnTo>
                  <a:lnTo>
                    <a:pt x="302465" y="47351"/>
                  </a:lnTo>
                  <a:lnTo>
                    <a:pt x="184893" y="164922"/>
                  </a:lnTo>
                  <a:lnTo>
                    <a:pt x="302465" y="282494"/>
                  </a:lnTo>
                  <a:lnTo>
                    <a:pt x="302465" y="206153"/>
                  </a:lnTo>
                  <a:lnTo>
                    <a:pt x="329844" y="206153"/>
                  </a:lnTo>
                  <a:lnTo>
                    <a:pt x="329844" y="315993"/>
                  </a:lnTo>
                  <a:lnTo>
                    <a:pt x="329844" y="329844"/>
                  </a:lnTo>
                  <a:lnTo>
                    <a:pt x="315994" y="329844"/>
                  </a:lnTo>
                  <a:lnTo>
                    <a:pt x="206153" y="329844"/>
                  </a:lnTo>
                  <a:lnTo>
                    <a:pt x="206153" y="302465"/>
                  </a:lnTo>
                  <a:lnTo>
                    <a:pt x="282494" y="302465"/>
                  </a:lnTo>
                  <a:lnTo>
                    <a:pt x="164922" y="184893"/>
                  </a:lnTo>
                  <a:lnTo>
                    <a:pt x="47351" y="302465"/>
                  </a:lnTo>
                  <a:lnTo>
                    <a:pt x="123692" y="302465"/>
                  </a:lnTo>
                  <a:lnTo>
                    <a:pt x="123692" y="329844"/>
                  </a:lnTo>
                  <a:lnTo>
                    <a:pt x="13851" y="329844"/>
                  </a:lnTo>
                  <a:lnTo>
                    <a:pt x="0" y="329844"/>
                  </a:lnTo>
                  <a:lnTo>
                    <a:pt x="0" y="315993"/>
                  </a:lnTo>
                  <a:lnTo>
                    <a:pt x="0" y="206153"/>
                  </a:lnTo>
                  <a:lnTo>
                    <a:pt x="27380" y="206153"/>
                  </a:lnTo>
                  <a:lnTo>
                    <a:pt x="27380" y="282494"/>
                  </a:lnTo>
                  <a:lnTo>
                    <a:pt x="144951" y="164922"/>
                  </a:lnTo>
                  <a:lnTo>
                    <a:pt x="27380" y="47351"/>
                  </a:lnTo>
                  <a:lnTo>
                    <a:pt x="27380" y="123692"/>
                  </a:lnTo>
                  <a:lnTo>
                    <a:pt x="0" y="123692"/>
                  </a:lnTo>
                  <a:lnTo>
                    <a:pt x="0" y="13851"/>
                  </a:lnTo>
                  <a:lnTo>
                    <a:pt x="0" y="0"/>
                  </a:lnTo>
                  <a:close/>
                </a:path>
              </a:pathLst>
            </a:custGeom>
            <a:solidFill>
              <a:schemeClr val="bg1"/>
            </a:solidFill>
            <a:ln w="3221" cap="flat">
              <a:noFill/>
              <a:prstDash val="solid"/>
              <a:miter/>
            </a:ln>
          </p:spPr>
          <p:txBody>
            <a:bodyPr rtlCol="0" anchor="ctr"/>
            <a:lstStyle/>
            <a:p>
              <a:endParaRPr lang="en-US" sz="6000"/>
            </a:p>
          </p:txBody>
        </p:sp>
      </p:grpSp>
      <p:sp>
        <p:nvSpPr>
          <p:cNvPr id="28" name="Oval 27">
            <a:extLst>
              <a:ext uri="{FF2B5EF4-FFF2-40B4-BE49-F238E27FC236}">
                <a16:creationId xmlns:a16="http://schemas.microsoft.com/office/drawing/2014/main" id="{B89D74B0-229E-BA6C-61EF-DCF3AAFF7B72}"/>
              </a:ext>
            </a:extLst>
          </p:cNvPr>
          <p:cNvSpPr/>
          <p:nvPr/>
        </p:nvSpPr>
        <p:spPr>
          <a:xfrm>
            <a:off x="12048002" y="10745678"/>
            <a:ext cx="1008092" cy="1008092"/>
          </a:xfrm>
          <a:prstGeom prst="ellipse">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31" name="Oval 30">
            <a:extLst>
              <a:ext uri="{FF2B5EF4-FFF2-40B4-BE49-F238E27FC236}">
                <a16:creationId xmlns:a16="http://schemas.microsoft.com/office/drawing/2014/main" id="{EBFB1491-A1F5-853B-BC9F-9CB5A742D0E0}"/>
              </a:ext>
            </a:extLst>
          </p:cNvPr>
          <p:cNvSpPr/>
          <p:nvPr/>
        </p:nvSpPr>
        <p:spPr>
          <a:xfrm>
            <a:off x="12069347" y="5012495"/>
            <a:ext cx="1008092" cy="1008092"/>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37" name="TextBox 36">
            <a:extLst>
              <a:ext uri="{FF2B5EF4-FFF2-40B4-BE49-F238E27FC236}">
                <a16:creationId xmlns:a16="http://schemas.microsoft.com/office/drawing/2014/main" id="{07C7BE0A-497C-6AF7-DB04-A2B2AA6C5551}"/>
              </a:ext>
            </a:extLst>
          </p:cNvPr>
          <p:cNvSpPr txBox="1"/>
          <p:nvPr/>
        </p:nvSpPr>
        <p:spPr>
          <a:xfrm>
            <a:off x="13734650" y="3726466"/>
            <a:ext cx="7152780" cy="3416320"/>
          </a:xfrm>
          <a:prstGeom prst="rect">
            <a:avLst/>
          </a:prstGeom>
          <a:noFill/>
        </p:spPr>
        <p:txBody>
          <a:bodyPr wrap="square" lIns="0" rIns="0" rtlCol="0">
            <a:spAutoFit/>
          </a:bodyPr>
          <a:lstStyle/>
          <a:p>
            <a:r>
              <a:rPr lang="en-US" sz="3600" dirty="0">
                <a:solidFill>
                  <a:schemeClr val="bg1"/>
                </a:solidFill>
                <a:latin typeface="Avenir Next Condensed Demi Bold" panose="020B0506020202020204" pitchFamily="34" charset="0"/>
                <a:cs typeface="Arial" panose="020B0604020202020204" pitchFamily="34" charset="0"/>
              </a:rPr>
              <a:t>Exterior firefighting in general may be perceived as safe. It’s important to understand that fire smoke is fire smoke whether it is inside or outside. All fire smoke contains products of combustion that can be carcinogenic.</a:t>
            </a:r>
          </a:p>
        </p:txBody>
      </p:sp>
      <p:sp>
        <p:nvSpPr>
          <p:cNvPr id="40" name="TextBox 39">
            <a:extLst>
              <a:ext uri="{FF2B5EF4-FFF2-40B4-BE49-F238E27FC236}">
                <a16:creationId xmlns:a16="http://schemas.microsoft.com/office/drawing/2014/main" id="{173E5C90-C8EF-F396-B6ED-1EC852C736B4}"/>
              </a:ext>
            </a:extLst>
          </p:cNvPr>
          <p:cNvSpPr txBox="1"/>
          <p:nvPr/>
        </p:nvSpPr>
        <p:spPr>
          <a:xfrm>
            <a:off x="14064048" y="7678785"/>
            <a:ext cx="7152780" cy="2059025"/>
          </a:xfrm>
          <a:prstGeom prst="rect">
            <a:avLst/>
          </a:prstGeom>
          <a:noFill/>
        </p:spPr>
        <p:txBody>
          <a:bodyPr wrap="square" lIns="0" rIns="0" rtlCol="0">
            <a:spAutoFit/>
          </a:bodyPr>
          <a:lstStyle/>
          <a:p>
            <a:pPr>
              <a:lnSpc>
                <a:spcPct val="120000"/>
              </a:lnSpc>
            </a:pPr>
            <a:r>
              <a:rPr lang="en-GB" sz="3600" dirty="0">
                <a:solidFill>
                  <a:schemeClr val="bg1"/>
                </a:solidFill>
                <a:latin typeface="Avenir Next Condensed Demi Bold" panose="020B0506020202020204" pitchFamily="34" charset="0"/>
              </a:rPr>
              <a:t>The FCSN urges you to use your SCBA anytime products of combustion are present</a:t>
            </a:r>
          </a:p>
        </p:txBody>
      </p:sp>
      <p:sp>
        <p:nvSpPr>
          <p:cNvPr id="43" name="TextBox 42">
            <a:extLst>
              <a:ext uri="{FF2B5EF4-FFF2-40B4-BE49-F238E27FC236}">
                <a16:creationId xmlns:a16="http://schemas.microsoft.com/office/drawing/2014/main" id="{2FB7547F-64EC-4AC2-AACA-8DA73FAEBBAC}"/>
              </a:ext>
            </a:extLst>
          </p:cNvPr>
          <p:cNvSpPr txBox="1"/>
          <p:nvPr/>
        </p:nvSpPr>
        <p:spPr>
          <a:xfrm>
            <a:off x="13666141" y="10627559"/>
            <a:ext cx="7152780" cy="1394228"/>
          </a:xfrm>
          <a:prstGeom prst="rect">
            <a:avLst/>
          </a:prstGeom>
          <a:noFill/>
        </p:spPr>
        <p:txBody>
          <a:bodyPr wrap="square" lIns="0" rIns="0" rtlCol="0">
            <a:spAutoFit/>
          </a:bodyPr>
          <a:lstStyle/>
          <a:p>
            <a:pPr>
              <a:lnSpc>
                <a:spcPct val="120000"/>
              </a:lnSpc>
            </a:pPr>
            <a:r>
              <a:rPr lang="en-GB" sz="3600" dirty="0">
                <a:solidFill>
                  <a:schemeClr val="bg1"/>
                </a:solidFill>
                <a:latin typeface="Avenir Next Condensed Demi Bold" panose="020B0506020202020204" pitchFamily="34" charset="0"/>
              </a:rPr>
              <a:t>Wearing the SCBA is the gold standard of respiratory protection</a:t>
            </a:r>
          </a:p>
        </p:txBody>
      </p:sp>
      <p:pic>
        <p:nvPicPr>
          <p:cNvPr id="7" name="Picture Placeholder 6">
            <a:extLst>
              <a:ext uri="{FF2B5EF4-FFF2-40B4-BE49-F238E27FC236}">
                <a16:creationId xmlns:a16="http://schemas.microsoft.com/office/drawing/2014/main" id="{F64DBE58-F708-BC41-BA59-AC5B93AB369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271" r="20271"/>
          <a:stretch>
            <a:fillRect/>
          </a:stretch>
        </p:blipFill>
        <p:spPr>
          <a:xfrm>
            <a:off x="2200275" y="5062538"/>
            <a:ext cx="5407025" cy="7318375"/>
          </a:xfrm>
        </p:spPr>
      </p:pic>
      <p:pic>
        <p:nvPicPr>
          <p:cNvPr id="11" name="Graphic 10" descr="Flammable">
            <a:extLst>
              <a:ext uri="{FF2B5EF4-FFF2-40B4-BE49-F238E27FC236}">
                <a16:creationId xmlns:a16="http://schemas.microsoft.com/office/drawing/2014/main" id="{52AA3646-606A-B5C9-1E07-38640FD8151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185649" y="5062538"/>
            <a:ext cx="775489" cy="775489"/>
          </a:xfrm>
          <a:prstGeom prst="rect">
            <a:avLst/>
          </a:prstGeom>
        </p:spPr>
      </p:pic>
      <p:pic>
        <p:nvPicPr>
          <p:cNvPr id="13" name="Graphic 12" descr="Firefighter">
            <a:extLst>
              <a:ext uri="{FF2B5EF4-FFF2-40B4-BE49-F238E27FC236}">
                <a16:creationId xmlns:a16="http://schemas.microsoft.com/office/drawing/2014/main" id="{E7F2C788-5AC0-7F68-2D21-6F22FCD7839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116193" y="7899595"/>
            <a:ext cx="914400" cy="914400"/>
          </a:xfrm>
          <a:prstGeom prst="rect">
            <a:avLst/>
          </a:prstGeom>
        </p:spPr>
      </p:pic>
      <p:pic>
        <p:nvPicPr>
          <p:cNvPr id="15" name="Picture 14">
            <a:extLst>
              <a:ext uri="{FF2B5EF4-FFF2-40B4-BE49-F238E27FC236}">
                <a16:creationId xmlns:a16="http://schemas.microsoft.com/office/drawing/2014/main" id="{94A6F32B-B273-B59C-2DD0-6912484C6FE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2038774" y="10855816"/>
            <a:ext cx="897954" cy="897954"/>
          </a:xfrm>
          <a:prstGeom prst="rect">
            <a:avLst/>
          </a:prstGeom>
        </p:spPr>
      </p:pic>
    </p:spTree>
    <p:extLst>
      <p:ext uri="{BB962C8B-B14F-4D97-AF65-F5344CB8AC3E}">
        <p14:creationId xmlns:p14="http://schemas.microsoft.com/office/powerpoint/2010/main" val="4162670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4">
                                            <p:bg/>
                                          </p:spTgt>
                                        </p:tgtEl>
                                        <p:attrNameLst>
                                          <p:attrName>style.visibility</p:attrName>
                                        </p:attrNameLst>
                                      </p:cBhvr>
                                      <p:to>
                                        <p:strVal val="visible"/>
                                      </p:to>
                                    </p:set>
                                    <p:animEffect transition="in" filter="fade">
                                      <p:cBhvr>
                                        <p:cTn id="10" dur="1000"/>
                                        <p:tgtEl>
                                          <p:spTgt spid="4">
                                            <p:bg/>
                                          </p:spTgt>
                                        </p:tgtEl>
                                      </p:cBhvr>
                                    </p:animEffect>
                                    <p:anim calcmode="lin" valueType="num">
                                      <p:cBhvr>
                                        <p:cTn id="11" dur="1000" fill="hold"/>
                                        <p:tgtEl>
                                          <p:spTgt spid="4">
                                            <p:bg/>
                                          </p:spTgt>
                                        </p:tgtEl>
                                        <p:attrNameLst>
                                          <p:attrName>ppt_x</p:attrName>
                                        </p:attrNameLst>
                                      </p:cBhvr>
                                      <p:tavLst>
                                        <p:tav tm="0">
                                          <p:val>
                                            <p:strVal val="#ppt_x"/>
                                          </p:val>
                                        </p:tav>
                                        <p:tav tm="100000">
                                          <p:val>
                                            <p:strVal val="#ppt_x"/>
                                          </p:val>
                                        </p:tav>
                                      </p:tavLst>
                                    </p:anim>
                                    <p:anim calcmode="lin" valueType="num">
                                      <p:cBhvr>
                                        <p:cTn id="12" dur="1000" fill="hold"/>
                                        <p:tgtEl>
                                          <p:spTgt spid="4">
                                            <p:bg/>
                                          </p:spTgt>
                                        </p:tgtEl>
                                        <p:attrNameLst>
                                          <p:attrName>ppt_y</p:attrName>
                                        </p:attrNameLst>
                                      </p:cBhvr>
                                      <p:tavLst>
                                        <p:tav tm="0">
                                          <p:val>
                                            <p:strVal val="#ppt_y-.1"/>
                                          </p:val>
                                        </p:tav>
                                        <p:tav tm="100000">
                                          <p:val>
                                            <p:strVal val="#ppt_y"/>
                                          </p:val>
                                        </p:tav>
                                      </p:tavLst>
                                    </p:anim>
                                  </p:childTnLst>
                                </p:cTn>
                              </p:par>
                              <p:par>
                                <p:cTn id="13" presetID="47" presetClass="entr" presetSubtype="0"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anim calcmode="lin" valueType="num">
                                      <p:cBhvr>
                                        <p:cTn id="1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8" presetID="53" presetClass="entr" presetSubtype="16"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fltVal val="0"/>
                                          </p:val>
                                        </p:tav>
                                        <p:tav tm="100000">
                                          <p:val>
                                            <p:strVal val="#ppt_w"/>
                                          </p:val>
                                        </p:tav>
                                      </p:tavLst>
                                    </p:anim>
                                    <p:anim calcmode="lin" valueType="num">
                                      <p:cBhvr>
                                        <p:cTn id="21" dur="500" fill="hold"/>
                                        <p:tgtEl>
                                          <p:spTgt spid="24"/>
                                        </p:tgtEl>
                                        <p:attrNameLst>
                                          <p:attrName>ppt_h</p:attrName>
                                        </p:attrNameLst>
                                      </p:cBhvr>
                                      <p:tavLst>
                                        <p:tav tm="0">
                                          <p:val>
                                            <p:fltVal val="0"/>
                                          </p:val>
                                        </p:tav>
                                        <p:tav tm="100000">
                                          <p:val>
                                            <p:strVal val="#ppt_h"/>
                                          </p:val>
                                        </p:tav>
                                      </p:tavLst>
                                    </p:anim>
                                    <p:animEffect transition="in" filter="fade">
                                      <p:cBhvr>
                                        <p:cTn id="22" dur="500"/>
                                        <p:tgtEl>
                                          <p:spTgt spid="24"/>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750"/>
                                        <p:tgtEl>
                                          <p:spTgt spid="3"/>
                                        </p:tgtEl>
                                      </p:cBhvr>
                                    </p:animEffect>
                                  </p:childTnLst>
                                </p:cTn>
                              </p:par>
                              <p:par>
                                <p:cTn id="26" presetID="2" presetClass="entr" presetSubtype="2"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additive="base">
                                        <p:cTn id="28" dur="500" fill="hold"/>
                                        <p:tgtEl>
                                          <p:spTgt spid="37"/>
                                        </p:tgtEl>
                                        <p:attrNameLst>
                                          <p:attrName>ppt_x</p:attrName>
                                        </p:attrNameLst>
                                      </p:cBhvr>
                                      <p:tavLst>
                                        <p:tav tm="0">
                                          <p:val>
                                            <p:strVal val="1+#ppt_w/2"/>
                                          </p:val>
                                        </p:tav>
                                        <p:tav tm="100000">
                                          <p:val>
                                            <p:strVal val="#ppt_x"/>
                                          </p:val>
                                        </p:tav>
                                      </p:tavLst>
                                    </p:anim>
                                    <p:anim calcmode="lin" valueType="num">
                                      <p:cBhvr additive="base">
                                        <p:cTn id="29" dur="500" fill="hold"/>
                                        <p:tgtEl>
                                          <p:spTgt spid="37"/>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500" fill="hold"/>
                                        <p:tgtEl>
                                          <p:spTgt spid="40"/>
                                        </p:tgtEl>
                                        <p:attrNameLst>
                                          <p:attrName>ppt_x</p:attrName>
                                        </p:attrNameLst>
                                      </p:cBhvr>
                                      <p:tavLst>
                                        <p:tav tm="0">
                                          <p:val>
                                            <p:strVal val="1+#ppt_w/2"/>
                                          </p:val>
                                        </p:tav>
                                        <p:tav tm="100000">
                                          <p:val>
                                            <p:strVal val="#ppt_x"/>
                                          </p:val>
                                        </p:tav>
                                      </p:tavLst>
                                    </p:anim>
                                    <p:anim calcmode="lin" valueType="num">
                                      <p:cBhvr additive="base">
                                        <p:cTn id="33" dur="500" fill="hold"/>
                                        <p:tgtEl>
                                          <p:spTgt spid="40"/>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additive="base">
                                        <p:cTn id="36" dur="500" fill="hold"/>
                                        <p:tgtEl>
                                          <p:spTgt spid="43"/>
                                        </p:tgtEl>
                                        <p:attrNameLst>
                                          <p:attrName>ppt_x</p:attrName>
                                        </p:attrNameLst>
                                      </p:cBhvr>
                                      <p:tavLst>
                                        <p:tav tm="0">
                                          <p:val>
                                            <p:strVal val="1+#ppt_w/2"/>
                                          </p:val>
                                        </p:tav>
                                        <p:tav tm="100000">
                                          <p:val>
                                            <p:strVal val="#ppt_x"/>
                                          </p:val>
                                        </p:tav>
                                      </p:tavLst>
                                    </p:anim>
                                    <p:anim calcmode="lin" valueType="num">
                                      <p:cBhvr additive="base">
                                        <p:cTn id="37" dur="500" fill="hold"/>
                                        <p:tgtEl>
                                          <p:spTgt spid="43"/>
                                        </p:tgtEl>
                                        <p:attrNameLst>
                                          <p:attrName>ppt_y</p:attrName>
                                        </p:attrNameLst>
                                      </p:cBhvr>
                                      <p:tavLst>
                                        <p:tav tm="0">
                                          <p:val>
                                            <p:strVal val="#ppt_y"/>
                                          </p:val>
                                        </p:tav>
                                        <p:tav tm="100000">
                                          <p:val>
                                            <p:strVal val="#ppt_y"/>
                                          </p:val>
                                        </p:tav>
                                      </p:tavLst>
                                    </p:anim>
                                  </p:childTnLst>
                                </p:cTn>
                              </p:par>
                              <p:par>
                                <p:cTn id="38" presetID="2" presetClass="entr" presetSubtype="3"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0-#ppt_h/2"/>
                                          </p:val>
                                        </p:tav>
                                        <p:tav tm="100000">
                                          <p:val>
                                            <p:strVal val="#ppt_y"/>
                                          </p:val>
                                        </p:tav>
                                      </p:tavLst>
                                    </p:anim>
                                  </p:childTnLst>
                                </p:cTn>
                              </p:par>
                              <p:par>
                                <p:cTn id="42" presetID="22" presetClass="entr" presetSubtype="4"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down)">
                                      <p:cBhvr>
                                        <p:cTn id="44" dur="500"/>
                                        <p:tgtEl>
                                          <p:spTgt spid="31"/>
                                        </p:tgtEl>
                                      </p:cBhvr>
                                    </p:animEffect>
                                  </p:childTnLst>
                                </p:cTn>
                              </p:par>
                              <p:par>
                                <p:cTn id="45" presetID="22" presetClass="entr" presetSubtype="4"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par>
                                <p:cTn id="48" presetID="22" presetClass="entr" presetSubtype="4"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down)">
                                      <p:cBhvr>
                                        <p:cTn id="50" dur="500"/>
                                        <p:tgtEl>
                                          <p:spTgt spid="24"/>
                                        </p:tgtEl>
                                      </p:cBhvr>
                                    </p:animEffect>
                                  </p:childTnLst>
                                </p:cTn>
                              </p:par>
                              <p:par>
                                <p:cTn id="51" presetID="22" presetClass="entr" presetSubtype="4"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down)">
                                      <p:cBhvr>
                                        <p:cTn id="53" dur="500"/>
                                        <p:tgtEl>
                                          <p:spTgt spid="13"/>
                                        </p:tgtEl>
                                      </p:cBhvr>
                                    </p:animEffect>
                                  </p:childTnLst>
                                </p:cTn>
                              </p:par>
                              <p:par>
                                <p:cTn id="54" presetID="22" presetClass="entr" presetSubtype="4"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down)">
                                      <p:cBhvr>
                                        <p:cTn id="56" dur="500"/>
                                        <p:tgtEl>
                                          <p:spTgt spid="15"/>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down)">
                                      <p:cBhvr>
                                        <p:cTn id="5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 grpId="0" build="p" animBg="1"/>
      <p:bldP spid="28" grpId="0" animBg="1"/>
      <p:bldP spid="31" grpId="0" animBg="1"/>
      <p:bldP spid="37" grpId="0"/>
      <p:bldP spid="40" grpId="0"/>
      <p:bldP spid="4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5B70345-EAC0-2F2E-E67F-DE7BF1C916CA}"/>
              </a:ext>
            </a:extLst>
          </p:cNvPr>
          <p:cNvSpPr/>
          <p:nvPr/>
        </p:nvSpPr>
        <p:spPr>
          <a:xfrm>
            <a:off x="1320765" y="5009348"/>
            <a:ext cx="5884400" cy="8136904"/>
          </a:xfrm>
          <a:prstGeom prst="roundRect">
            <a:avLst>
              <a:gd name="adj" fmla="val 4612"/>
            </a:avLst>
          </a:prstGeom>
          <a:solidFill>
            <a:schemeClr val="bg1">
              <a:lumMod val="85000"/>
              <a:alpha val="56000"/>
            </a:schemeClr>
          </a:solidFill>
          <a:ln>
            <a:solidFill>
              <a:schemeClr val="tx1"/>
            </a:solidFill>
          </a:ln>
          <a:effectLst>
            <a:outerShdw blurRad="88900" sx="102000" sy="102000" algn="ctr"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7" name="Rectangle: Rounded Corners 6">
            <a:extLst>
              <a:ext uri="{FF2B5EF4-FFF2-40B4-BE49-F238E27FC236}">
                <a16:creationId xmlns:a16="http://schemas.microsoft.com/office/drawing/2014/main" id="{FDBDB0EA-28DB-EE09-8F7F-4169AEAA9916}"/>
              </a:ext>
            </a:extLst>
          </p:cNvPr>
          <p:cNvSpPr/>
          <p:nvPr/>
        </p:nvSpPr>
        <p:spPr>
          <a:xfrm>
            <a:off x="6347900" y="4796297"/>
            <a:ext cx="1043182" cy="1043182"/>
          </a:xfrm>
          <a:prstGeom prst="roundRect">
            <a:avLst>
              <a:gd name="adj" fmla="val 719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800" dirty="0">
                <a:solidFill>
                  <a:schemeClr val="tx1"/>
                </a:solidFill>
                <a:latin typeface="+mj-lt"/>
              </a:rPr>
              <a:t>01</a:t>
            </a:r>
            <a:endParaRPr lang="en-US" sz="2800" dirty="0">
              <a:solidFill>
                <a:schemeClr val="tx1"/>
              </a:solidFill>
              <a:latin typeface="+mj-lt"/>
            </a:endParaRPr>
          </a:p>
        </p:txBody>
      </p:sp>
      <p:sp>
        <p:nvSpPr>
          <p:cNvPr id="16" name="TextBox 15">
            <a:extLst>
              <a:ext uri="{FF2B5EF4-FFF2-40B4-BE49-F238E27FC236}">
                <a16:creationId xmlns:a16="http://schemas.microsoft.com/office/drawing/2014/main" id="{B59BC54B-73FA-15DC-6D6A-9A572E7C2575}"/>
              </a:ext>
            </a:extLst>
          </p:cNvPr>
          <p:cNvSpPr txBox="1"/>
          <p:nvPr/>
        </p:nvSpPr>
        <p:spPr>
          <a:xfrm>
            <a:off x="1635279" y="5900414"/>
            <a:ext cx="4464496" cy="1015663"/>
          </a:xfrm>
          <a:prstGeom prst="rect">
            <a:avLst/>
          </a:prstGeom>
          <a:noFill/>
        </p:spPr>
        <p:txBody>
          <a:bodyPr wrap="square" lIns="0" rIns="0" rtlCol="0">
            <a:spAutoFit/>
          </a:bodyPr>
          <a:lstStyle/>
          <a:p>
            <a:r>
              <a:rPr lang="en-US" sz="6000" dirty="0">
                <a:ln/>
                <a:solidFill>
                  <a:schemeClr val="tx1"/>
                </a:solidFill>
                <a:latin typeface="Avenir Next Condensed" panose="020B0506020202020204" pitchFamily="34" charset="0"/>
                <a:cs typeface="Arial" panose="020B0604020202020204" pitchFamily="34" charset="0"/>
              </a:rPr>
              <a:t>Inhalation</a:t>
            </a:r>
            <a:endParaRPr lang="en-US" sz="6000" dirty="0">
              <a:solidFill>
                <a:schemeClr val="tx1"/>
              </a:solidFill>
              <a:latin typeface="+mj-lt"/>
            </a:endParaRPr>
          </a:p>
        </p:txBody>
      </p:sp>
      <p:sp>
        <p:nvSpPr>
          <p:cNvPr id="19" name="TextBox 18">
            <a:extLst>
              <a:ext uri="{FF2B5EF4-FFF2-40B4-BE49-F238E27FC236}">
                <a16:creationId xmlns:a16="http://schemas.microsoft.com/office/drawing/2014/main" id="{0CC8F1EA-2120-BCE6-8ABF-638EBC4C829A}"/>
              </a:ext>
            </a:extLst>
          </p:cNvPr>
          <p:cNvSpPr txBox="1"/>
          <p:nvPr/>
        </p:nvSpPr>
        <p:spPr>
          <a:xfrm>
            <a:off x="1459773" y="7570057"/>
            <a:ext cx="5752143" cy="4047262"/>
          </a:xfrm>
          <a:prstGeom prst="rect">
            <a:avLst/>
          </a:prstGeom>
          <a:noFill/>
        </p:spPr>
        <p:txBody>
          <a:bodyPr wrap="square" lIns="0" rIns="0" rtlCol="0">
            <a:spAutoFit/>
          </a:bodyPr>
          <a:lstStyle/>
          <a:p>
            <a:pPr lvl="0">
              <a:spcAft>
                <a:spcPts val="600"/>
              </a:spcAft>
            </a:pPr>
            <a:r>
              <a:rPr lang="en-US" sz="3600" dirty="0">
                <a:ln/>
                <a:solidFill>
                  <a:schemeClr val="tx1"/>
                </a:solidFill>
                <a:latin typeface="Avenir Next Condensed" panose="020B0506020202020204" pitchFamily="34" charset="0"/>
              </a:rPr>
              <a:t>Firefighters are exposed to toxic gases, vapors and particulates through inhalation. </a:t>
            </a:r>
          </a:p>
          <a:p>
            <a:pPr lvl="0">
              <a:spcAft>
                <a:spcPts val="600"/>
              </a:spcAft>
            </a:pPr>
            <a:r>
              <a:rPr lang="en-US" sz="3600" dirty="0">
                <a:ln/>
                <a:solidFill>
                  <a:schemeClr val="tx1"/>
                </a:solidFill>
                <a:latin typeface="Avenir Next Condensed" panose="020B0506020202020204" pitchFamily="34" charset="0"/>
              </a:rPr>
              <a:t>This is especially true during the overhaul phase and not wearing a SCBA. </a:t>
            </a:r>
          </a:p>
        </p:txBody>
      </p:sp>
      <p:sp>
        <p:nvSpPr>
          <p:cNvPr id="5" name="Rectangle: Rounded Corners 4">
            <a:extLst>
              <a:ext uri="{FF2B5EF4-FFF2-40B4-BE49-F238E27FC236}">
                <a16:creationId xmlns:a16="http://schemas.microsoft.com/office/drawing/2014/main" id="{90731D79-02FB-3B9E-6852-0CFEE15FAC1E}"/>
              </a:ext>
            </a:extLst>
          </p:cNvPr>
          <p:cNvSpPr/>
          <p:nvPr/>
        </p:nvSpPr>
        <p:spPr>
          <a:xfrm>
            <a:off x="7897956" y="5019928"/>
            <a:ext cx="5884400" cy="8136904"/>
          </a:xfrm>
          <a:prstGeom prst="roundRect">
            <a:avLst>
              <a:gd name="adj" fmla="val 4612"/>
            </a:avLst>
          </a:prstGeom>
          <a:solidFill>
            <a:schemeClr val="bg1">
              <a:lumMod val="85000"/>
              <a:alpha val="48000"/>
            </a:schemeClr>
          </a:solidFill>
          <a:ln>
            <a:solidFill>
              <a:schemeClr val="tx1"/>
            </a:solidFill>
          </a:ln>
          <a:effectLst>
            <a:outerShdw blurRad="88900" sx="102000" sy="102000" algn="ctr"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6" name="Rectangle: Rounded Corners 25">
            <a:extLst>
              <a:ext uri="{FF2B5EF4-FFF2-40B4-BE49-F238E27FC236}">
                <a16:creationId xmlns:a16="http://schemas.microsoft.com/office/drawing/2014/main" id="{244E55C0-FAA4-A237-0616-BD873F2AA289}"/>
              </a:ext>
            </a:extLst>
          </p:cNvPr>
          <p:cNvSpPr/>
          <p:nvPr/>
        </p:nvSpPr>
        <p:spPr>
          <a:xfrm>
            <a:off x="12937830" y="4832560"/>
            <a:ext cx="1043182" cy="1043182"/>
          </a:xfrm>
          <a:prstGeom prst="roundRect">
            <a:avLst>
              <a:gd name="adj" fmla="val 719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800">
                <a:solidFill>
                  <a:schemeClr val="tx1"/>
                </a:solidFill>
                <a:latin typeface="+mj-lt"/>
              </a:rPr>
              <a:t>02</a:t>
            </a:r>
            <a:endParaRPr lang="en-US" sz="2800">
              <a:solidFill>
                <a:schemeClr val="tx1"/>
              </a:solidFill>
              <a:latin typeface="+mj-lt"/>
            </a:endParaRPr>
          </a:p>
        </p:txBody>
      </p:sp>
      <p:sp>
        <p:nvSpPr>
          <p:cNvPr id="3" name="TextBox 2">
            <a:extLst>
              <a:ext uri="{FF2B5EF4-FFF2-40B4-BE49-F238E27FC236}">
                <a16:creationId xmlns:a16="http://schemas.microsoft.com/office/drawing/2014/main" id="{4CD7133C-09B1-DF34-AA3E-2D5015059F86}"/>
              </a:ext>
            </a:extLst>
          </p:cNvPr>
          <p:cNvSpPr txBox="1"/>
          <p:nvPr/>
        </p:nvSpPr>
        <p:spPr>
          <a:xfrm>
            <a:off x="8435221" y="6008986"/>
            <a:ext cx="4464496" cy="1015663"/>
          </a:xfrm>
          <a:prstGeom prst="rect">
            <a:avLst/>
          </a:prstGeom>
          <a:noFill/>
        </p:spPr>
        <p:txBody>
          <a:bodyPr wrap="square" lIns="0" rIns="0" rtlCol="0">
            <a:spAutoFit/>
          </a:bodyPr>
          <a:lstStyle/>
          <a:p>
            <a:r>
              <a:rPr lang="en-US" sz="6000" dirty="0">
                <a:ln/>
                <a:solidFill>
                  <a:schemeClr val="tx1"/>
                </a:solidFill>
                <a:latin typeface="Avenir Next Condensed" panose="020B0506020202020204" pitchFamily="34" charset="0"/>
                <a:cs typeface="Arial" panose="020B0604020202020204" pitchFamily="34" charset="0"/>
              </a:rPr>
              <a:t> Absorption</a:t>
            </a:r>
            <a:endParaRPr lang="en-US" sz="6000" dirty="0">
              <a:solidFill>
                <a:schemeClr val="tx1"/>
              </a:solidFill>
              <a:latin typeface="+mj-lt"/>
            </a:endParaRPr>
          </a:p>
        </p:txBody>
      </p:sp>
      <p:sp>
        <p:nvSpPr>
          <p:cNvPr id="21" name="TextBox 20">
            <a:extLst>
              <a:ext uri="{FF2B5EF4-FFF2-40B4-BE49-F238E27FC236}">
                <a16:creationId xmlns:a16="http://schemas.microsoft.com/office/drawing/2014/main" id="{CE859975-3F4F-27E9-676F-F61D8873EAAB}"/>
              </a:ext>
            </a:extLst>
          </p:cNvPr>
          <p:cNvSpPr txBox="1"/>
          <p:nvPr/>
        </p:nvSpPr>
        <p:spPr>
          <a:xfrm>
            <a:off x="7904707" y="7570057"/>
            <a:ext cx="5884400" cy="2862322"/>
          </a:xfrm>
          <a:prstGeom prst="rect">
            <a:avLst/>
          </a:prstGeom>
          <a:noFill/>
        </p:spPr>
        <p:txBody>
          <a:bodyPr wrap="square" lIns="0" rIns="0" rtlCol="0">
            <a:spAutoFit/>
          </a:bodyPr>
          <a:lstStyle/>
          <a:p>
            <a:pPr lvl="0">
              <a:spcAft>
                <a:spcPts val="600"/>
              </a:spcAft>
            </a:pPr>
            <a:r>
              <a:rPr lang="en-US" sz="3600" dirty="0">
                <a:ln/>
                <a:solidFill>
                  <a:schemeClr val="tx1"/>
                </a:solidFill>
                <a:latin typeface="Avenir Next Condensed" panose="020B0506020202020204" pitchFamily="34" charset="0"/>
              </a:rPr>
              <a:t>Firefighters are exposed to carcinogens found on the fireground through dermal exposure. Particulates are absorbed through the skin. </a:t>
            </a:r>
          </a:p>
        </p:txBody>
      </p:sp>
      <p:sp>
        <p:nvSpPr>
          <p:cNvPr id="6" name="Rectangle: Rounded Corners 5">
            <a:extLst>
              <a:ext uri="{FF2B5EF4-FFF2-40B4-BE49-F238E27FC236}">
                <a16:creationId xmlns:a16="http://schemas.microsoft.com/office/drawing/2014/main" id="{F3919A55-247F-FFAD-11BD-43D275B485DD}"/>
              </a:ext>
            </a:extLst>
          </p:cNvPr>
          <p:cNvSpPr/>
          <p:nvPr/>
        </p:nvSpPr>
        <p:spPr>
          <a:xfrm>
            <a:off x="14607404" y="5106255"/>
            <a:ext cx="5884400" cy="8136904"/>
          </a:xfrm>
          <a:prstGeom prst="roundRect">
            <a:avLst>
              <a:gd name="adj" fmla="val 4612"/>
            </a:avLst>
          </a:prstGeom>
          <a:solidFill>
            <a:schemeClr val="bg1">
              <a:lumMod val="85000"/>
              <a:alpha val="64000"/>
            </a:schemeClr>
          </a:solidFill>
          <a:ln>
            <a:noFill/>
          </a:ln>
          <a:effectLst>
            <a:outerShdw blurRad="88900" sx="102000" sy="102000" algn="ctr"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7" name="Rectangle: Rounded Corners 26">
            <a:extLst>
              <a:ext uri="{FF2B5EF4-FFF2-40B4-BE49-F238E27FC236}">
                <a16:creationId xmlns:a16="http://schemas.microsoft.com/office/drawing/2014/main" id="{1B0F34FB-910D-A875-137D-51AF38F696ED}"/>
              </a:ext>
            </a:extLst>
          </p:cNvPr>
          <p:cNvSpPr/>
          <p:nvPr/>
        </p:nvSpPr>
        <p:spPr>
          <a:xfrm>
            <a:off x="19853860" y="4782354"/>
            <a:ext cx="1043182" cy="1043182"/>
          </a:xfrm>
          <a:prstGeom prst="roundRect">
            <a:avLst>
              <a:gd name="adj" fmla="val 719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800">
                <a:solidFill>
                  <a:schemeClr val="tx1"/>
                </a:solidFill>
                <a:latin typeface="+mj-lt"/>
              </a:rPr>
              <a:t>03</a:t>
            </a:r>
            <a:endParaRPr lang="en-US" sz="2800">
              <a:solidFill>
                <a:schemeClr val="tx1"/>
              </a:solidFill>
              <a:latin typeface="+mj-lt"/>
            </a:endParaRPr>
          </a:p>
        </p:txBody>
      </p:sp>
      <p:sp>
        <p:nvSpPr>
          <p:cNvPr id="8" name="TextBox 7">
            <a:extLst>
              <a:ext uri="{FF2B5EF4-FFF2-40B4-BE49-F238E27FC236}">
                <a16:creationId xmlns:a16="http://schemas.microsoft.com/office/drawing/2014/main" id="{F36AA2C0-49B9-33A7-08C8-161807B16786}"/>
              </a:ext>
            </a:extLst>
          </p:cNvPr>
          <p:cNvSpPr txBox="1"/>
          <p:nvPr/>
        </p:nvSpPr>
        <p:spPr>
          <a:xfrm>
            <a:off x="14985534" y="6061595"/>
            <a:ext cx="4464496" cy="1015663"/>
          </a:xfrm>
          <a:prstGeom prst="rect">
            <a:avLst/>
          </a:prstGeom>
          <a:noFill/>
        </p:spPr>
        <p:txBody>
          <a:bodyPr wrap="square" lIns="0" rIns="0" rtlCol="0">
            <a:spAutoFit/>
          </a:bodyPr>
          <a:lstStyle/>
          <a:p>
            <a:r>
              <a:rPr lang="en-US" sz="6000" dirty="0">
                <a:ln/>
                <a:solidFill>
                  <a:schemeClr val="tx1"/>
                </a:solidFill>
                <a:latin typeface="Avenir Next Condensed" panose="020B0506020202020204" pitchFamily="34" charset="0"/>
                <a:cs typeface="Arial" panose="020B0604020202020204" pitchFamily="34" charset="0"/>
              </a:rPr>
              <a:t>Ingestion</a:t>
            </a:r>
            <a:endParaRPr lang="en-US" sz="6000" dirty="0">
              <a:solidFill>
                <a:schemeClr val="tx1"/>
              </a:solidFill>
              <a:latin typeface="+mj-lt"/>
            </a:endParaRPr>
          </a:p>
        </p:txBody>
      </p:sp>
      <p:sp>
        <p:nvSpPr>
          <p:cNvPr id="22" name="TextBox 21">
            <a:extLst>
              <a:ext uri="{FF2B5EF4-FFF2-40B4-BE49-F238E27FC236}">
                <a16:creationId xmlns:a16="http://schemas.microsoft.com/office/drawing/2014/main" id="{F1885B2B-1E1B-18D2-A873-CD68E624A62A}"/>
              </a:ext>
            </a:extLst>
          </p:cNvPr>
          <p:cNvSpPr txBox="1"/>
          <p:nvPr/>
        </p:nvSpPr>
        <p:spPr>
          <a:xfrm>
            <a:off x="15245348" y="7586874"/>
            <a:ext cx="4608512" cy="1754326"/>
          </a:xfrm>
          <a:prstGeom prst="rect">
            <a:avLst/>
          </a:prstGeom>
          <a:noFill/>
        </p:spPr>
        <p:txBody>
          <a:bodyPr wrap="square" lIns="0" rIns="0" rtlCol="0">
            <a:spAutoFit/>
          </a:bodyPr>
          <a:lstStyle/>
          <a:p>
            <a:pPr lvl="0">
              <a:spcAft>
                <a:spcPts val="600"/>
              </a:spcAft>
            </a:pPr>
            <a:r>
              <a:rPr lang="en-US" sz="3600" dirty="0">
                <a:ln/>
                <a:solidFill>
                  <a:schemeClr val="tx1"/>
                </a:solidFill>
                <a:latin typeface="Avenir Next Condensed" panose="020B0506020202020204" pitchFamily="34" charset="0"/>
              </a:rPr>
              <a:t>These contaminants are ingested at the incident scene through nutrition</a:t>
            </a:r>
            <a:r>
              <a:rPr lang="en-US" sz="3600" dirty="0">
                <a:ln/>
                <a:solidFill>
                  <a:schemeClr val="bg1"/>
                </a:solidFill>
                <a:latin typeface="Avenir Next Condensed" panose="020B0506020202020204" pitchFamily="34" charset="0"/>
              </a:rPr>
              <a:t>.</a:t>
            </a:r>
          </a:p>
        </p:txBody>
      </p:sp>
      <p:pic>
        <p:nvPicPr>
          <p:cNvPr id="11" name="Graphic 10" descr="Firefighter">
            <a:extLst>
              <a:ext uri="{FF2B5EF4-FFF2-40B4-BE49-F238E27FC236}">
                <a16:creationId xmlns:a16="http://schemas.microsoft.com/office/drawing/2014/main" id="{9EF89C3F-BA19-3FA7-89DD-90839FC240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36623" y="5126725"/>
            <a:ext cx="914400" cy="914400"/>
          </a:xfrm>
          <a:prstGeom prst="rect">
            <a:avLst/>
          </a:prstGeom>
        </p:spPr>
      </p:pic>
      <p:sp>
        <p:nvSpPr>
          <p:cNvPr id="15" name="TextBox 14">
            <a:extLst>
              <a:ext uri="{FF2B5EF4-FFF2-40B4-BE49-F238E27FC236}">
                <a16:creationId xmlns:a16="http://schemas.microsoft.com/office/drawing/2014/main" id="{433D8A1A-1B8E-1D5E-9660-28ED675204C7}"/>
              </a:ext>
            </a:extLst>
          </p:cNvPr>
          <p:cNvSpPr txBox="1"/>
          <p:nvPr/>
        </p:nvSpPr>
        <p:spPr>
          <a:xfrm>
            <a:off x="13782356" y="1908724"/>
            <a:ext cx="10395139"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u="none" strike="noStrike" cap="none" spc="0" normalizeH="0" baseline="0" dirty="0">
                <a:ln>
                  <a:noFill/>
                </a:ln>
                <a:solidFill>
                  <a:schemeClr val="bg1"/>
                </a:solidFill>
                <a:effectLst/>
                <a:uFillTx/>
                <a:latin typeface="Avenir Next Condensed Demi Bold" panose="020B0506020202020204" pitchFamily="34" charset="0"/>
                <a:sym typeface="Helvetica Neue"/>
              </a:rPr>
              <a:t>Routes of Exposure</a:t>
            </a:r>
          </a:p>
        </p:txBody>
      </p:sp>
      <p:pic>
        <p:nvPicPr>
          <p:cNvPr id="28" name="Graphic 27" descr="Flammable">
            <a:extLst>
              <a:ext uri="{FF2B5EF4-FFF2-40B4-BE49-F238E27FC236}">
                <a16:creationId xmlns:a16="http://schemas.microsoft.com/office/drawing/2014/main" id="{7016DB9B-9E12-3EE0-CE61-383454AADC2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68509" y="5140594"/>
            <a:ext cx="914400" cy="914400"/>
          </a:xfrm>
          <a:prstGeom prst="rect">
            <a:avLst/>
          </a:prstGeom>
        </p:spPr>
      </p:pic>
      <p:pic>
        <p:nvPicPr>
          <p:cNvPr id="30" name="Graphic 29" descr="Warning">
            <a:extLst>
              <a:ext uri="{FF2B5EF4-FFF2-40B4-BE49-F238E27FC236}">
                <a16:creationId xmlns:a16="http://schemas.microsoft.com/office/drawing/2014/main" id="{4227E5C8-E12F-1FAF-0460-299FDD1079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799309" y="5106255"/>
            <a:ext cx="914400" cy="914400"/>
          </a:xfrm>
          <a:prstGeom prst="rect">
            <a:avLst/>
          </a:prstGeom>
        </p:spPr>
      </p:pic>
    </p:spTree>
    <p:extLst>
      <p:ext uri="{BB962C8B-B14F-4D97-AF65-F5344CB8AC3E}">
        <p14:creationId xmlns:p14="http://schemas.microsoft.com/office/powerpoint/2010/main" val="24420358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3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42" presetClass="path" presetSubtype="0" accel="33333" fill="hold" grpId="1" nodeType="withEffect" p14:presetBounceEnd="26667">
                                      <p:stCondLst>
                                        <p:cond delay="0"/>
                                      </p:stCondLst>
                                      <p:childTnLst>
                                        <p:animMotion origin="layout" path="M 0.00885 0.01458 L 4.27083E-6 4.25926E-6 " pathEditMode="relative" rAng="0" ptsTypes="AA" p14:bounceEnd="26667">
                                          <p:cBhvr>
                                            <p:cTn id="12" dur="750" fill="hold"/>
                                            <p:tgtEl>
                                              <p:spTgt spid="7"/>
                                            </p:tgtEl>
                                            <p:attrNameLst>
                                              <p:attrName>ppt_x</p:attrName>
                                              <p:attrName>ppt_y</p:attrName>
                                            </p:attrNameLst>
                                          </p:cBhvr>
                                          <p:rCtr x="-44300" y="-72900"/>
                                        </p:animMotion>
                                      </p:childTnLst>
                                    </p:cTn>
                                  </p:par>
                                  <p:par>
                                    <p:cTn id="13" presetID="22" presetClass="entr" presetSubtype="1" fill="hold" grpId="1" nodeType="withEffect">
                                      <p:stCondLst>
                                        <p:cond delay="25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par>
                                    <p:cTn id="16" presetID="64" presetClass="path" presetSubtype="0" accel="33333" fill="hold" grpId="0" nodeType="withEffect" p14:presetBounceEnd="26667">
                                      <p:stCondLst>
                                        <p:cond delay="250"/>
                                      </p:stCondLst>
                                      <p:childTnLst>
                                        <p:animMotion origin="layout" path="M 0.01185 0.01736 L -3.75E-6 4.62963E-6 " pathEditMode="relative" rAng="0" ptsTypes="AA" p14:bounceEnd="26667">
                                          <p:cBhvr>
                                            <p:cTn id="17" dur="750" fill="hold"/>
                                            <p:tgtEl>
                                              <p:spTgt spid="16"/>
                                            </p:tgtEl>
                                            <p:attrNameLst>
                                              <p:attrName>ppt_x</p:attrName>
                                              <p:attrName>ppt_y</p:attrName>
                                            </p:attrNameLst>
                                          </p:cBhvr>
                                          <p:rCtr x="-59200" y="-86800"/>
                                        </p:animMotion>
                                      </p:childTnLst>
                                    </p:cTn>
                                  </p:par>
                                  <p:par>
                                    <p:cTn id="18" presetID="22" presetClass="entr" presetSubtype="1" fill="hold" grpId="1" nodeType="withEffect">
                                      <p:stCondLst>
                                        <p:cond delay="50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wipe(up)">
                                          <p:cBhvr>
                                            <p:cTn id="20" dur="500"/>
                                            <p:tgtEl>
                                              <p:spTgt spid="19">
                                                <p:txEl>
                                                  <p:pRg st="0" end="0"/>
                                                </p:txEl>
                                              </p:spTgt>
                                            </p:tgtEl>
                                          </p:cBhvr>
                                        </p:animEffect>
                                      </p:childTnLst>
                                    </p:cTn>
                                  </p:par>
                                  <p:par>
                                    <p:cTn id="21" presetID="22" presetClass="entr" presetSubtype="1" fill="hold" grpId="1" nodeType="withEffect">
                                      <p:stCondLst>
                                        <p:cond delay="500"/>
                                      </p:stCondLst>
                                      <p:childTnLst>
                                        <p:set>
                                          <p:cBhvr>
                                            <p:cTn id="22" dur="1" fill="hold">
                                              <p:stCondLst>
                                                <p:cond delay="0"/>
                                              </p:stCondLst>
                                            </p:cTn>
                                            <p:tgtEl>
                                              <p:spTgt spid="19">
                                                <p:txEl>
                                                  <p:pRg st="1" end="1"/>
                                                </p:txEl>
                                              </p:spTgt>
                                            </p:tgtEl>
                                            <p:attrNameLst>
                                              <p:attrName>style.visibility</p:attrName>
                                            </p:attrNameLst>
                                          </p:cBhvr>
                                          <p:to>
                                            <p:strVal val="visible"/>
                                          </p:to>
                                        </p:set>
                                        <p:animEffect transition="in" filter="wipe(up)">
                                          <p:cBhvr>
                                            <p:cTn id="23" dur="500"/>
                                            <p:tgtEl>
                                              <p:spTgt spid="19">
                                                <p:txEl>
                                                  <p:pRg st="1" end="1"/>
                                                </p:txEl>
                                              </p:spTgt>
                                            </p:tgtEl>
                                          </p:cBhvr>
                                        </p:animEffect>
                                      </p:childTnLst>
                                    </p:cTn>
                                  </p:par>
                                  <p:par>
                                    <p:cTn id="24" presetID="64" presetClass="path" presetSubtype="0" accel="33333" fill="hold" grpId="0" nodeType="withEffect" p14:presetBounceEnd="26667">
                                      <p:stCondLst>
                                        <p:cond delay="500"/>
                                      </p:stCondLst>
                                      <p:childTnLst>
                                        <p:animMotion origin="layout" path="M 0.01185 0.01736 L 2.5E-6 1.2963E-6 " pathEditMode="relative" rAng="0" ptsTypes="AA" p14:bounceEnd="26667">
                                          <p:cBhvr>
                                            <p:cTn id="25" dur="750" fill="hold"/>
                                            <p:tgtEl>
                                              <p:spTgt spid="19">
                                                <p:txEl>
                                                  <p:pRg st="0" end="0"/>
                                                </p:txEl>
                                              </p:spTgt>
                                            </p:tgtEl>
                                            <p:attrNameLst>
                                              <p:attrName>ppt_x</p:attrName>
                                              <p:attrName>ppt_y</p:attrName>
                                            </p:attrNameLst>
                                          </p:cBhvr>
                                          <p:rCtr x="-59200" y="-86800"/>
                                        </p:animMotion>
                                      </p:childTnLst>
                                    </p:cTn>
                                  </p:par>
                                  <p:par>
                                    <p:cTn id="26" presetID="64" presetClass="path" presetSubtype="0" accel="33333" fill="hold" grpId="0" nodeType="withEffect" p14:presetBounceEnd="26667">
                                      <p:stCondLst>
                                        <p:cond delay="500"/>
                                      </p:stCondLst>
                                      <p:childTnLst>
                                        <p:animMotion origin="layout" path="M 0.01185 0.01736 L -2.60417E-6 2.96296E-6 " pathEditMode="relative" rAng="0" ptsTypes="AA" p14:bounceEnd="26667">
                                          <p:cBhvr>
                                            <p:cTn id="27" dur="750" fill="hold"/>
                                            <p:tgtEl>
                                              <p:spTgt spid="19">
                                                <p:txEl>
                                                  <p:pRg st="1" end="1"/>
                                                </p:txEl>
                                              </p:spTgt>
                                            </p:tgtEl>
                                            <p:attrNameLst>
                                              <p:attrName>ppt_x</p:attrName>
                                              <p:attrName>ppt_y</p:attrName>
                                            </p:attrNameLst>
                                          </p:cBhvr>
                                          <p:rCtr x="-59200" y="-86800"/>
                                        </p:animMotion>
                                      </p:childTnLst>
                                    </p:cTn>
                                  </p:par>
                                </p:childTnLst>
                              </p:cTn>
                            </p:par>
                            <p:par>
                              <p:cTn id="28" fill="hold">
                                <p:stCondLst>
                                  <p:cond delay="1250"/>
                                </p:stCondLst>
                                <p:childTnLst>
                                  <p:par>
                                    <p:cTn id="29" presetID="22" presetClass="entr" presetSubtype="1"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up)">
                                          <p:cBhvr>
                                            <p:cTn id="31" dur="300"/>
                                            <p:tgtEl>
                                              <p:spTgt spid="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42" presetClass="path" presetSubtype="0" accel="33333" fill="hold" grpId="1" nodeType="withEffect" p14:presetBounceEnd="26667">
                                      <p:stCondLst>
                                        <p:cond delay="0"/>
                                      </p:stCondLst>
                                      <p:childTnLst>
                                        <p:animMotion origin="layout" path="M 0.00886 0.01458 L -3.125E-6 2.22222E-6 " pathEditMode="relative" rAng="0" ptsTypes="AA" p14:bounceEnd="26667">
                                          <p:cBhvr>
                                            <p:cTn id="36" dur="750" fill="hold"/>
                                            <p:tgtEl>
                                              <p:spTgt spid="26"/>
                                            </p:tgtEl>
                                            <p:attrNameLst>
                                              <p:attrName>ppt_x</p:attrName>
                                              <p:attrName>ppt_y</p:attrName>
                                            </p:attrNameLst>
                                          </p:cBhvr>
                                          <p:rCtr x="-44300" y="-72900"/>
                                        </p:animMotion>
                                      </p:childTnLst>
                                    </p:cTn>
                                  </p:par>
                                  <p:par>
                                    <p:cTn id="37" presetID="22" presetClass="entr" presetSubtype="1" fill="hold" grpId="0" nodeType="withEffect">
                                      <p:stCondLst>
                                        <p:cond delay="250"/>
                                      </p:stCondLst>
                                      <p:childTnLst>
                                        <p:set>
                                          <p:cBhvr>
                                            <p:cTn id="38" dur="1" fill="hold">
                                              <p:stCondLst>
                                                <p:cond delay="0"/>
                                              </p:stCondLst>
                                            </p:cTn>
                                            <p:tgtEl>
                                              <p:spTgt spid="3"/>
                                            </p:tgtEl>
                                            <p:attrNameLst>
                                              <p:attrName>style.visibility</p:attrName>
                                            </p:attrNameLst>
                                          </p:cBhvr>
                                          <p:to>
                                            <p:strVal val="visible"/>
                                          </p:to>
                                        </p:set>
                                        <p:animEffect transition="in" filter="wipe(up)">
                                          <p:cBhvr>
                                            <p:cTn id="39" dur="500"/>
                                            <p:tgtEl>
                                              <p:spTgt spid="3"/>
                                            </p:tgtEl>
                                          </p:cBhvr>
                                        </p:animEffect>
                                      </p:childTnLst>
                                    </p:cTn>
                                  </p:par>
                                  <p:par>
                                    <p:cTn id="40" presetID="64" presetClass="path" presetSubtype="0" accel="33333" fill="hold" grpId="1" nodeType="withEffect" p14:presetBounceEnd="26667">
                                      <p:stCondLst>
                                        <p:cond delay="250"/>
                                      </p:stCondLst>
                                      <p:childTnLst>
                                        <p:animMotion origin="layout" path="M 0.01185 0.01736 L 0 4.25926E-6 " pathEditMode="relative" rAng="0" ptsTypes="AA" p14:bounceEnd="26667">
                                          <p:cBhvr>
                                            <p:cTn id="41" dur="750" fill="hold"/>
                                            <p:tgtEl>
                                              <p:spTgt spid="3"/>
                                            </p:tgtEl>
                                            <p:attrNameLst>
                                              <p:attrName>ppt_x</p:attrName>
                                              <p:attrName>ppt_y</p:attrName>
                                            </p:attrNameLst>
                                          </p:cBhvr>
                                          <p:rCtr x="-59200" y="-86800"/>
                                        </p:animMotion>
                                      </p:childTnLst>
                                    </p:cTn>
                                  </p:par>
                                  <p:par>
                                    <p:cTn id="42" presetID="22" presetClass="entr" presetSubtype="1" fill="hold" grpId="0" nodeType="withEffect">
                                      <p:stCondLst>
                                        <p:cond delay="500"/>
                                      </p:stCondLst>
                                      <p:childTnLst>
                                        <p:set>
                                          <p:cBhvr>
                                            <p:cTn id="43" dur="1" fill="hold">
                                              <p:stCondLst>
                                                <p:cond delay="0"/>
                                              </p:stCondLst>
                                            </p:cTn>
                                            <p:tgtEl>
                                              <p:spTgt spid="21">
                                                <p:txEl>
                                                  <p:pRg st="0" end="0"/>
                                                </p:txEl>
                                              </p:spTgt>
                                            </p:tgtEl>
                                            <p:attrNameLst>
                                              <p:attrName>style.visibility</p:attrName>
                                            </p:attrNameLst>
                                          </p:cBhvr>
                                          <p:to>
                                            <p:strVal val="visible"/>
                                          </p:to>
                                        </p:set>
                                        <p:animEffect transition="in" filter="wipe(up)">
                                          <p:cBhvr>
                                            <p:cTn id="44" dur="500"/>
                                            <p:tgtEl>
                                              <p:spTgt spid="21">
                                                <p:txEl>
                                                  <p:pRg st="0" end="0"/>
                                                </p:txEl>
                                              </p:spTgt>
                                            </p:tgtEl>
                                          </p:cBhvr>
                                        </p:animEffect>
                                      </p:childTnLst>
                                    </p:cTn>
                                  </p:par>
                                  <p:par>
                                    <p:cTn id="45" presetID="64" presetClass="path" presetSubtype="0" accel="33333" fill="hold" grpId="1" nodeType="withEffect" p14:presetBounceEnd="26667">
                                      <p:stCondLst>
                                        <p:cond delay="500"/>
                                      </p:stCondLst>
                                      <p:childTnLst>
                                        <p:animMotion origin="layout" path="M 0.01185 0.01737 L 2.29167E-6 -4.07407E-6 " pathEditMode="relative" rAng="0" ptsTypes="AA" p14:bounceEnd="26667">
                                          <p:cBhvr>
                                            <p:cTn id="46" dur="750" fill="hold"/>
                                            <p:tgtEl>
                                              <p:spTgt spid="21">
                                                <p:txEl>
                                                  <p:pRg st="0" end="0"/>
                                                </p:txEl>
                                              </p:spTgt>
                                            </p:tgtEl>
                                            <p:attrNameLst>
                                              <p:attrName>ppt_x</p:attrName>
                                              <p:attrName>ppt_y</p:attrName>
                                            </p:attrNameLst>
                                          </p:cBhvr>
                                          <p:rCtr x="-59200" y="-86800"/>
                                        </p:animMotion>
                                      </p:childTnLst>
                                    </p:cTn>
                                  </p:par>
                                </p:childTnLst>
                              </p:cTn>
                            </p:par>
                            <p:par>
                              <p:cTn id="47" fill="hold">
                                <p:stCondLst>
                                  <p:cond delay="2500"/>
                                </p:stCondLst>
                                <p:childTnLst>
                                  <p:par>
                                    <p:cTn id="48" presetID="22" presetClass="entr" presetSubtype="1"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up)">
                                          <p:cBhvr>
                                            <p:cTn id="50" dur="300"/>
                                            <p:tgtEl>
                                              <p:spTgt spid="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par>
                                    <p:cTn id="54" presetID="42" presetClass="path" presetSubtype="0" accel="33333" fill="hold" grpId="1" nodeType="withEffect" p14:presetBounceEnd="26667">
                                      <p:stCondLst>
                                        <p:cond delay="0"/>
                                      </p:stCondLst>
                                      <p:childTnLst>
                                        <p:animMotion origin="layout" path="M 0.00885 0.01458 L 3.125E-6 1.85185E-7 " pathEditMode="relative" rAng="0" ptsTypes="AA" p14:bounceEnd="26667">
                                          <p:cBhvr>
                                            <p:cTn id="55" dur="750" fill="hold"/>
                                            <p:tgtEl>
                                              <p:spTgt spid="27"/>
                                            </p:tgtEl>
                                            <p:attrNameLst>
                                              <p:attrName>ppt_x</p:attrName>
                                              <p:attrName>ppt_y</p:attrName>
                                            </p:attrNameLst>
                                          </p:cBhvr>
                                          <p:rCtr x="-44300" y="-72900"/>
                                        </p:animMotion>
                                      </p:childTnLst>
                                    </p:cTn>
                                  </p:par>
                                  <p:par>
                                    <p:cTn id="56" presetID="22" presetClass="entr" presetSubtype="1" fill="hold" grpId="0" nodeType="withEffect">
                                      <p:stCondLst>
                                        <p:cond delay="250"/>
                                      </p:stCondLst>
                                      <p:childTnLst>
                                        <p:set>
                                          <p:cBhvr>
                                            <p:cTn id="57" dur="1" fill="hold">
                                              <p:stCondLst>
                                                <p:cond delay="0"/>
                                              </p:stCondLst>
                                            </p:cTn>
                                            <p:tgtEl>
                                              <p:spTgt spid="8"/>
                                            </p:tgtEl>
                                            <p:attrNameLst>
                                              <p:attrName>style.visibility</p:attrName>
                                            </p:attrNameLst>
                                          </p:cBhvr>
                                          <p:to>
                                            <p:strVal val="visible"/>
                                          </p:to>
                                        </p:set>
                                        <p:animEffect transition="in" filter="wipe(up)">
                                          <p:cBhvr>
                                            <p:cTn id="58" dur="500"/>
                                            <p:tgtEl>
                                              <p:spTgt spid="8"/>
                                            </p:tgtEl>
                                          </p:cBhvr>
                                        </p:animEffect>
                                      </p:childTnLst>
                                    </p:cTn>
                                  </p:par>
                                  <p:par>
                                    <p:cTn id="59" presetID="64" presetClass="path" presetSubtype="0" accel="33333" fill="hold" grpId="1" nodeType="withEffect" p14:presetBounceEnd="26667">
                                      <p:stCondLst>
                                        <p:cond delay="250"/>
                                      </p:stCondLst>
                                      <p:childTnLst>
                                        <p:animMotion origin="layout" path="M 0.01185 0.01736 L 2.08333E-7 4.81481E-6 " pathEditMode="relative" rAng="0" ptsTypes="AA" p14:bounceEnd="26667">
                                          <p:cBhvr>
                                            <p:cTn id="60" dur="750" fill="hold"/>
                                            <p:tgtEl>
                                              <p:spTgt spid="8"/>
                                            </p:tgtEl>
                                            <p:attrNameLst>
                                              <p:attrName>ppt_x</p:attrName>
                                              <p:attrName>ppt_y</p:attrName>
                                            </p:attrNameLst>
                                          </p:cBhvr>
                                          <p:rCtr x="-59200" y="-86800"/>
                                        </p:animMotion>
                                      </p:childTnLst>
                                    </p:cTn>
                                  </p:par>
                                  <p:par>
                                    <p:cTn id="61" presetID="22" presetClass="entr" presetSubtype="1" fill="hold" grpId="0" nodeType="withEffect">
                                      <p:stCondLst>
                                        <p:cond delay="500"/>
                                      </p:stCondLst>
                                      <p:childTnLst>
                                        <p:set>
                                          <p:cBhvr>
                                            <p:cTn id="62" dur="1" fill="hold">
                                              <p:stCondLst>
                                                <p:cond delay="0"/>
                                              </p:stCondLst>
                                            </p:cTn>
                                            <p:tgtEl>
                                              <p:spTgt spid="22">
                                                <p:txEl>
                                                  <p:pRg st="0" end="0"/>
                                                </p:txEl>
                                              </p:spTgt>
                                            </p:tgtEl>
                                            <p:attrNameLst>
                                              <p:attrName>style.visibility</p:attrName>
                                            </p:attrNameLst>
                                          </p:cBhvr>
                                          <p:to>
                                            <p:strVal val="visible"/>
                                          </p:to>
                                        </p:set>
                                        <p:animEffect transition="in" filter="wipe(up)">
                                          <p:cBhvr>
                                            <p:cTn id="63" dur="500"/>
                                            <p:tgtEl>
                                              <p:spTgt spid="22">
                                                <p:txEl>
                                                  <p:pRg st="0" end="0"/>
                                                </p:txEl>
                                              </p:spTgt>
                                            </p:tgtEl>
                                          </p:cBhvr>
                                        </p:animEffect>
                                      </p:childTnLst>
                                    </p:cTn>
                                  </p:par>
                                  <p:par>
                                    <p:cTn id="64" presetID="64" presetClass="path" presetSubtype="0" accel="33333" fill="hold" grpId="1" nodeType="withEffect" p14:presetBounceEnd="26667">
                                      <p:stCondLst>
                                        <p:cond delay="500"/>
                                      </p:stCondLst>
                                      <p:childTnLst>
                                        <p:animMotion origin="layout" path="M 0.01185 0.01736 L 5.20833E-7 4.81481E-6 " pathEditMode="relative" rAng="0" ptsTypes="AA" p14:bounceEnd="26667">
                                          <p:cBhvr>
                                            <p:cTn id="65" dur="750" fill="hold"/>
                                            <p:tgtEl>
                                              <p:spTgt spid="22">
                                                <p:txEl>
                                                  <p:pRg st="0" end="0"/>
                                                </p:txEl>
                                              </p:spTgt>
                                            </p:tgtEl>
                                            <p:attrNameLst>
                                              <p:attrName>ppt_x</p:attrName>
                                              <p:attrName>ppt_y</p:attrName>
                                            </p:attrNameLst>
                                          </p:cBhvr>
                                          <p:rCtr x="-59200" y="-86800"/>
                                        </p:animMotion>
                                      </p:childTnLst>
                                    </p:cTn>
                                  </p:par>
                                  <p:par>
                                    <p:cTn id="66" presetID="22" presetClass="entr" presetSubtype="1" fill="hold" nodeType="with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wipe(up)">
                                          <p:cBhvr>
                                            <p:cTn id="68" dur="500"/>
                                            <p:tgtEl>
                                              <p:spTgt spid="11"/>
                                            </p:tgtEl>
                                          </p:cBhvr>
                                        </p:animEffect>
                                      </p:childTnLst>
                                    </p:cTn>
                                  </p:par>
                                  <p:par>
                                    <p:cTn id="69" presetID="22" presetClass="entr" presetSubtype="4" fill="hold" nodeType="with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wipe(down)">
                                          <p:cBhvr>
                                            <p:cTn id="71" dur="500"/>
                                            <p:tgtEl>
                                              <p:spTgt spid="28"/>
                                            </p:tgtEl>
                                          </p:cBhvr>
                                        </p:animEffect>
                                      </p:childTnLst>
                                    </p:cTn>
                                  </p:par>
                                  <p:par>
                                    <p:cTn id="72" presetID="22" presetClass="entr" presetSubtype="2" fill="hold" nodeType="with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wipe(right)">
                                          <p:cBhvr>
                                            <p:cTn id="7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7" grpId="1" animBg="1"/>
          <p:bldP spid="16" grpId="0"/>
          <p:bldP spid="16" grpId="1"/>
          <p:bldP spid="19" grpId="0" build="allAtOnce"/>
          <p:bldP spid="19" grpId="1" build="allAtOnce"/>
          <p:bldP spid="5" grpId="0" animBg="1"/>
          <p:bldP spid="26" grpId="0" animBg="1"/>
          <p:bldP spid="26" grpId="1" animBg="1"/>
          <p:bldP spid="3" grpId="0"/>
          <p:bldP spid="3" grpId="1"/>
          <p:bldP spid="21" grpId="0" build="allAtOnce"/>
          <p:bldP spid="21" grpId="1" build="allAtOnce"/>
          <p:bldP spid="6" grpId="0" animBg="1"/>
          <p:bldP spid="27" grpId="0" animBg="1"/>
          <p:bldP spid="27" grpId="1" animBg="1"/>
          <p:bldP spid="8" grpId="0"/>
          <p:bldP spid="8" grpId="1"/>
          <p:bldP spid="22" grpId="0" build="allAtOnce"/>
          <p:bldP spid="22" grpId="1"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3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42" presetClass="path" presetSubtype="0" accel="33333" fill="hold" grpId="1" nodeType="withEffect">
                                      <p:stCondLst>
                                        <p:cond delay="0"/>
                                      </p:stCondLst>
                                      <p:childTnLst>
                                        <p:animMotion origin="layout" path="M 0.00885 0.01458 L 4.27083E-6 4.25926E-6 " pathEditMode="relative" rAng="0" ptsTypes="AA">
                                          <p:cBhvr>
                                            <p:cTn id="12" dur="750" fill="hold"/>
                                            <p:tgtEl>
                                              <p:spTgt spid="7"/>
                                            </p:tgtEl>
                                            <p:attrNameLst>
                                              <p:attrName>ppt_x</p:attrName>
                                              <p:attrName>ppt_y</p:attrName>
                                            </p:attrNameLst>
                                          </p:cBhvr>
                                          <p:rCtr x="-443" y="-729"/>
                                        </p:animMotion>
                                      </p:childTnLst>
                                    </p:cTn>
                                  </p:par>
                                  <p:par>
                                    <p:cTn id="13" presetID="22" presetClass="entr" presetSubtype="1" fill="hold" grpId="1" nodeType="withEffect">
                                      <p:stCondLst>
                                        <p:cond delay="25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par>
                                    <p:cTn id="16" presetID="64" presetClass="path" presetSubtype="0" accel="33333" fill="hold" grpId="0" nodeType="withEffect">
                                      <p:stCondLst>
                                        <p:cond delay="250"/>
                                      </p:stCondLst>
                                      <p:childTnLst>
                                        <p:animMotion origin="layout" path="M 0.01185 0.01736 L -3.75E-6 4.62963E-6 " pathEditMode="relative" rAng="0" ptsTypes="AA">
                                          <p:cBhvr>
                                            <p:cTn id="17" dur="750" fill="hold"/>
                                            <p:tgtEl>
                                              <p:spTgt spid="16"/>
                                            </p:tgtEl>
                                            <p:attrNameLst>
                                              <p:attrName>ppt_x</p:attrName>
                                              <p:attrName>ppt_y</p:attrName>
                                            </p:attrNameLst>
                                          </p:cBhvr>
                                          <p:rCtr x="-592" y="-868"/>
                                        </p:animMotion>
                                      </p:childTnLst>
                                    </p:cTn>
                                  </p:par>
                                  <p:par>
                                    <p:cTn id="18" presetID="22" presetClass="entr" presetSubtype="1" fill="hold" grpId="1" nodeType="withEffect">
                                      <p:stCondLst>
                                        <p:cond delay="50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wipe(up)">
                                          <p:cBhvr>
                                            <p:cTn id="20" dur="500"/>
                                            <p:tgtEl>
                                              <p:spTgt spid="19">
                                                <p:txEl>
                                                  <p:pRg st="0" end="0"/>
                                                </p:txEl>
                                              </p:spTgt>
                                            </p:tgtEl>
                                          </p:cBhvr>
                                        </p:animEffect>
                                      </p:childTnLst>
                                    </p:cTn>
                                  </p:par>
                                  <p:par>
                                    <p:cTn id="21" presetID="22" presetClass="entr" presetSubtype="1" fill="hold" grpId="1" nodeType="withEffect">
                                      <p:stCondLst>
                                        <p:cond delay="500"/>
                                      </p:stCondLst>
                                      <p:childTnLst>
                                        <p:set>
                                          <p:cBhvr>
                                            <p:cTn id="22" dur="1" fill="hold">
                                              <p:stCondLst>
                                                <p:cond delay="0"/>
                                              </p:stCondLst>
                                            </p:cTn>
                                            <p:tgtEl>
                                              <p:spTgt spid="19">
                                                <p:txEl>
                                                  <p:pRg st="1" end="1"/>
                                                </p:txEl>
                                              </p:spTgt>
                                            </p:tgtEl>
                                            <p:attrNameLst>
                                              <p:attrName>style.visibility</p:attrName>
                                            </p:attrNameLst>
                                          </p:cBhvr>
                                          <p:to>
                                            <p:strVal val="visible"/>
                                          </p:to>
                                        </p:set>
                                        <p:animEffect transition="in" filter="wipe(up)">
                                          <p:cBhvr>
                                            <p:cTn id="23" dur="500"/>
                                            <p:tgtEl>
                                              <p:spTgt spid="19">
                                                <p:txEl>
                                                  <p:pRg st="1" end="1"/>
                                                </p:txEl>
                                              </p:spTgt>
                                            </p:tgtEl>
                                          </p:cBhvr>
                                        </p:animEffect>
                                      </p:childTnLst>
                                    </p:cTn>
                                  </p:par>
                                  <p:par>
                                    <p:cTn id="24" presetID="64" presetClass="path" presetSubtype="0" accel="33333" fill="hold" grpId="0" nodeType="withEffect">
                                      <p:stCondLst>
                                        <p:cond delay="500"/>
                                      </p:stCondLst>
                                      <p:childTnLst>
                                        <p:animMotion origin="layout" path="M 0.01185 0.01736 L 2.5E-6 1.2963E-6 " pathEditMode="relative" rAng="0" ptsTypes="AA">
                                          <p:cBhvr>
                                            <p:cTn id="25" dur="750" fill="hold"/>
                                            <p:tgtEl>
                                              <p:spTgt spid="19">
                                                <p:txEl>
                                                  <p:pRg st="0" end="0"/>
                                                </p:txEl>
                                              </p:spTgt>
                                            </p:tgtEl>
                                            <p:attrNameLst>
                                              <p:attrName>ppt_x</p:attrName>
                                              <p:attrName>ppt_y</p:attrName>
                                            </p:attrNameLst>
                                          </p:cBhvr>
                                          <p:rCtr x="-592" y="-868"/>
                                        </p:animMotion>
                                      </p:childTnLst>
                                    </p:cTn>
                                  </p:par>
                                  <p:par>
                                    <p:cTn id="26" presetID="64" presetClass="path" presetSubtype="0" accel="33333" fill="hold" grpId="0" nodeType="withEffect">
                                      <p:stCondLst>
                                        <p:cond delay="500"/>
                                      </p:stCondLst>
                                      <p:childTnLst>
                                        <p:animMotion origin="layout" path="M 0.01185 0.01736 L -2.60417E-6 2.96296E-6 " pathEditMode="relative" rAng="0" ptsTypes="AA">
                                          <p:cBhvr>
                                            <p:cTn id="27" dur="750" fill="hold"/>
                                            <p:tgtEl>
                                              <p:spTgt spid="19">
                                                <p:txEl>
                                                  <p:pRg st="1" end="1"/>
                                                </p:txEl>
                                              </p:spTgt>
                                            </p:tgtEl>
                                            <p:attrNameLst>
                                              <p:attrName>ppt_x</p:attrName>
                                              <p:attrName>ppt_y</p:attrName>
                                            </p:attrNameLst>
                                          </p:cBhvr>
                                          <p:rCtr x="-592" y="-868"/>
                                        </p:animMotion>
                                      </p:childTnLst>
                                    </p:cTn>
                                  </p:par>
                                </p:childTnLst>
                              </p:cTn>
                            </p:par>
                            <p:par>
                              <p:cTn id="28" fill="hold">
                                <p:stCondLst>
                                  <p:cond delay="1250"/>
                                </p:stCondLst>
                                <p:childTnLst>
                                  <p:par>
                                    <p:cTn id="29" presetID="22" presetClass="entr" presetSubtype="1"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up)">
                                          <p:cBhvr>
                                            <p:cTn id="31" dur="300"/>
                                            <p:tgtEl>
                                              <p:spTgt spid="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42" presetClass="path" presetSubtype="0" accel="33333" fill="hold" grpId="1" nodeType="withEffect">
                                      <p:stCondLst>
                                        <p:cond delay="0"/>
                                      </p:stCondLst>
                                      <p:childTnLst>
                                        <p:animMotion origin="layout" path="M 0.00886 0.01458 L -3.125E-6 2.22222E-6 " pathEditMode="relative" rAng="0" ptsTypes="AA">
                                          <p:cBhvr>
                                            <p:cTn id="36" dur="750" fill="hold"/>
                                            <p:tgtEl>
                                              <p:spTgt spid="26"/>
                                            </p:tgtEl>
                                            <p:attrNameLst>
                                              <p:attrName>ppt_x</p:attrName>
                                              <p:attrName>ppt_y</p:attrName>
                                            </p:attrNameLst>
                                          </p:cBhvr>
                                          <p:rCtr x="-443" y="-729"/>
                                        </p:animMotion>
                                      </p:childTnLst>
                                    </p:cTn>
                                  </p:par>
                                  <p:par>
                                    <p:cTn id="37" presetID="22" presetClass="entr" presetSubtype="1" fill="hold" grpId="0" nodeType="withEffect">
                                      <p:stCondLst>
                                        <p:cond delay="250"/>
                                      </p:stCondLst>
                                      <p:childTnLst>
                                        <p:set>
                                          <p:cBhvr>
                                            <p:cTn id="38" dur="1" fill="hold">
                                              <p:stCondLst>
                                                <p:cond delay="0"/>
                                              </p:stCondLst>
                                            </p:cTn>
                                            <p:tgtEl>
                                              <p:spTgt spid="3"/>
                                            </p:tgtEl>
                                            <p:attrNameLst>
                                              <p:attrName>style.visibility</p:attrName>
                                            </p:attrNameLst>
                                          </p:cBhvr>
                                          <p:to>
                                            <p:strVal val="visible"/>
                                          </p:to>
                                        </p:set>
                                        <p:animEffect transition="in" filter="wipe(up)">
                                          <p:cBhvr>
                                            <p:cTn id="39" dur="500"/>
                                            <p:tgtEl>
                                              <p:spTgt spid="3"/>
                                            </p:tgtEl>
                                          </p:cBhvr>
                                        </p:animEffect>
                                      </p:childTnLst>
                                    </p:cTn>
                                  </p:par>
                                  <p:par>
                                    <p:cTn id="40" presetID="64" presetClass="path" presetSubtype="0" accel="33333" fill="hold" grpId="1" nodeType="withEffect">
                                      <p:stCondLst>
                                        <p:cond delay="250"/>
                                      </p:stCondLst>
                                      <p:childTnLst>
                                        <p:animMotion origin="layout" path="M 0.01185 0.01736 L 0 4.25926E-6 " pathEditMode="relative" rAng="0" ptsTypes="AA">
                                          <p:cBhvr>
                                            <p:cTn id="41" dur="750" fill="hold"/>
                                            <p:tgtEl>
                                              <p:spTgt spid="3"/>
                                            </p:tgtEl>
                                            <p:attrNameLst>
                                              <p:attrName>ppt_x</p:attrName>
                                              <p:attrName>ppt_y</p:attrName>
                                            </p:attrNameLst>
                                          </p:cBhvr>
                                          <p:rCtr x="-592" y="-868"/>
                                        </p:animMotion>
                                      </p:childTnLst>
                                    </p:cTn>
                                  </p:par>
                                  <p:par>
                                    <p:cTn id="42" presetID="22" presetClass="entr" presetSubtype="1" fill="hold" grpId="0" nodeType="withEffect">
                                      <p:stCondLst>
                                        <p:cond delay="500"/>
                                      </p:stCondLst>
                                      <p:childTnLst>
                                        <p:set>
                                          <p:cBhvr>
                                            <p:cTn id="43" dur="1" fill="hold">
                                              <p:stCondLst>
                                                <p:cond delay="0"/>
                                              </p:stCondLst>
                                            </p:cTn>
                                            <p:tgtEl>
                                              <p:spTgt spid="21">
                                                <p:txEl>
                                                  <p:pRg st="0" end="0"/>
                                                </p:txEl>
                                              </p:spTgt>
                                            </p:tgtEl>
                                            <p:attrNameLst>
                                              <p:attrName>style.visibility</p:attrName>
                                            </p:attrNameLst>
                                          </p:cBhvr>
                                          <p:to>
                                            <p:strVal val="visible"/>
                                          </p:to>
                                        </p:set>
                                        <p:animEffect transition="in" filter="wipe(up)">
                                          <p:cBhvr>
                                            <p:cTn id="44" dur="500"/>
                                            <p:tgtEl>
                                              <p:spTgt spid="21">
                                                <p:txEl>
                                                  <p:pRg st="0" end="0"/>
                                                </p:txEl>
                                              </p:spTgt>
                                            </p:tgtEl>
                                          </p:cBhvr>
                                        </p:animEffect>
                                      </p:childTnLst>
                                    </p:cTn>
                                  </p:par>
                                  <p:par>
                                    <p:cTn id="45" presetID="64" presetClass="path" presetSubtype="0" accel="33333" fill="hold" grpId="1" nodeType="withEffect">
                                      <p:stCondLst>
                                        <p:cond delay="500"/>
                                      </p:stCondLst>
                                      <p:childTnLst>
                                        <p:animMotion origin="layout" path="M 0.01185 0.01737 L 2.29167E-6 -4.07407E-6 " pathEditMode="relative" rAng="0" ptsTypes="AA">
                                          <p:cBhvr>
                                            <p:cTn id="46" dur="750" fill="hold"/>
                                            <p:tgtEl>
                                              <p:spTgt spid="21">
                                                <p:txEl>
                                                  <p:pRg st="0" end="0"/>
                                                </p:txEl>
                                              </p:spTgt>
                                            </p:tgtEl>
                                            <p:attrNameLst>
                                              <p:attrName>ppt_x</p:attrName>
                                              <p:attrName>ppt_y</p:attrName>
                                            </p:attrNameLst>
                                          </p:cBhvr>
                                          <p:rCtr x="-592" y="-868"/>
                                        </p:animMotion>
                                      </p:childTnLst>
                                    </p:cTn>
                                  </p:par>
                                </p:childTnLst>
                              </p:cTn>
                            </p:par>
                            <p:par>
                              <p:cTn id="47" fill="hold">
                                <p:stCondLst>
                                  <p:cond delay="2500"/>
                                </p:stCondLst>
                                <p:childTnLst>
                                  <p:par>
                                    <p:cTn id="48" presetID="22" presetClass="entr" presetSubtype="1"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up)">
                                          <p:cBhvr>
                                            <p:cTn id="50" dur="300"/>
                                            <p:tgtEl>
                                              <p:spTgt spid="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par>
                                    <p:cTn id="54" presetID="42" presetClass="path" presetSubtype="0" accel="33333" fill="hold" grpId="1" nodeType="withEffect">
                                      <p:stCondLst>
                                        <p:cond delay="0"/>
                                      </p:stCondLst>
                                      <p:childTnLst>
                                        <p:animMotion origin="layout" path="M 0.00885 0.01458 L 3.125E-6 1.85185E-7 " pathEditMode="relative" rAng="0" ptsTypes="AA">
                                          <p:cBhvr>
                                            <p:cTn id="55" dur="750" fill="hold"/>
                                            <p:tgtEl>
                                              <p:spTgt spid="27"/>
                                            </p:tgtEl>
                                            <p:attrNameLst>
                                              <p:attrName>ppt_x</p:attrName>
                                              <p:attrName>ppt_y</p:attrName>
                                            </p:attrNameLst>
                                          </p:cBhvr>
                                          <p:rCtr x="-443" y="-729"/>
                                        </p:animMotion>
                                      </p:childTnLst>
                                    </p:cTn>
                                  </p:par>
                                  <p:par>
                                    <p:cTn id="56" presetID="22" presetClass="entr" presetSubtype="1" fill="hold" grpId="0" nodeType="withEffect">
                                      <p:stCondLst>
                                        <p:cond delay="250"/>
                                      </p:stCondLst>
                                      <p:childTnLst>
                                        <p:set>
                                          <p:cBhvr>
                                            <p:cTn id="57" dur="1" fill="hold">
                                              <p:stCondLst>
                                                <p:cond delay="0"/>
                                              </p:stCondLst>
                                            </p:cTn>
                                            <p:tgtEl>
                                              <p:spTgt spid="8"/>
                                            </p:tgtEl>
                                            <p:attrNameLst>
                                              <p:attrName>style.visibility</p:attrName>
                                            </p:attrNameLst>
                                          </p:cBhvr>
                                          <p:to>
                                            <p:strVal val="visible"/>
                                          </p:to>
                                        </p:set>
                                        <p:animEffect transition="in" filter="wipe(up)">
                                          <p:cBhvr>
                                            <p:cTn id="58" dur="500"/>
                                            <p:tgtEl>
                                              <p:spTgt spid="8"/>
                                            </p:tgtEl>
                                          </p:cBhvr>
                                        </p:animEffect>
                                      </p:childTnLst>
                                    </p:cTn>
                                  </p:par>
                                  <p:par>
                                    <p:cTn id="59" presetID="64" presetClass="path" presetSubtype="0" accel="33333" fill="hold" grpId="1" nodeType="withEffect">
                                      <p:stCondLst>
                                        <p:cond delay="250"/>
                                      </p:stCondLst>
                                      <p:childTnLst>
                                        <p:animMotion origin="layout" path="M 0.01185 0.01736 L 2.08333E-7 4.81481E-6 " pathEditMode="relative" rAng="0" ptsTypes="AA">
                                          <p:cBhvr>
                                            <p:cTn id="60" dur="750" fill="hold"/>
                                            <p:tgtEl>
                                              <p:spTgt spid="8"/>
                                            </p:tgtEl>
                                            <p:attrNameLst>
                                              <p:attrName>ppt_x</p:attrName>
                                              <p:attrName>ppt_y</p:attrName>
                                            </p:attrNameLst>
                                          </p:cBhvr>
                                          <p:rCtr x="-592" y="-868"/>
                                        </p:animMotion>
                                      </p:childTnLst>
                                    </p:cTn>
                                  </p:par>
                                  <p:par>
                                    <p:cTn id="61" presetID="22" presetClass="entr" presetSubtype="1" fill="hold" grpId="0" nodeType="withEffect">
                                      <p:stCondLst>
                                        <p:cond delay="500"/>
                                      </p:stCondLst>
                                      <p:childTnLst>
                                        <p:set>
                                          <p:cBhvr>
                                            <p:cTn id="62" dur="1" fill="hold">
                                              <p:stCondLst>
                                                <p:cond delay="0"/>
                                              </p:stCondLst>
                                            </p:cTn>
                                            <p:tgtEl>
                                              <p:spTgt spid="22">
                                                <p:txEl>
                                                  <p:pRg st="0" end="0"/>
                                                </p:txEl>
                                              </p:spTgt>
                                            </p:tgtEl>
                                            <p:attrNameLst>
                                              <p:attrName>style.visibility</p:attrName>
                                            </p:attrNameLst>
                                          </p:cBhvr>
                                          <p:to>
                                            <p:strVal val="visible"/>
                                          </p:to>
                                        </p:set>
                                        <p:animEffect transition="in" filter="wipe(up)">
                                          <p:cBhvr>
                                            <p:cTn id="63" dur="500"/>
                                            <p:tgtEl>
                                              <p:spTgt spid="22">
                                                <p:txEl>
                                                  <p:pRg st="0" end="0"/>
                                                </p:txEl>
                                              </p:spTgt>
                                            </p:tgtEl>
                                          </p:cBhvr>
                                        </p:animEffect>
                                      </p:childTnLst>
                                    </p:cTn>
                                  </p:par>
                                  <p:par>
                                    <p:cTn id="64" presetID="64" presetClass="path" presetSubtype="0" accel="33333" fill="hold" grpId="1" nodeType="withEffect">
                                      <p:stCondLst>
                                        <p:cond delay="500"/>
                                      </p:stCondLst>
                                      <p:childTnLst>
                                        <p:animMotion origin="layout" path="M 0.01185 0.01736 L 5.20833E-7 4.81481E-6 " pathEditMode="relative" rAng="0" ptsTypes="AA">
                                          <p:cBhvr>
                                            <p:cTn id="65" dur="750" fill="hold"/>
                                            <p:tgtEl>
                                              <p:spTgt spid="22">
                                                <p:txEl>
                                                  <p:pRg st="0" end="0"/>
                                                </p:txEl>
                                              </p:spTgt>
                                            </p:tgtEl>
                                            <p:attrNameLst>
                                              <p:attrName>ppt_x</p:attrName>
                                              <p:attrName>ppt_y</p:attrName>
                                            </p:attrNameLst>
                                          </p:cBhvr>
                                          <p:rCtr x="-592" y="-868"/>
                                        </p:animMotion>
                                      </p:childTnLst>
                                    </p:cTn>
                                  </p:par>
                                  <p:par>
                                    <p:cTn id="66" presetID="22" presetClass="entr" presetSubtype="1" fill="hold" nodeType="with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wipe(up)">
                                          <p:cBhvr>
                                            <p:cTn id="68" dur="500"/>
                                            <p:tgtEl>
                                              <p:spTgt spid="11"/>
                                            </p:tgtEl>
                                          </p:cBhvr>
                                        </p:animEffect>
                                      </p:childTnLst>
                                    </p:cTn>
                                  </p:par>
                                  <p:par>
                                    <p:cTn id="69" presetID="22" presetClass="entr" presetSubtype="4" fill="hold" nodeType="with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wipe(down)">
                                          <p:cBhvr>
                                            <p:cTn id="71" dur="500"/>
                                            <p:tgtEl>
                                              <p:spTgt spid="28"/>
                                            </p:tgtEl>
                                          </p:cBhvr>
                                        </p:animEffect>
                                      </p:childTnLst>
                                    </p:cTn>
                                  </p:par>
                                  <p:par>
                                    <p:cTn id="72" presetID="22" presetClass="entr" presetSubtype="2" fill="hold" nodeType="with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wipe(right)">
                                          <p:cBhvr>
                                            <p:cTn id="7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7" grpId="1" animBg="1"/>
          <p:bldP spid="16" grpId="0"/>
          <p:bldP spid="16" grpId="1"/>
          <p:bldP spid="19" grpId="0" build="allAtOnce"/>
          <p:bldP spid="19" grpId="1" build="allAtOnce"/>
          <p:bldP spid="5" grpId="0" animBg="1"/>
          <p:bldP spid="26" grpId="0" animBg="1"/>
          <p:bldP spid="26" grpId="1" animBg="1"/>
          <p:bldP spid="3" grpId="0"/>
          <p:bldP spid="3" grpId="1"/>
          <p:bldP spid="21" grpId="0" build="allAtOnce"/>
          <p:bldP spid="21" grpId="1" build="allAtOnce"/>
          <p:bldP spid="6" grpId="0" animBg="1"/>
          <p:bldP spid="27" grpId="0" animBg="1"/>
          <p:bldP spid="27" grpId="1" animBg="1"/>
          <p:bldP spid="8" grpId="0"/>
          <p:bldP spid="8" grpId="1"/>
          <p:bldP spid="22" grpId="0" build="allAtOnce"/>
          <p:bldP spid="22" grpId="1" build="allAtOnce"/>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9D72D94-99B8-5F5D-6A50-AFABD620991A}"/>
              </a:ext>
            </a:extLst>
          </p:cNvPr>
          <p:cNvSpPr>
            <a:spLocks noGrp="1"/>
          </p:cNvSpPr>
          <p:nvPr>
            <p:ph type="body" sz="quarter" idx="12"/>
          </p:nvPr>
        </p:nvSpPr>
        <p:spPr>
          <a:xfrm>
            <a:off x="13465426" y="1532890"/>
            <a:ext cx="8784974" cy="1292662"/>
          </a:xfrm>
        </p:spPr>
        <p:txBody>
          <a:bodyPr>
            <a:normAutofit/>
          </a:bodyPr>
          <a:lstStyle/>
          <a:p>
            <a:pPr algn="r"/>
            <a:r>
              <a:rPr lang="en-GB" sz="5400" b="1" dirty="0">
                <a:solidFill>
                  <a:schemeClr val="bg1"/>
                </a:solidFill>
                <a:latin typeface="Avenir Next Condensed Demi Bold" panose="020B0506020202020204" pitchFamily="34" charset="0"/>
              </a:rPr>
              <a:t>SCBA Use</a:t>
            </a:r>
            <a:endParaRPr lang="en-US" sz="5400" b="1" dirty="0">
              <a:solidFill>
                <a:schemeClr val="bg1"/>
              </a:solidFill>
              <a:latin typeface="Avenir Next Condensed Demi Bold" panose="020B0506020202020204" pitchFamily="34" charset="0"/>
            </a:endParaRPr>
          </a:p>
        </p:txBody>
      </p:sp>
      <p:sp>
        <p:nvSpPr>
          <p:cNvPr id="5" name="TextBox 4">
            <a:extLst>
              <a:ext uri="{FF2B5EF4-FFF2-40B4-BE49-F238E27FC236}">
                <a16:creationId xmlns:a16="http://schemas.microsoft.com/office/drawing/2014/main" id="{BF933A1F-6959-DD45-4360-F35315E69812}"/>
              </a:ext>
            </a:extLst>
          </p:cNvPr>
          <p:cNvSpPr txBox="1"/>
          <p:nvPr/>
        </p:nvSpPr>
        <p:spPr>
          <a:xfrm>
            <a:off x="11305310" y="4446625"/>
            <a:ext cx="10945090" cy="6775557"/>
          </a:xfrm>
          <a:prstGeom prst="rect">
            <a:avLst/>
          </a:prstGeom>
          <a:noFill/>
        </p:spPr>
        <p:txBody>
          <a:bodyPr wrap="square" lIns="0" rIns="0" rtlCol="0">
            <a:noAutofit/>
          </a:bodyPr>
          <a:lstStyle/>
          <a:p>
            <a:pPr lvl="1"/>
            <a:r>
              <a:rPr lang="en-US" sz="5400" dirty="0">
                <a:solidFill>
                  <a:schemeClr val="bg1"/>
                </a:solidFill>
                <a:latin typeface="Avenir Next Condensed Demi Bold" panose="020B0506020202020204" pitchFamily="34" charset="0"/>
                <a:cs typeface="Arial" panose="020B0604020202020204" pitchFamily="34" charset="0"/>
              </a:rPr>
              <a:t>Too many firefighters either will NOT wear SCBA, or they will “ditch” their SCBA as soon as the fire is “out,” but before beginning overhaul —</a:t>
            </a:r>
          </a:p>
          <a:p>
            <a:pPr lvl="1"/>
            <a:endParaRPr lang="en-US" sz="3600" dirty="0">
              <a:solidFill>
                <a:schemeClr val="bg1"/>
              </a:solidFill>
              <a:latin typeface="Avenir Next Condensed Demi Bold" panose="020B0506020202020204" pitchFamily="34" charset="0"/>
              <a:cs typeface="Arial" panose="020B0604020202020204" pitchFamily="34" charset="0"/>
            </a:endParaRPr>
          </a:p>
          <a:p>
            <a:pPr lvl="1"/>
            <a:endParaRPr lang="en-US" sz="3600" dirty="0">
              <a:solidFill>
                <a:schemeClr val="bg1"/>
              </a:solidFill>
              <a:latin typeface="Avenir Next Condensed Demi Bold" panose="020B0506020202020204" pitchFamily="34" charset="0"/>
              <a:cs typeface="Arial" panose="020B0604020202020204" pitchFamily="34" charset="0"/>
            </a:endParaRPr>
          </a:p>
          <a:p>
            <a:pPr lvl="1"/>
            <a:endParaRPr lang="en-US" sz="3600" dirty="0">
              <a:solidFill>
                <a:schemeClr val="bg1"/>
              </a:solidFill>
              <a:latin typeface="Avenir Next Condensed Demi Bold" panose="020B0506020202020204" pitchFamily="34" charset="0"/>
              <a:cs typeface="Arial" panose="020B0604020202020204" pitchFamily="34" charset="0"/>
            </a:endParaRPr>
          </a:p>
          <a:p>
            <a:pPr lvl="1"/>
            <a:r>
              <a:rPr lang="en-US" sz="5400" dirty="0">
                <a:solidFill>
                  <a:srgbClr val="FF0000"/>
                </a:solidFill>
                <a:latin typeface="Avenir Next Condensed Demi Bold" panose="020B0506020202020204" pitchFamily="34" charset="0"/>
                <a:cs typeface="Arial" panose="020B0604020202020204" pitchFamily="34" charset="0"/>
              </a:rPr>
              <a:t>This is the ABSOLUTE WORST TIME to ditch your SCBA!</a:t>
            </a:r>
          </a:p>
        </p:txBody>
      </p:sp>
      <p:sp>
        <p:nvSpPr>
          <p:cNvPr id="6" name="Rectangle 5">
            <a:extLst>
              <a:ext uri="{FF2B5EF4-FFF2-40B4-BE49-F238E27FC236}">
                <a16:creationId xmlns:a16="http://schemas.microsoft.com/office/drawing/2014/main" id="{1F2F5186-4776-3939-022A-F38FFB1D1155}"/>
              </a:ext>
            </a:extLst>
          </p:cNvPr>
          <p:cNvSpPr/>
          <p:nvPr/>
        </p:nvSpPr>
        <p:spPr>
          <a:xfrm rot="5400000">
            <a:off x="5893424" y="7544710"/>
            <a:ext cx="9671247" cy="232932"/>
          </a:xfrm>
          <a:prstGeom prst="rect">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pic>
        <p:nvPicPr>
          <p:cNvPr id="10" name="Picture 9">
            <a:extLst>
              <a:ext uri="{FF2B5EF4-FFF2-40B4-BE49-F238E27FC236}">
                <a16:creationId xmlns:a16="http://schemas.microsoft.com/office/drawing/2014/main" id="{451E5EC5-1439-BCE7-FBE5-7378A37875A9}"/>
              </a:ext>
            </a:extLst>
          </p:cNvPr>
          <p:cNvPicPr>
            <a:picLocks noChangeAspect="1"/>
          </p:cNvPicPr>
          <p:nvPr/>
        </p:nvPicPr>
        <p:blipFill rotWithShape="1">
          <a:blip r:embed="rId3"/>
          <a:srcRect r="10832"/>
          <a:stretch/>
        </p:blipFill>
        <p:spPr>
          <a:xfrm>
            <a:off x="410012" y="4446625"/>
            <a:ext cx="9715058" cy="7592660"/>
          </a:xfrm>
          <a:prstGeom prst="rect">
            <a:avLst/>
          </a:prstGeom>
        </p:spPr>
      </p:pic>
    </p:spTree>
    <p:extLst>
      <p:ext uri="{BB962C8B-B14F-4D97-AF65-F5344CB8AC3E}">
        <p14:creationId xmlns:p14="http://schemas.microsoft.com/office/powerpoint/2010/main" val="37884125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1" fill="hold" grpId="0" nodeType="withEffect">
                                      <p:stCondLst>
                                        <p:cond delay="75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64" presetClass="path" presetSubtype="0" accel="33333" fill="hold" grpId="1" nodeType="withEffect" p14:presetBounceEnd="26667">
                                      <p:stCondLst>
                                        <p:cond delay="750"/>
                                      </p:stCondLst>
                                      <p:childTnLst>
                                        <p:animMotion origin="layout" path="M 0.03541 0.08148 L 3.22917E-6 -2.03704E-6 " pathEditMode="relative" rAng="0" ptsTypes="AA" p14:bounceEnd="26667">
                                          <p:cBhvr>
                                            <p:cTn id="12" dur="750" fill="hold"/>
                                            <p:tgtEl>
                                              <p:spTgt spid="4"/>
                                            </p:tgtEl>
                                            <p:attrNameLst>
                                              <p:attrName>ppt_x</p:attrName>
                                              <p:attrName>ppt_y</p:attrName>
                                            </p:attrNameLst>
                                          </p:cBhvr>
                                          <p:rCtr x="-1771" y="-4074"/>
                                        </p:animMotion>
                                      </p:childTnLst>
                                    </p:cTn>
                                  </p:par>
                                  <p:par>
                                    <p:cTn id="13" presetID="22" presetClass="entr" presetSubtype="1" fill="hold" grpId="0" nodeType="with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par>
                                    <p:cTn id="16" presetID="64" presetClass="path" presetSubtype="0" accel="33333" decel="33333" fill="hold" grpId="1" nodeType="withEffect">
                                      <p:stCondLst>
                                        <p:cond delay="1000"/>
                                      </p:stCondLst>
                                      <p:childTnLst>
                                        <p:animMotion origin="layout" path="M 0.0237 0.09792 L -8.33333E-7 -5.55556E-7 " pathEditMode="relative" rAng="0" ptsTypes="AA">
                                          <p:cBhvr>
                                            <p:cTn id="17" dur="750" fill="hold"/>
                                            <p:tgtEl>
                                              <p:spTgt spid="5"/>
                                            </p:tgtEl>
                                            <p:attrNameLst>
                                              <p:attrName>ppt_x</p:attrName>
                                              <p:attrName>ppt_y</p:attrName>
                                            </p:attrNameLst>
                                          </p:cBhvr>
                                          <p:rCtr x="-1185" y="-4896"/>
                                        </p:animMotion>
                                      </p:childTnLst>
                                    </p:cTn>
                                  </p:par>
                                  <p:par>
                                    <p:cTn id="18" presetID="42"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P spid="5" grpId="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1" fill="hold" grpId="0" nodeType="withEffect">
                                      <p:stCondLst>
                                        <p:cond delay="75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64" presetClass="path" presetSubtype="0" accel="33333" fill="hold" grpId="1" nodeType="withEffect">
                                      <p:stCondLst>
                                        <p:cond delay="750"/>
                                      </p:stCondLst>
                                      <p:childTnLst>
                                        <p:animMotion origin="layout" path="M 0.03541 0.08148 L 3.22917E-6 -2.03704E-6 " pathEditMode="relative" rAng="0" ptsTypes="AA">
                                          <p:cBhvr>
                                            <p:cTn id="12" dur="750" fill="hold"/>
                                            <p:tgtEl>
                                              <p:spTgt spid="4"/>
                                            </p:tgtEl>
                                            <p:attrNameLst>
                                              <p:attrName>ppt_x</p:attrName>
                                              <p:attrName>ppt_y</p:attrName>
                                            </p:attrNameLst>
                                          </p:cBhvr>
                                          <p:rCtr x="-1771" y="-4074"/>
                                        </p:animMotion>
                                      </p:childTnLst>
                                    </p:cTn>
                                  </p:par>
                                  <p:par>
                                    <p:cTn id="13" presetID="22" presetClass="entr" presetSubtype="1" fill="hold" grpId="0" nodeType="with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par>
                                    <p:cTn id="16" presetID="64" presetClass="path" presetSubtype="0" accel="33333" decel="33333" fill="hold" grpId="1" nodeType="withEffect">
                                      <p:stCondLst>
                                        <p:cond delay="1000"/>
                                      </p:stCondLst>
                                      <p:childTnLst>
                                        <p:animMotion origin="layout" path="M 0.0237 0.09792 L -8.33333E-7 -5.55556E-7 " pathEditMode="relative" rAng="0" ptsTypes="AA">
                                          <p:cBhvr>
                                            <p:cTn id="17" dur="750" fill="hold"/>
                                            <p:tgtEl>
                                              <p:spTgt spid="5"/>
                                            </p:tgtEl>
                                            <p:attrNameLst>
                                              <p:attrName>ppt_x</p:attrName>
                                              <p:attrName>ppt_y</p:attrName>
                                            </p:attrNameLst>
                                          </p:cBhvr>
                                          <p:rCtr x="-1185" y="-4896"/>
                                        </p:animMotion>
                                      </p:childTnLst>
                                    </p:cTn>
                                  </p:par>
                                  <p:par>
                                    <p:cTn id="18" presetID="42"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P spid="5" grpId="1"/>
          <p:bldP spid="6"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46B563B-216A-9DE5-B025-22192AF8D8A3}"/>
              </a:ext>
            </a:extLst>
          </p:cNvPr>
          <p:cNvSpPr>
            <a:spLocks noGrp="1"/>
          </p:cNvSpPr>
          <p:nvPr>
            <p:ph type="body" sz="quarter" idx="14"/>
          </p:nvPr>
        </p:nvSpPr>
        <p:spPr>
          <a:xfrm>
            <a:off x="3551040" y="2321890"/>
            <a:ext cx="17281920" cy="1523707"/>
          </a:xfrm>
        </p:spPr>
        <p:txBody>
          <a:bodyPr>
            <a:noAutofit/>
          </a:bodyPr>
          <a:lstStyle/>
          <a:p>
            <a:pPr rtl="0" hangingPunct="0">
              <a:spcBef>
                <a:spcPts val="0"/>
              </a:spcBef>
              <a:buSzTx/>
            </a:pPr>
            <a:r>
              <a:rPr lang="en-US" sz="4800" b="1" dirty="0">
                <a:solidFill>
                  <a:schemeClr val="bg1"/>
                </a:solidFill>
                <a:latin typeface="Avenir Next Condensed Demi Bold" panose="020B0506020202020204" pitchFamily="34" charset="0"/>
                <a:ea typeface="Calibri" panose="020F0502020204030204" pitchFamily="34" charset="0"/>
                <a:cs typeface="Times New Roman" panose="02020603050405020304" pitchFamily="18" charset="0"/>
              </a:rPr>
              <a:t>The fireground should be divided into zones</a:t>
            </a:r>
            <a:r>
              <a:rPr lang="en-US" sz="4800" b="1" dirty="0">
                <a:solidFill>
                  <a:schemeClr val="bg1"/>
                </a:solidFill>
                <a:latin typeface="Avenir Next Condensed Demi Bold" panose="020B0506020202020204" pitchFamily="34" charset="0"/>
              </a:rPr>
              <a:t> </a:t>
            </a:r>
          </a:p>
          <a:p>
            <a:pPr rtl="0" hangingPunct="0">
              <a:spcBef>
                <a:spcPts val="0"/>
              </a:spcBef>
              <a:buSzTx/>
            </a:pPr>
            <a:r>
              <a:rPr lang="en-US" sz="4800" b="1" dirty="0">
                <a:solidFill>
                  <a:schemeClr val="bg1"/>
                </a:solidFill>
                <a:latin typeface="Avenir Next Condensed Demi Bold" panose="020B0506020202020204" pitchFamily="34" charset="0"/>
              </a:rPr>
              <a:t>as a best practice</a:t>
            </a:r>
            <a:endParaRPr lang="en-US" sz="4800" b="1" spc="0" dirty="0">
              <a:solidFill>
                <a:schemeClr val="bg1"/>
              </a:solidFill>
              <a:latin typeface="Avenir Next Condensed Demi Bold" panose="020B0506020202020204" pitchFamily="34" charset="0"/>
            </a:endParaRPr>
          </a:p>
        </p:txBody>
      </p:sp>
      <p:sp>
        <p:nvSpPr>
          <p:cNvPr id="8" name="Rectangle 7">
            <a:extLst>
              <a:ext uri="{FF2B5EF4-FFF2-40B4-BE49-F238E27FC236}">
                <a16:creationId xmlns:a16="http://schemas.microsoft.com/office/drawing/2014/main" id="{DB89273F-5E72-CD06-1F7E-C1B98393D103}"/>
              </a:ext>
            </a:extLst>
          </p:cNvPr>
          <p:cNvSpPr/>
          <p:nvPr/>
        </p:nvSpPr>
        <p:spPr>
          <a:xfrm>
            <a:off x="931478" y="4429663"/>
            <a:ext cx="6336704" cy="42770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ln/>
              <a:solidFill>
                <a:schemeClr val="tx1"/>
              </a:solidFill>
              <a:latin typeface="Avenir Next Condensed" panose="020B050602020202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CB510437-697F-DD62-B1B5-0DDFCF68C945}"/>
              </a:ext>
            </a:extLst>
          </p:cNvPr>
          <p:cNvSpPr/>
          <p:nvPr/>
        </p:nvSpPr>
        <p:spPr>
          <a:xfrm>
            <a:off x="7793761" y="4429663"/>
            <a:ext cx="6336704" cy="42770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10" name="Rectangle 9">
            <a:extLst>
              <a:ext uri="{FF2B5EF4-FFF2-40B4-BE49-F238E27FC236}">
                <a16:creationId xmlns:a16="http://schemas.microsoft.com/office/drawing/2014/main" id="{F325136A-DA6C-FE84-1388-94688C68D9A5}"/>
              </a:ext>
            </a:extLst>
          </p:cNvPr>
          <p:cNvSpPr/>
          <p:nvPr/>
        </p:nvSpPr>
        <p:spPr>
          <a:xfrm>
            <a:off x="14656044" y="4425534"/>
            <a:ext cx="6336704" cy="42770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5" name="Rectangle 4">
            <a:extLst>
              <a:ext uri="{FF2B5EF4-FFF2-40B4-BE49-F238E27FC236}">
                <a16:creationId xmlns:a16="http://schemas.microsoft.com/office/drawing/2014/main" id="{7B59F9F5-6D88-B966-6121-02CECCCDE664}"/>
              </a:ext>
            </a:extLst>
          </p:cNvPr>
          <p:cNvSpPr/>
          <p:nvPr/>
        </p:nvSpPr>
        <p:spPr>
          <a:xfrm>
            <a:off x="931478" y="8564434"/>
            <a:ext cx="6336704" cy="4752528"/>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6" name="Rectangle 5">
            <a:extLst>
              <a:ext uri="{FF2B5EF4-FFF2-40B4-BE49-F238E27FC236}">
                <a16:creationId xmlns:a16="http://schemas.microsoft.com/office/drawing/2014/main" id="{1B30491E-70D4-93DB-21B5-77A7C0E12724}"/>
              </a:ext>
            </a:extLst>
          </p:cNvPr>
          <p:cNvSpPr/>
          <p:nvPr/>
        </p:nvSpPr>
        <p:spPr>
          <a:xfrm>
            <a:off x="7793761" y="8564433"/>
            <a:ext cx="6336704" cy="4637111"/>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7" name="Rectangle 6">
            <a:extLst>
              <a:ext uri="{FF2B5EF4-FFF2-40B4-BE49-F238E27FC236}">
                <a16:creationId xmlns:a16="http://schemas.microsoft.com/office/drawing/2014/main" id="{587C2A39-4C64-D668-1529-273A3CEC6AD2}"/>
              </a:ext>
            </a:extLst>
          </p:cNvPr>
          <p:cNvSpPr/>
          <p:nvPr/>
        </p:nvSpPr>
        <p:spPr>
          <a:xfrm>
            <a:off x="14631577" y="8431558"/>
            <a:ext cx="6336704" cy="4752528"/>
          </a:xfrm>
          <a:prstGeom prst="rect">
            <a:avLst/>
          </a:prstGeom>
          <a:solidFill>
            <a:schemeClr val="accent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11" name="Oval 10">
            <a:extLst>
              <a:ext uri="{FF2B5EF4-FFF2-40B4-BE49-F238E27FC236}">
                <a16:creationId xmlns:a16="http://schemas.microsoft.com/office/drawing/2014/main" id="{FD324D1F-D14D-E39A-CEDB-D098A485A4CF}"/>
              </a:ext>
            </a:extLst>
          </p:cNvPr>
          <p:cNvSpPr/>
          <p:nvPr/>
        </p:nvSpPr>
        <p:spPr>
          <a:xfrm>
            <a:off x="2969406" y="6980312"/>
            <a:ext cx="2260848" cy="2260848"/>
          </a:xfrm>
          <a:prstGeom prst="ellipse">
            <a:avLst/>
          </a:prstGeom>
          <a:solidFill>
            <a:srgbClr val="FF0000"/>
          </a:solidFill>
          <a:ln w="635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4800" dirty="0">
                <a:solidFill>
                  <a:schemeClr val="tx1"/>
                </a:solidFill>
                <a:latin typeface="+mj-lt"/>
              </a:rPr>
              <a:t>01</a:t>
            </a:r>
            <a:endParaRPr lang="en-US" sz="4800" dirty="0">
              <a:solidFill>
                <a:schemeClr val="tx1"/>
              </a:solidFill>
              <a:latin typeface="+mj-lt"/>
            </a:endParaRPr>
          </a:p>
        </p:txBody>
      </p:sp>
      <p:sp>
        <p:nvSpPr>
          <p:cNvPr id="12" name="Oval 11">
            <a:extLst>
              <a:ext uri="{FF2B5EF4-FFF2-40B4-BE49-F238E27FC236}">
                <a16:creationId xmlns:a16="http://schemas.microsoft.com/office/drawing/2014/main" id="{716B610C-F9AB-6885-E95C-C0956F75D200}"/>
              </a:ext>
            </a:extLst>
          </p:cNvPr>
          <p:cNvSpPr/>
          <p:nvPr/>
        </p:nvSpPr>
        <p:spPr>
          <a:xfrm>
            <a:off x="10082245" y="6911788"/>
            <a:ext cx="2260848" cy="2260848"/>
          </a:xfrm>
          <a:prstGeom prst="ellipse">
            <a:avLst/>
          </a:prstGeom>
          <a:solidFill>
            <a:schemeClr val="accent4"/>
          </a:solidFill>
          <a:ln w="63500">
            <a:solidFill>
              <a:prstClr val="black"/>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4800" dirty="0">
                <a:solidFill>
                  <a:schemeClr val="tx1"/>
                </a:solidFill>
                <a:latin typeface="+mj-lt"/>
              </a:rPr>
              <a:t>02</a:t>
            </a:r>
            <a:endParaRPr lang="en-US" sz="4800" dirty="0">
              <a:solidFill>
                <a:schemeClr val="tx1"/>
              </a:solidFill>
              <a:latin typeface="+mj-lt"/>
            </a:endParaRPr>
          </a:p>
        </p:txBody>
      </p:sp>
      <p:sp>
        <p:nvSpPr>
          <p:cNvPr id="13" name="Oval 12">
            <a:extLst>
              <a:ext uri="{FF2B5EF4-FFF2-40B4-BE49-F238E27FC236}">
                <a16:creationId xmlns:a16="http://schemas.microsoft.com/office/drawing/2014/main" id="{E9DF3CA0-0059-77C8-E2E5-451BB2E8905A}"/>
              </a:ext>
            </a:extLst>
          </p:cNvPr>
          <p:cNvSpPr/>
          <p:nvPr/>
        </p:nvSpPr>
        <p:spPr>
          <a:xfrm>
            <a:off x="16669505" y="6824680"/>
            <a:ext cx="2260848" cy="2260848"/>
          </a:xfrm>
          <a:prstGeom prst="ellipse">
            <a:avLst/>
          </a:prstGeom>
          <a:solidFill>
            <a:schemeClr val="accent3"/>
          </a:solidFill>
          <a:ln w="63500">
            <a:solidFill>
              <a:prstClr val="black"/>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4800" dirty="0">
                <a:solidFill>
                  <a:schemeClr val="tx1"/>
                </a:solidFill>
                <a:latin typeface="+mj-lt"/>
              </a:rPr>
              <a:t>03</a:t>
            </a:r>
            <a:endParaRPr lang="en-US" sz="4800" dirty="0">
              <a:solidFill>
                <a:schemeClr val="tx1"/>
              </a:solidFill>
              <a:latin typeface="+mj-lt"/>
            </a:endParaRPr>
          </a:p>
        </p:txBody>
      </p:sp>
      <p:sp>
        <p:nvSpPr>
          <p:cNvPr id="14" name="TextBox 13">
            <a:extLst>
              <a:ext uri="{FF2B5EF4-FFF2-40B4-BE49-F238E27FC236}">
                <a16:creationId xmlns:a16="http://schemas.microsoft.com/office/drawing/2014/main" id="{596A6112-734E-272E-03E7-3493418A9B2E}"/>
              </a:ext>
            </a:extLst>
          </p:cNvPr>
          <p:cNvSpPr txBox="1"/>
          <p:nvPr/>
        </p:nvSpPr>
        <p:spPr>
          <a:xfrm>
            <a:off x="1375028" y="9533431"/>
            <a:ext cx="5184576" cy="2956835"/>
          </a:xfrm>
          <a:prstGeom prst="rect">
            <a:avLst/>
          </a:prstGeom>
          <a:noFill/>
        </p:spPr>
        <p:txBody>
          <a:bodyPr wrap="square" lIns="0" rIns="0" rtlCol="0" anchor="ctr">
            <a:spAutoFit/>
          </a:bodyPr>
          <a:lstStyle/>
          <a:p>
            <a:r>
              <a:rPr lang="en-US" sz="3200" dirty="0">
                <a:ln/>
                <a:solidFill>
                  <a:schemeClr val="tx1"/>
                </a:solidFill>
                <a:latin typeface="Avenir Next Condensed" panose="020B0506020202020204" pitchFamily="34" charset="0"/>
                <a:ea typeface="Calibri" panose="020F0502020204030204" pitchFamily="34" charset="0"/>
                <a:cs typeface="Times New Roman" panose="02020603050405020304" pitchFamily="18" charset="0"/>
              </a:rPr>
              <a:t>Crews exit hot zone together and enter the warm zone for the Preliminary  Exposure Reduction process </a:t>
            </a:r>
          </a:p>
          <a:p>
            <a:r>
              <a:rPr lang="en-US" sz="3200" dirty="0">
                <a:ln/>
                <a:solidFill>
                  <a:schemeClr val="tx1"/>
                </a:solidFill>
                <a:latin typeface="Avenir Next Condensed" panose="020B0506020202020204" pitchFamily="34" charset="0"/>
                <a:ea typeface="Calibri" panose="020F0502020204030204" pitchFamily="34" charset="0"/>
                <a:cs typeface="Times New Roman" panose="02020603050405020304" pitchFamily="18" charset="0"/>
              </a:rPr>
              <a:t>(PER)</a:t>
            </a:r>
          </a:p>
          <a:p>
            <a:pPr algn="ctr">
              <a:lnSpc>
                <a:spcPct val="150000"/>
              </a:lnSpc>
            </a:pPr>
            <a:endParaRPr lang="en-GB" sz="2000" dirty="0">
              <a:solidFill>
                <a:schemeClr val="bg1"/>
              </a:solidFill>
            </a:endParaRPr>
          </a:p>
        </p:txBody>
      </p:sp>
      <p:sp>
        <p:nvSpPr>
          <p:cNvPr id="15" name="TextBox 14">
            <a:extLst>
              <a:ext uri="{FF2B5EF4-FFF2-40B4-BE49-F238E27FC236}">
                <a16:creationId xmlns:a16="http://schemas.microsoft.com/office/drawing/2014/main" id="{B9856F4F-F0E0-9A26-DC2A-9EDD7861A49B}"/>
              </a:ext>
            </a:extLst>
          </p:cNvPr>
          <p:cNvSpPr txBox="1"/>
          <p:nvPr/>
        </p:nvSpPr>
        <p:spPr>
          <a:xfrm>
            <a:off x="7868713" y="9668089"/>
            <a:ext cx="6286220" cy="2062103"/>
          </a:xfrm>
          <a:prstGeom prst="rect">
            <a:avLst/>
          </a:prstGeom>
          <a:noFill/>
        </p:spPr>
        <p:txBody>
          <a:bodyPr wrap="square" lIns="0" rIns="0" rtlCol="0" anchor="ctr">
            <a:spAutoFit/>
          </a:bodyPr>
          <a:lstStyle/>
          <a:p>
            <a:r>
              <a:rPr lang="en-US" sz="3200" dirty="0">
                <a:ln w="0"/>
                <a:solidFill>
                  <a:schemeClr val="tx1"/>
                </a:solidFill>
                <a:effectLst>
                  <a:outerShdw blurRad="38100" dist="25400" dir="5400000" algn="ctr" rotWithShape="0">
                    <a:srgbClr val="6E747A">
                      <a:alpha val="43000"/>
                    </a:srgbClr>
                  </a:outerShdw>
                </a:effectLst>
                <a:latin typeface="Avenir Next Condensed" panose="020B0506020202020204" pitchFamily="34" charset="0"/>
                <a:ea typeface="Calibri" panose="020F0502020204030204" pitchFamily="34" charset="0"/>
                <a:cs typeface="Times New Roman" panose="02020603050405020304" pitchFamily="18" charset="0"/>
              </a:rPr>
              <a:t>Crews enter the warm zone and</a:t>
            </a:r>
          </a:p>
          <a:p>
            <a:r>
              <a:rPr lang="en-US" sz="3200" dirty="0">
                <a:ln w="0"/>
                <a:solidFill>
                  <a:schemeClr val="tx1"/>
                </a:solidFill>
                <a:effectLst>
                  <a:outerShdw blurRad="38100" dist="25400" dir="5400000" algn="ctr" rotWithShape="0">
                    <a:srgbClr val="6E747A">
                      <a:alpha val="43000"/>
                    </a:srgbClr>
                  </a:outerShdw>
                </a:effectLst>
                <a:latin typeface="Avenir Next Condensed" panose="020B0506020202020204" pitchFamily="34" charset="0"/>
                <a:ea typeface="Calibri" panose="020F0502020204030204" pitchFamily="34" charset="0"/>
                <a:cs typeface="Times New Roman" panose="02020603050405020304" pitchFamily="18" charset="0"/>
              </a:rPr>
              <a:t> begin the Preliminary Exposure Reduction process on air</a:t>
            </a:r>
          </a:p>
          <a:p>
            <a:r>
              <a:rPr lang="en-US" sz="3200" dirty="0">
                <a:ln w="0"/>
                <a:solidFill>
                  <a:schemeClr val="tx1"/>
                </a:solidFill>
                <a:effectLst>
                  <a:outerShdw blurRad="38100" dist="25400" dir="5400000" algn="ctr" rotWithShape="0">
                    <a:srgbClr val="6E747A">
                      <a:alpha val="43000"/>
                    </a:srgbClr>
                  </a:outerShdw>
                </a:effectLst>
                <a:latin typeface="Avenir Next Condensed" panose="020B0506020202020204" pitchFamily="34" charset="0"/>
                <a:ea typeface="Calibri" panose="020F0502020204030204" pitchFamily="34" charset="0"/>
                <a:cs typeface="Times New Roman" panose="02020603050405020304" pitchFamily="18" charset="0"/>
              </a:rPr>
              <a:t>Doff PPE’s</a:t>
            </a:r>
          </a:p>
        </p:txBody>
      </p:sp>
      <p:sp>
        <p:nvSpPr>
          <p:cNvPr id="16" name="TextBox 15">
            <a:extLst>
              <a:ext uri="{FF2B5EF4-FFF2-40B4-BE49-F238E27FC236}">
                <a16:creationId xmlns:a16="http://schemas.microsoft.com/office/drawing/2014/main" id="{331D4B1E-2F77-84EF-D74F-40E10BBD1A58}"/>
              </a:ext>
            </a:extLst>
          </p:cNvPr>
          <p:cNvSpPr txBox="1"/>
          <p:nvPr/>
        </p:nvSpPr>
        <p:spPr>
          <a:xfrm>
            <a:off x="15232108" y="9799211"/>
            <a:ext cx="5184576" cy="3633944"/>
          </a:xfrm>
          <a:prstGeom prst="rect">
            <a:avLst/>
          </a:prstGeom>
          <a:noFill/>
        </p:spPr>
        <p:txBody>
          <a:bodyPr wrap="square" lIns="0" rIns="0" rtlCol="0" anchor="ctr">
            <a:spAutoFit/>
          </a:bodyPr>
          <a:lstStyle/>
          <a:p>
            <a:r>
              <a:rPr lang="en-US" sz="3200" dirty="0">
                <a:solidFill>
                  <a:schemeClr val="tx1"/>
                </a:solidFill>
                <a:latin typeface="Avenir Next Condensed" panose="020B0506020202020204" pitchFamily="34" charset="0"/>
                <a:ea typeface="Calibri" panose="020F0502020204030204" pitchFamily="34" charset="0"/>
                <a:cs typeface="Times New Roman" panose="02020603050405020304" pitchFamily="18" charset="0"/>
              </a:rPr>
              <a:t>Rehab occurs here</a:t>
            </a:r>
          </a:p>
          <a:p>
            <a:r>
              <a:rPr lang="en-US" sz="3200" dirty="0">
                <a:latin typeface="Avenir Next Condensed" panose="020B0506020202020204" pitchFamily="34" charset="0"/>
                <a:ea typeface="Calibri" panose="020F0502020204030204" pitchFamily="34" charset="0"/>
                <a:cs typeface="Times New Roman" panose="02020603050405020304" pitchFamily="18" charset="0"/>
              </a:rPr>
              <a:t>Medically Monitored</a:t>
            </a:r>
          </a:p>
          <a:p>
            <a:r>
              <a:rPr lang="en-US" sz="3200" dirty="0">
                <a:latin typeface="Avenir Next Condensed" panose="020B0506020202020204" pitchFamily="34" charset="0"/>
                <a:ea typeface="Calibri" panose="020F0502020204030204" pitchFamily="34" charset="0"/>
                <a:cs typeface="Times New Roman" panose="02020603050405020304" pitchFamily="18" charset="0"/>
              </a:rPr>
              <a:t>Rehydration/Nourishment</a:t>
            </a:r>
          </a:p>
          <a:p>
            <a:endParaRPr lang="en-US" sz="3200" dirty="0">
              <a:latin typeface="Avenir Next Condensed" panose="020B0506020202020204" pitchFamily="34" charset="0"/>
              <a:ea typeface="Calibri" panose="020F0502020204030204" pitchFamily="34" charset="0"/>
              <a:cs typeface="Times New Roman" panose="02020603050405020304" pitchFamily="18" charset="0"/>
            </a:endParaRPr>
          </a:p>
          <a:p>
            <a:r>
              <a:rPr lang="en-US" sz="4400" i="1" u="sng" dirty="0">
                <a:solidFill>
                  <a:srgbClr val="FF0000"/>
                </a:solidFill>
                <a:latin typeface="Avenir Next Condensed" panose="020B0506020202020204" pitchFamily="34" charset="0"/>
                <a:ea typeface="Calibri" panose="020F0502020204030204" pitchFamily="34" charset="0"/>
                <a:cs typeface="Times New Roman" panose="02020603050405020304" pitchFamily="18" charset="0"/>
              </a:rPr>
              <a:t>No PPE’s allowed</a:t>
            </a:r>
          </a:p>
          <a:p>
            <a:endParaRPr lang="en-US" sz="3200" dirty="0">
              <a:latin typeface="Avenir Next Condensed" panose="020B0506020202020204" pitchFamily="34" charset="0"/>
              <a:ea typeface="Calibri" panose="020F0502020204030204" pitchFamily="34" charset="0"/>
              <a:cs typeface="Times New Roman" panose="02020603050405020304" pitchFamily="18" charset="0"/>
            </a:endParaRPr>
          </a:p>
          <a:p>
            <a:pPr algn="ctr">
              <a:lnSpc>
                <a:spcPct val="150000"/>
              </a:lnSpc>
            </a:pPr>
            <a:endParaRPr lang="en-GB" sz="2000" dirty="0">
              <a:solidFill>
                <a:schemeClr val="bg1"/>
              </a:solidFill>
            </a:endParaRPr>
          </a:p>
        </p:txBody>
      </p:sp>
      <p:sp>
        <p:nvSpPr>
          <p:cNvPr id="17" name="TextBox 16">
            <a:extLst>
              <a:ext uri="{FF2B5EF4-FFF2-40B4-BE49-F238E27FC236}">
                <a16:creationId xmlns:a16="http://schemas.microsoft.com/office/drawing/2014/main" id="{1866EC91-D236-0A8E-5301-E1065C64137C}"/>
              </a:ext>
            </a:extLst>
          </p:cNvPr>
          <p:cNvSpPr txBox="1"/>
          <p:nvPr/>
        </p:nvSpPr>
        <p:spPr>
          <a:xfrm>
            <a:off x="2420471" y="4775327"/>
            <a:ext cx="3765176"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5400" dirty="0">
                <a:ln/>
                <a:solidFill>
                  <a:schemeClr val="tx1"/>
                </a:solidFill>
                <a:latin typeface="Avenir Next Condensed" panose="020B0506020202020204" pitchFamily="34" charset="0"/>
                <a:ea typeface="Calibri" panose="020F0502020204030204" pitchFamily="34" charset="0"/>
                <a:cs typeface="Times New Roman" panose="02020603050405020304" pitchFamily="18" charset="0"/>
              </a:rPr>
              <a:t>Hot Zone</a:t>
            </a:r>
          </a:p>
          <a:p>
            <a:pPr marL="0" marR="0" indent="0" algn="ctr" defTabSz="82550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dirty="0">
                <a:ln>
                  <a:noFill/>
                </a:ln>
                <a:solidFill>
                  <a:srgbClr val="000000"/>
                </a:solidFill>
                <a:effectLst/>
                <a:uFillTx/>
                <a:latin typeface="Helvetica Neue"/>
                <a:ea typeface="Helvetica Neue"/>
                <a:cs typeface="Helvetica Neue"/>
                <a:sym typeface="Helvetica Neue"/>
              </a:rPr>
              <a:t>IDLH</a:t>
            </a:r>
          </a:p>
        </p:txBody>
      </p:sp>
      <p:sp>
        <p:nvSpPr>
          <p:cNvPr id="18" name="TextBox 17">
            <a:extLst>
              <a:ext uri="{FF2B5EF4-FFF2-40B4-BE49-F238E27FC236}">
                <a16:creationId xmlns:a16="http://schemas.microsoft.com/office/drawing/2014/main" id="{200C1915-52F9-EAB1-17DF-CA907736AFC1}"/>
              </a:ext>
            </a:extLst>
          </p:cNvPr>
          <p:cNvSpPr txBox="1"/>
          <p:nvPr/>
        </p:nvSpPr>
        <p:spPr>
          <a:xfrm>
            <a:off x="8984744" y="4775327"/>
            <a:ext cx="3765176"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5400" dirty="0">
                <a:ln/>
                <a:solidFill>
                  <a:schemeClr val="tx1"/>
                </a:solidFill>
                <a:latin typeface="Avenir Next Condensed" panose="020B0506020202020204" pitchFamily="34" charset="0"/>
                <a:ea typeface="Calibri" panose="020F0502020204030204" pitchFamily="34" charset="0"/>
                <a:cs typeface="Times New Roman" panose="02020603050405020304" pitchFamily="18" charset="0"/>
              </a:rPr>
              <a:t>Warm Zone</a:t>
            </a:r>
          </a:p>
          <a:p>
            <a:pPr marL="0" marR="0" indent="0" algn="ctr" defTabSz="825500" rtl="0" fontAlgn="auto" latinLnBrk="0" hangingPunct="0">
              <a:lnSpc>
                <a:spcPct val="100000"/>
              </a:lnSpc>
              <a:spcBef>
                <a:spcPts val="0"/>
              </a:spcBef>
              <a:spcAft>
                <a:spcPts val="0"/>
              </a:spcAft>
              <a:buClrTx/>
              <a:buSzTx/>
              <a:buFontTx/>
              <a:buNone/>
              <a:tabLst/>
            </a:pPr>
            <a:endParaRPr kumimoji="0" lang="en-US"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19" name="TextBox 18">
            <a:extLst>
              <a:ext uri="{FF2B5EF4-FFF2-40B4-BE49-F238E27FC236}">
                <a16:creationId xmlns:a16="http://schemas.microsoft.com/office/drawing/2014/main" id="{B81607A9-A39D-8E5F-6362-F69762D5D65B}"/>
              </a:ext>
            </a:extLst>
          </p:cNvPr>
          <p:cNvSpPr txBox="1"/>
          <p:nvPr/>
        </p:nvSpPr>
        <p:spPr>
          <a:xfrm>
            <a:off x="15917341" y="4715743"/>
            <a:ext cx="3765176"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5400" dirty="0">
                <a:ln/>
                <a:solidFill>
                  <a:schemeClr val="tx1"/>
                </a:solidFill>
                <a:latin typeface="Avenir Next Condensed" panose="020B0506020202020204" pitchFamily="34" charset="0"/>
                <a:ea typeface="Calibri" panose="020F0502020204030204" pitchFamily="34" charset="0"/>
                <a:cs typeface="Times New Roman" panose="02020603050405020304" pitchFamily="18" charset="0"/>
              </a:rPr>
              <a:t>Cold Zone</a:t>
            </a:r>
          </a:p>
          <a:p>
            <a:pPr marL="0" marR="0" indent="0" algn="ctr" defTabSz="825500" rtl="0" fontAlgn="auto" latinLnBrk="0" hangingPunct="0">
              <a:lnSpc>
                <a:spcPct val="100000"/>
              </a:lnSpc>
              <a:spcBef>
                <a:spcPts val="0"/>
              </a:spcBef>
              <a:spcAft>
                <a:spcPts val="0"/>
              </a:spcAft>
              <a:buClrTx/>
              <a:buSzTx/>
              <a:buFontTx/>
              <a:buNone/>
              <a:tabLst/>
            </a:pPr>
            <a:endParaRPr kumimoji="0" lang="en-US"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1362450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par>
                                <p:cTn id="19" presetID="22" presetClass="entr" presetSubtype="4" fill="hold" grpId="0" nodeType="withEffect">
                                  <p:stCondLst>
                                    <p:cond delay="25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53" presetClass="entr" presetSubtype="16" fill="hold" grpId="0" nodeType="withEffect">
                                  <p:stCondLst>
                                    <p:cond delay="50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par>
                                <p:cTn id="27" presetID="2" presetClass="entr" presetSubtype="4" decel="100000" fill="hold" grpId="0" nodeType="withEffect">
                                  <p:stCondLst>
                                    <p:cond delay="50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1000" fill="hold"/>
                                        <p:tgtEl>
                                          <p:spTgt spid="14"/>
                                        </p:tgtEl>
                                        <p:attrNameLst>
                                          <p:attrName>ppt_x</p:attrName>
                                        </p:attrNameLst>
                                      </p:cBhvr>
                                      <p:tavLst>
                                        <p:tav tm="0">
                                          <p:val>
                                            <p:strVal val="#ppt_x"/>
                                          </p:val>
                                        </p:tav>
                                        <p:tav tm="100000">
                                          <p:val>
                                            <p:strVal val="#ppt_x"/>
                                          </p:val>
                                        </p:tav>
                                      </p:tavLst>
                                    </p:anim>
                                    <p:anim calcmode="lin" valueType="num">
                                      <p:cBhvr additive="base">
                                        <p:cTn id="30" dur="1000" fill="hold"/>
                                        <p:tgtEl>
                                          <p:spTgt spid="14"/>
                                        </p:tgtEl>
                                        <p:attrNameLst>
                                          <p:attrName>ppt_y</p:attrName>
                                        </p:attrNameLst>
                                      </p:cBhvr>
                                      <p:tavLst>
                                        <p:tav tm="0">
                                          <p:val>
                                            <p:strVal val="1+#ppt_h/2"/>
                                          </p:val>
                                        </p:tav>
                                        <p:tav tm="100000">
                                          <p:val>
                                            <p:strVal val="#ppt_y"/>
                                          </p:val>
                                        </p:tav>
                                      </p:tavLst>
                                    </p:anim>
                                  </p:childTnLst>
                                </p:cTn>
                              </p:par>
                              <p:par>
                                <p:cTn id="31" presetID="22" presetClass="entr" presetSubtype="1"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up)">
                                      <p:cBhvr>
                                        <p:cTn id="33" dur="500"/>
                                        <p:tgtEl>
                                          <p:spTgt spid="9"/>
                                        </p:tgtEl>
                                      </p:cBhvr>
                                    </p:animEffect>
                                  </p:childTnLst>
                                </p:cTn>
                              </p:par>
                              <p:par>
                                <p:cTn id="34" presetID="22" presetClass="entr" presetSubtype="4" fill="hold" grpId="0" nodeType="withEffect">
                                  <p:stCondLst>
                                    <p:cond delay="25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500"/>
                                        <p:tgtEl>
                                          <p:spTgt spid="6"/>
                                        </p:tgtEl>
                                      </p:cBhvr>
                                    </p:animEffect>
                                  </p:childTnLst>
                                </p:cTn>
                              </p:par>
                              <p:par>
                                <p:cTn id="37" presetID="53" presetClass="entr" presetSubtype="16" fill="hold" grpId="0" nodeType="withEffect">
                                  <p:stCondLst>
                                    <p:cond delay="50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par>
                                <p:cTn id="42" presetID="2" presetClass="entr" presetSubtype="4" decel="100000" fill="hold" grpId="0" nodeType="withEffect">
                                  <p:stCondLst>
                                    <p:cond delay="50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1000" fill="hold"/>
                                        <p:tgtEl>
                                          <p:spTgt spid="15"/>
                                        </p:tgtEl>
                                        <p:attrNameLst>
                                          <p:attrName>ppt_x</p:attrName>
                                        </p:attrNameLst>
                                      </p:cBhvr>
                                      <p:tavLst>
                                        <p:tav tm="0">
                                          <p:val>
                                            <p:strVal val="#ppt_x"/>
                                          </p:val>
                                        </p:tav>
                                        <p:tav tm="100000">
                                          <p:val>
                                            <p:strVal val="#ppt_x"/>
                                          </p:val>
                                        </p:tav>
                                      </p:tavLst>
                                    </p:anim>
                                    <p:anim calcmode="lin" valueType="num">
                                      <p:cBhvr additive="base">
                                        <p:cTn id="45" dur="1000" fill="hold"/>
                                        <p:tgtEl>
                                          <p:spTgt spid="15"/>
                                        </p:tgtEl>
                                        <p:attrNameLst>
                                          <p:attrName>ppt_y</p:attrName>
                                        </p:attrNameLst>
                                      </p:cBhvr>
                                      <p:tavLst>
                                        <p:tav tm="0">
                                          <p:val>
                                            <p:strVal val="1+#ppt_h/2"/>
                                          </p:val>
                                        </p:tav>
                                        <p:tav tm="100000">
                                          <p:val>
                                            <p:strVal val="#ppt_y"/>
                                          </p:val>
                                        </p:tav>
                                      </p:tavLst>
                                    </p:anim>
                                  </p:childTnLst>
                                </p:cTn>
                              </p:par>
                              <p:par>
                                <p:cTn id="46" presetID="22" presetClass="entr" presetSubtype="1"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up)">
                                      <p:cBhvr>
                                        <p:cTn id="48" dur="500"/>
                                        <p:tgtEl>
                                          <p:spTgt spid="10"/>
                                        </p:tgtEl>
                                      </p:cBhvr>
                                    </p:animEffect>
                                  </p:childTnLst>
                                </p:cTn>
                              </p:par>
                              <p:par>
                                <p:cTn id="49" presetID="22" presetClass="entr" presetSubtype="4" fill="hold" grpId="0" nodeType="withEffect">
                                  <p:stCondLst>
                                    <p:cond delay="250"/>
                                  </p:stCondLst>
                                  <p:childTnLst>
                                    <p:set>
                                      <p:cBhvr>
                                        <p:cTn id="50" dur="1" fill="hold">
                                          <p:stCondLst>
                                            <p:cond delay="0"/>
                                          </p:stCondLst>
                                        </p:cTn>
                                        <p:tgtEl>
                                          <p:spTgt spid="7"/>
                                        </p:tgtEl>
                                        <p:attrNameLst>
                                          <p:attrName>style.visibility</p:attrName>
                                        </p:attrNameLst>
                                      </p:cBhvr>
                                      <p:to>
                                        <p:strVal val="visible"/>
                                      </p:to>
                                    </p:set>
                                    <p:animEffect transition="in" filter="wipe(down)">
                                      <p:cBhvr>
                                        <p:cTn id="51" dur="500"/>
                                        <p:tgtEl>
                                          <p:spTgt spid="7"/>
                                        </p:tgtEl>
                                      </p:cBhvr>
                                    </p:animEffect>
                                  </p:childTnLst>
                                </p:cTn>
                              </p:par>
                              <p:par>
                                <p:cTn id="52" presetID="53" presetClass="entr" presetSubtype="16" fill="hold" grpId="0" nodeType="withEffect">
                                  <p:stCondLst>
                                    <p:cond delay="500"/>
                                  </p:stCondLst>
                                  <p:childTnLst>
                                    <p:set>
                                      <p:cBhvr>
                                        <p:cTn id="53" dur="1" fill="hold">
                                          <p:stCondLst>
                                            <p:cond delay="0"/>
                                          </p:stCondLst>
                                        </p:cTn>
                                        <p:tgtEl>
                                          <p:spTgt spid="13"/>
                                        </p:tgtEl>
                                        <p:attrNameLst>
                                          <p:attrName>style.visibility</p:attrName>
                                        </p:attrNameLst>
                                      </p:cBhvr>
                                      <p:to>
                                        <p:strVal val="visible"/>
                                      </p:to>
                                    </p:set>
                                    <p:anim calcmode="lin" valueType="num">
                                      <p:cBhvr>
                                        <p:cTn id="54" dur="500" fill="hold"/>
                                        <p:tgtEl>
                                          <p:spTgt spid="13"/>
                                        </p:tgtEl>
                                        <p:attrNameLst>
                                          <p:attrName>ppt_w</p:attrName>
                                        </p:attrNameLst>
                                      </p:cBhvr>
                                      <p:tavLst>
                                        <p:tav tm="0">
                                          <p:val>
                                            <p:fltVal val="0"/>
                                          </p:val>
                                        </p:tav>
                                        <p:tav tm="100000">
                                          <p:val>
                                            <p:strVal val="#ppt_w"/>
                                          </p:val>
                                        </p:tav>
                                      </p:tavLst>
                                    </p:anim>
                                    <p:anim calcmode="lin" valueType="num">
                                      <p:cBhvr>
                                        <p:cTn id="55" dur="500" fill="hold"/>
                                        <p:tgtEl>
                                          <p:spTgt spid="13"/>
                                        </p:tgtEl>
                                        <p:attrNameLst>
                                          <p:attrName>ppt_h</p:attrName>
                                        </p:attrNameLst>
                                      </p:cBhvr>
                                      <p:tavLst>
                                        <p:tav tm="0">
                                          <p:val>
                                            <p:fltVal val="0"/>
                                          </p:val>
                                        </p:tav>
                                        <p:tav tm="100000">
                                          <p:val>
                                            <p:strVal val="#ppt_h"/>
                                          </p:val>
                                        </p:tav>
                                      </p:tavLst>
                                    </p:anim>
                                    <p:animEffect transition="in" filter="fade">
                                      <p:cBhvr>
                                        <p:cTn id="56" dur="500"/>
                                        <p:tgtEl>
                                          <p:spTgt spid="13"/>
                                        </p:tgtEl>
                                      </p:cBhvr>
                                    </p:animEffect>
                                  </p:childTnLst>
                                </p:cTn>
                              </p:par>
                              <p:par>
                                <p:cTn id="57" presetID="2" presetClass="entr" presetSubtype="4" decel="100000" fill="hold" grpId="0" nodeType="withEffect">
                                  <p:stCondLst>
                                    <p:cond delay="50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1000" fill="hold"/>
                                        <p:tgtEl>
                                          <p:spTgt spid="16"/>
                                        </p:tgtEl>
                                        <p:attrNameLst>
                                          <p:attrName>ppt_x</p:attrName>
                                        </p:attrNameLst>
                                      </p:cBhvr>
                                      <p:tavLst>
                                        <p:tav tm="0">
                                          <p:val>
                                            <p:strVal val="#ppt_x"/>
                                          </p:val>
                                        </p:tav>
                                        <p:tav tm="100000">
                                          <p:val>
                                            <p:strVal val="#ppt_x"/>
                                          </p:val>
                                        </p:tav>
                                      </p:tavLst>
                                    </p:anim>
                                    <p:anim calcmode="lin" valueType="num">
                                      <p:cBhvr additive="base">
                                        <p:cTn id="60" dur="1000" fill="hold"/>
                                        <p:tgtEl>
                                          <p:spTgt spid="16"/>
                                        </p:tgtEl>
                                        <p:attrNameLst>
                                          <p:attrName>ppt_y</p:attrName>
                                        </p:attrNameLst>
                                      </p:cBhvr>
                                      <p:tavLst>
                                        <p:tav tm="0">
                                          <p:val>
                                            <p:strVal val="1+#ppt_h/2"/>
                                          </p:val>
                                        </p:tav>
                                        <p:tav tm="100000">
                                          <p:val>
                                            <p:strVal val="#ppt_y"/>
                                          </p:val>
                                        </p:tav>
                                      </p:tavLst>
                                    </p:anim>
                                  </p:childTnLst>
                                </p:cTn>
                              </p:par>
                              <p:par>
                                <p:cTn id="61" presetID="2" presetClass="entr" presetSubtype="1" fill="hold" nodeType="withEffect">
                                  <p:stCondLst>
                                    <p:cond delay="0"/>
                                  </p:stCondLst>
                                  <p:childTnLst>
                                    <p:set>
                                      <p:cBhvr>
                                        <p:cTn id="62" dur="1" fill="hold">
                                          <p:stCondLst>
                                            <p:cond delay="0"/>
                                          </p:stCondLst>
                                        </p:cTn>
                                        <p:tgtEl>
                                          <p:spTgt spid="17">
                                            <p:txEl>
                                              <p:pRg st="0" end="0"/>
                                            </p:txEl>
                                          </p:spTgt>
                                        </p:tgtEl>
                                        <p:attrNameLst>
                                          <p:attrName>style.visibility</p:attrName>
                                        </p:attrNameLst>
                                      </p:cBhvr>
                                      <p:to>
                                        <p:strVal val="visible"/>
                                      </p:to>
                                    </p:set>
                                    <p:anim calcmode="lin" valueType="num">
                                      <p:cBhvr additive="base">
                                        <p:cTn id="63"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7">
                                            <p:txEl>
                                              <p:pRg st="0" end="0"/>
                                            </p:txEl>
                                          </p:spTgt>
                                        </p:tgtEl>
                                        <p:attrNameLst>
                                          <p:attrName>ppt_y</p:attrName>
                                        </p:attrNameLst>
                                      </p:cBhvr>
                                      <p:tavLst>
                                        <p:tav tm="0">
                                          <p:val>
                                            <p:strVal val="0-#ppt_h/2"/>
                                          </p:val>
                                        </p:tav>
                                        <p:tav tm="100000">
                                          <p:val>
                                            <p:strVal val="#ppt_y"/>
                                          </p:val>
                                        </p:tav>
                                      </p:tavLst>
                                    </p:anim>
                                  </p:childTnLst>
                                </p:cTn>
                              </p:par>
                              <p:par>
                                <p:cTn id="65" presetID="2" presetClass="entr" presetSubtype="1" fill="hold" nodeType="withEffect">
                                  <p:stCondLst>
                                    <p:cond delay="0"/>
                                  </p:stCondLst>
                                  <p:childTnLst>
                                    <p:set>
                                      <p:cBhvr>
                                        <p:cTn id="66" dur="1" fill="hold">
                                          <p:stCondLst>
                                            <p:cond delay="0"/>
                                          </p:stCondLst>
                                        </p:cTn>
                                        <p:tgtEl>
                                          <p:spTgt spid="17">
                                            <p:txEl>
                                              <p:pRg st="1" end="1"/>
                                            </p:txEl>
                                          </p:spTgt>
                                        </p:tgtEl>
                                        <p:attrNameLst>
                                          <p:attrName>style.visibility</p:attrName>
                                        </p:attrNameLst>
                                      </p:cBhvr>
                                      <p:to>
                                        <p:strVal val="visible"/>
                                      </p:to>
                                    </p:set>
                                    <p:anim calcmode="lin" valueType="num">
                                      <p:cBhvr additive="base">
                                        <p:cTn id="67"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
                                            <p:txEl>
                                              <p:pRg st="1" end="1"/>
                                            </p:txEl>
                                          </p:spTgt>
                                        </p:tgtEl>
                                        <p:attrNameLst>
                                          <p:attrName>ppt_y</p:attrName>
                                        </p:attrNameLst>
                                      </p:cBhvr>
                                      <p:tavLst>
                                        <p:tav tm="0">
                                          <p:val>
                                            <p:strVal val="0-#ppt_h/2"/>
                                          </p:val>
                                        </p:tav>
                                        <p:tav tm="100000">
                                          <p:val>
                                            <p:strVal val="#ppt_y"/>
                                          </p:val>
                                        </p:tav>
                                      </p:tavLst>
                                    </p:anim>
                                  </p:childTnLst>
                                </p:cTn>
                              </p:par>
                              <p:par>
                                <p:cTn id="69" presetID="2" presetClass="entr" presetSubtype="1" fill="hold" nodeType="withEffect">
                                  <p:stCondLst>
                                    <p:cond delay="0"/>
                                  </p:stCondLst>
                                  <p:childTnLst>
                                    <p:set>
                                      <p:cBhvr>
                                        <p:cTn id="70" dur="1" fill="hold">
                                          <p:stCondLst>
                                            <p:cond delay="0"/>
                                          </p:stCondLst>
                                        </p:cTn>
                                        <p:tgtEl>
                                          <p:spTgt spid="18">
                                            <p:txEl>
                                              <p:pRg st="0" end="0"/>
                                            </p:txEl>
                                          </p:spTgt>
                                        </p:tgtEl>
                                        <p:attrNameLst>
                                          <p:attrName>style.visibility</p:attrName>
                                        </p:attrNameLst>
                                      </p:cBhvr>
                                      <p:to>
                                        <p:strVal val="visible"/>
                                      </p:to>
                                    </p:set>
                                    <p:anim calcmode="lin" valueType="num">
                                      <p:cBhvr additive="base">
                                        <p:cTn id="71"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18">
                                            <p:txEl>
                                              <p:pRg st="0" end="0"/>
                                            </p:txEl>
                                          </p:spTgt>
                                        </p:tgtEl>
                                        <p:attrNameLst>
                                          <p:attrName>ppt_y</p:attrName>
                                        </p:attrNameLst>
                                      </p:cBhvr>
                                      <p:tavLst>
                                        <p:tav tm="0">
                                          <p:val>
                                            <p:strVal val="0-#ppt_h/2"/>
                                          </p:val>
                                        </p:tav>
                                        <p:tav tm="100000">
                                          <p:val>
                                            <p:strVal val="#ppt_y"/>
                                          </p:val>
                                        </p:tav>
                                      </p:tavLst>
                                    </p:anim>
                                  </p:childTnLst>
                                </p:cTn>
                              </p:par>
                              <p:par>
                                <p:cTn id="73" presetID="2" presetClass="entr" presetSubtype="1" fill="hold" nodeType="withEffect">
                                  <p:stCondLst>
                                    <p:cond delay="0"/>
                                  </p:stCondLst>
                                  <p:childTnLst>
                                    <p:set>
                                      <p:cBhvr>
                                        <p:cTn id="74" dur="1" fill="hold">
                                          <p:stCondLst>
                                            <p:cond delay="0"/>
                                          </p:stCondLst>
                                        </p:cTn>
                                        <p:tgtEl>
                                          <p:spTgt spid="19">
                                            <p:txEl>
                                              <p:pRg st="0" end="0"/>
                                            </p:txEl>
                                          </p:spTgt>
                                        </p:tgtEl>
                                        <p:attrNameLst>
                                          <p:attrName>style.visibility</p:attrName>
                                        </p:attrNameLst>
                                      </p:cBhvr>
                                      <p:to>
                                        <p:strVal val="visible"/>
                                      </p:to>
                                    </p:set>
                                    <p:anim calcmode="lin" valueType="num">
                                      <p:cBhvr additive="base">
                                        <p:cTn id="75"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19">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9" grpId="0" animBg="1"/>
      <p:bldP spid="10" grpId="0" animBg="1"/>
      <p:bldP spid="5" grpId="0" animBg="1"/>
      <p:bldP spid="6" grpId="0" animBg="1"/>
      <p:bldP spid="7" grpId="0" animBg="1"/>
      <p:bldP spid="11" grpId="0" animBg="1"/>
      <p:bldP spid="12" grpId="0" animBg="1"/>
      <p:bldP spid="13" grpId="0" animBg="1"/>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2A24D08-2F1F-4A5B-1383-A355EE5EBFE8}"/>
              </a:ext>
            </a:extLst>
          </p:cNvPr>
          <p:cNvSpPr>
            <a:spLocks noGrp="1"/>
          </p:cNvSpPr>
          <p:nvPr>
            <p:ph type="body" sz="quarter" idx="14"/>
          </p:nvPr>
        </p:nvSpPr>
        <p:spPr>
          <a:xfrm>
            <a:off x="8613792" y="1837736"/>
            <a:ext cx="13556458" cy="1173914"/>
          </a:xfrm>
        </p:spPr>
        <p:txBody>
          <a:bodyPr/>
          <a:lstStyle/>
          <a:p>
            <a:pPr algn="r"/>
            <a:r>
              <a:rPr lang="en-GB" b="1" dirty="0">
                <a:solidFill>
                  <a:schemeClr val="bg1"/>
                </a:solidFill>
                <a:latin typeface="Avenir Next Condensed Demi Bold" panose="020B0506020202020204" pitchFamily="34" charset="0"/>
              </a:rPr>
              <a:t>Fire Zone Infographic</a:t>
            </a:r>
            <a:endParaRPr lang="en-US" b="1" dirty="0">
              <a:solidFill>
                <a:schemeClr val="bg1"/>
              </a:solidFill>
              <a:latin typeface="Avenir Next Condensed Demi Bold" panose="020B0506020202020204" pitchFamily="34" charset="0"/>
            </a:endParaRPr>
          </a:p>
        </p:txBody>
      </p:sp>
      <p:grpSp>
        <p:nvGrpSpPr>
          <p:cNvPr id="5" name="Group 4">
            <a:extLst>
              <a:ext uri="{FF2B5EF4-FFF2-40B4-BE49-F238E27FC236}">
                <a16:creationId xmlns:a16="http://schemas.microsoft.com/office/drawing/2014/main" id="{898E11EA-4307-0B9E-CD0E-6AE798276B1B}"/>
              </a:ext>
            </a:extLst>
          </p:cNvPr>
          <p:cNvGrpSpPr/>
          <p:nvPr/>
        </p:nvGrpSpPr>
        <p:grpSpPr>
          <a:xfrm>
            <a:off x="0" y="5273824"/>
            <a:ext cx="22525464" cy="5759036"/>
            <a:chOff x="0" y="2636912"/>
            <a:chExt cx="12273490" cy="2879518"/>
          </a:xfrm>
        </p:grpSpPr>
        <p:sp>
          <p:nvSpPr>
            <p:cNvPr id="6" name="Freeform 26">
              <a:extLst>
                <a:ext uri="{FF2B5EF4-FFF2-40B4-BE49-F238E27FC236}">
                  <a16:creationId xmlns:a16="http://schemas.microsoft.com/office/drawing/2014/main" id="{EA51A78A-E352-075D-2F61-136F405F4FBE}"/>
                </a:ext>
              </a:extLst>
            </p:cNvPr>
            <p:cNvSpPr>
              <a:spLocks/>
            </p:cNvSpPr>
            <p:nvPr/>
          </p:nvSpPr>
          <p:spPr bwMode="auto">
            <a:xfrm>
              <a:off x="8279965" y="3327059"/>
              <a:ext cx="3993525" cy="2189371"/>
            </a:xfrm>
            <a:custGeom>
              <a:avLst/>
              <a:gdLst>
                <a:gd name="T0" fmla="*/ 488 w 1269"/>
                <a:gd name="T1" fmla="*/ 244 h 712"/>
                <a:gd name="T2" fmla="*/ 488 w 1269"/>
                <a:gd name="T3" fmla="*/ 469 h 712"/>
                <a:gd name="T4" fmla="*/ 342 w 1269"/>
                <a:gd name="T5" fmla="*/ 693 h 712"/>
                <a:gd name="T6" fmla="*/ 244 w 1269"/>
                <a:gd name="T7" fmla="*/ 712 h 712"/>
                <a:gd name="T8" fmla="*/ 147 w 1269"/>
                <a:gd name="T9" fmla="*/ 693 h 712"/>
                <a:gd name="T10" fmla="*/ 0 w 1269"/>
                <a:gd name="T11" fmla="*/ 469 h 712"/>
                <a:gd name="T12" fmla="*/ 0 w 1269"/>
                <a:gd name="T13" fmla="*/ 244 h 712"/>
                <a:gd name="T14" fmla="*/ 107 w 1269"/>
                <a:gd name="T15" fmla="*/ 244 h 712"/>
                <a:gd name="T16" fmla="*/ 107 w 1269"/>
                <a:gd name="T17" fmla="*/ 469 h 712"/>
                <a:gd name="T18" fmla="*/ 186 w 1269"/>
                <a:gd name="T19" fmla="*/ 594 h 712"/>
                <a:gd name="T20" fmla="*/ 244 w 1269"/>
                <a:gd name="T21" fmla="*/ 605 h 712"/>
                <a:gd name="T22" fmla="*/ 302 w 1269"/>
                <a:gd name="T23" fmla="*/ 594 h 712"/>
                <a:gd name="T24" fmla="*/ 381 w 1269"/>
                <a:gd name="T25" fmla="*/ 469 h 712"/>
                <a:gd name="T26" fmla="*/ 381 w 1269"/>
                <a:gd name="T27" fmla="*/ 244 h 712"/>
                <a:gd name="T28" fmla="*/ 381 w 1269"/>
                <a:gd name="T29" fmla="*/ 244 h 712"/>
                <a:gd name="T30" fmla="*/ 451 w 1269"/>
                <a:gd name="T31" fmla="*/ 68 h 712"/>
                <a:gd name="T32" fmla="*/ 624 w 1269"/>
                <a:gd name="T33" fmla="*/ 0 h 712"/>
                <a:gd name="T34" fmla="*/ 1269 w 1269"/>
                <a:gd name="T35" fmla="*/ 0 h 712"/>
                <a:gd name="T36" fmla="*/ 1269 w 1269"/>
                <a:gd name="T37" fmla="*/ 107 h 712"/>
                <a:gd name="T38" fmla="*/ 624 w 1269"/>
                <a:gd name="T39" fmla="*/ 107 h 712"/>
                <a:gd name="T40" fmla="*/ 527 w 1269"/>
                <a:gd name="T41" fmla="*/ 143 h 712"/>
                <a:gd name="T42" fmla="*/ 488 w 1269"/>
                <a:gd name="T43" fmla="*/ 244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69" h="712">
                  <a:moveTo>
                    <a:pt x="488" y="244"/>
                  </a:moveTo>
                  <a:cubicBezTo>
                    <a:pt x="488" y="469"/>
                    <a:pt x="488" y="469"/>
                    <a:pt x="488" y="469"/>
                  </a:cubicBezTo>
                  <a:cubicBezTo>
                    <a:pt x="488" y="585"/>
                    <a:pt x="424" y="660"/>
                    <a:pt x="342" y="693"/>
                  </a:cubicBezTo>
                  <a:cubicBezTo>
                    <a:pt x="311" y="705"/>
                    <a:pt x="277" y="712"/>
                    <a:pt x="244" y="712"/>
                  </a:cubicBezTo>
                  <a:cubicBezTo>
                    <a:pt x="211" y="712"/>
                    <a:pt x="178" y="705"/>
                    <a:pt x="147" y="693"/>
                  </a:cubicBezTo>
                  <a:cubicBezTo>
                    <a:pt x="64" y="660"/>
                    <a:pt x="0" y="585"/>
                    <a:pt x="0" y="469"/>
                  </a:cubicBezTo>
                  <a:cubicBezTo>
                    <a:pt x="0" y="244"/>
                    <a:pt x="0" y="244"/>
                    <a:pt x="0" y="244"/>
                  </a:cubicBezTo>
                  <a:cubicBezTo>
                    <a:pt x="107" y="244"/>
                    <a:pt x="107" y="244"/>
                    <a:pt x="107" y="244"/>
                  </a:cubicBezTo>
                  <a:cubicBezTo>
                    <a:pt x="107" y="469"/>
                    <a:pt x="107" y="469"/>
                    <a:pt x="107" y="469"/>
                  </a:cubicBezTo>
                  <a:cubicBezTo>
                    <a:pt x="107" y="535"/>
                    <a:pt x="142" y="576"/>
                    <a:pt x="186" y="594"/>
                  </a:cubicBezTo>
                  <a:cubicBezTo>
                    <a:pt x="204" y="601"/>
                    <a:pt x="224" y="605"/>
                    <a:pt x="244" y="605"/>
                  </a:cubicBezTo>
                  <a:cubicBezTo>
                    <a:pt x="265" y="605"/>
                    <a:pt x="284" y="601"/>
                    <a:pt x="302" y="594"/>
                  </a:cubicBezTo>
                  <a:cubicBezTo>
                    <a:pt x="347" y="576"/>
                    <a:pt x="381" y="535"/>
                    <a:pt x="381" y="469"/>
                  </a:cubicBezTo>
                  <a:cubicBezTo>
                    <a:pt x="381" y="244"/>
                    <a:pt x="381" y="244"/>
                    <a:pt x="381" y="244"/>
                  </a:cubicBezTo>
                  <a:cubicBezTo>
                    <a:pt x="381" y="244"/>
                    <a:pt x="381" y="244"/>
                    <a:pt x="381" y="244"/>
                  </a:cubicBezTo>
                  <a:cubicBezTo>
                    <a:pt x="381" y="179"/>
                    <a:pt x="405" y="115"/>
                    <a:pt x="451" y="68"/>
                  </a:cubicBezTo>
                  <a:cubicBezTo>
                    <a:pt x="492" y="27"/>
                    <a:pt x="550" y="0"/>
                    <a:pt x="624" y="0"/>
                  </a:cubicBezTo>
                  <a:cubicBezTo>
                    <a:pt x="1269" y="0"/>
                    <a:pt x="1269" y="0"/>
                    <a:pt x="1269" y="0"/>
                  </a:cubicBezTo>
                  <a:cubicBezTo>
                    <a:pt x="1269" y="107"/>
                    <a:pt x="1269" y="107"/>
                    <a:pt x="1269" y="107"/>
                  </a:cubicBezTo>
                  <a:cubicBezTo>
                    <a:pt x="624" y="107"/>
                    <a:pt x="624" y="107"/>
                    <a:pt x="624" y="107"/>
                  </a:cubicBezTo>
                  <a:cubicBezTo>
                    <a:pt x="581" y="107"/>
                    <a:pt x="549" y="121"/>
                    <a:pt x="527" y="143"/>
                  </a:cubicBezTo>
                  <a:cubicBezTo>
                    <a:pt x="501" y="169"/>
                    <a:pt x="488" y="206"/>
                    <a:pt x="488" y="244"/>
                  </a:cubicBezTo>
                  <a:close/>
                </a:path>
              </a:pathLst>
            </a:custGeom>
            <a:solidFill>
              <a:schemeClr val="accent3"/>
            </a:solidFill>
            <a:ln>
              <a:noFill/>
            </a:ln>
          </p:spPr>
          <p:txBody>
            <a:bodyPr vert="horz" wrap="square" lIns="365802" tIns="182902" rIns="365802" bIns="182902" numCol="1" anchor="t" anchorCtr="0" compatLnSpc="1">
              <a:prstTxWarp prst="textNoShape">
                <a:avLst/>
              </a:prstTxWarp>
            </a:bodyPr>
            <a:lstStyle/>
            <a:p>
              <a:endParaRPr lang="en-US" sz="7200"/>
            </a:p>
          </p:txBody>
        </p:sp>
        <p:sp>
          <p:nvSpPr>
            <p:cNvPr id="7" name="Freeform 27">
              <a:extLst>
                <a:ext uri="{FF2B5EF4-FFF2-40B4-BE49-F238E27FC236}">
                  <a16:creationId xmlns:a16="http://schemas.microsoft.com/office/drawing/2014/main" id="{96C7E0CB-220E-4D0A-DAEC-73AEE4ECE3B3}"/>
                </a:ext>
              </a:extLst>
            </p:cNvPr>
            <p:cNvSpPr>
              <a:spLocks/>
            </p:cNvSpPr>
            <p:nvPr/>
          </p:nvSpPr>
          <p:spPr bwMode="auto">
            <a:xfrm>
              <a:off x="0" y="2636912"/>
              <a:ext cx="3910234" cy="2191173"/>
            </a:xfrm>
            <a:custGeom>
              <a:avLst/>
              <a:gdLst>
                <a:gd name="T0" fmla="*/ 887 w 1268"/>
                <a:gd name="T1" fmla="*/ 468 h 712"/>
                <a:gd name="T2" fmla="*/ 817 w 1268"/>
                <a:gd name="T3" fmla="*/ 644 h 712"/>
                <a:gd name="T4" fmla="*/ 644 w 1268"/>
                <a:gd name="T5" fmla="*/ 712 h 712"/>
                <a:gd name="T6" fmla="*/ 0 w 1268"/>
                <a:gd name="T7" fmla="*/ 712 h 712"/>
                <a:gd name="T8" fmla="*/ 0 w 1268"/>
                <a:gd name="T9" fmla="*/ 605 h 712"/>
                <a:gd name="T10" fmla="*/ 644 w 1268"/>
                <a:gd name="T11" fmla="*/ 605 h 712"/>
                <a:gd name="T12" fmla="*/ 741 w 1268"/>
                <a:gd name="T13" fmla="*/ 569 h 712"/>
                <a:gd name="T14" fmla="*/ 780 w 1268"/>
                <a:gd name="T15" fmla="*/ 468 h 712"/>
                <a:gd name="T16" fmla="*/ 780 w 1268"/>
                <a:gd name="T17" fmla="*/ 242 h 712"/>
                <a:gd name="T18" fmla="*/ 926 w 1268"/>
                <a:gd name="T19" fmla="*/ 19 h 712"/>
                <a:gd name="T20" fmla="*/ 1024 w 1268"/>
                <a:gd name="T21" fmla="*/ 0 h 712"/>
                <a:gd name="T22" fmla="*/ 1122 w 1268"/>
                <a:gd name="T23" fmla="*/ 19 h 712"/>
                <a:gd name="T24" fmla="*/ 1268 w 1268"/>
                <a:gd name="T25" fmla="*/ 242 h 712"/>
                <a:gd name="T26" fmla="*/ 1268 w 1268"/>
                <a:gd name="T27" fmla="*/ 468 h 712"/>
                <a:gd name="T28" fmla="*/ 1161 w 1268"/>
                <a:gd name="T29" fmla="*/ 468 h 712"/>
                <a:gd name="T30" fmla="*/ 1161 w 1268"/>
                <a:gd name="T31" fmla="*/ 242 h 712"/>
                <a:gd name="T32" fmla="*/ 1082 w 1268"/>
                <a:gd name="T33" fmla="*/ 118 h 712"/>
                <a:gd name="T34" fmla="*/ 1024 w 1268"/>
                <a:gd name="T35" fmla="*/ 107 h 712"/>
                <a:gd name="T36" fmla="*/ 966 w 1268"/>
                <a:gd name="T37" fmla="*/ 118 h 712"/>
                <a:gd name="T38" fmla="*/ 887 w 1268"/>
                <a:gd name="T39" fmla="*/ 242 h 712"/>
                <a:gd name="T40" fmla="*/ 887 w 1268"/>
                <a:gd name="T41" fmla="*/ 468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68" h="712">
                  <a:moveTo>
                    <a:pt x="887" y="468"/>
                  </a:moveTo>
                  <a:cubicBezTo>
                    <a:pt x="887" y="532"/>
                    <a:pt x="864" y="597"/>
                    <a:pt x="817" y="644"/>
                  </a:cubicBezTo>
                  <a:cubicBezTo>
                    <a:pt x="776" y="685"/>
                    <a:pt x="718" y="712"/>
                    <a:pt x="644" y="712"/>
                  </a:cubicBezTo>
                  <a:cubicBezTo>
                    <a:pt x="0" y="712"/>
                    <a:pt x="0" y="712"/>
                    <a:pt x="0" y="712"/>
                  </a:cubicBezTo>
                  <a:cubicBezTo>
                    <a:pt x="0" y="605"/>
                    <a:pt x="0" y="605"/>
                    <a:pt x="0" y="605"/>
                  </a:cubicBezTo>
                  <a:cubicBezTo>
                    <a:pt x="644" y="605"/>
                    <a:pt x="644" y="605"/>
                    <a:pt x="644" y="605"/>
                  </a:cubicBezTo>
                  <a:cubicBezTo>
                    <a:pt x="687" y="605"/>
                    <a:pt x="720" y="590"/>
                    <a:pt x="741" y="569"/>
                  </a:cubicBezTo>
                  <a:cubicBezTo>
                    <a:pt x="767" y="543"/>
                    <a:pt x="780" y="505"/>
                    <a:pt x="780" y="468"/>
                  </a:cubicBezTo>
                  <a:cubicBezTo>
                    <a:pt x="780" y="242"/>
                    <a:pt x="780" y="242"/>
                    <a:pt x="780" y="242"/>
                  </a:cubicBezTo>
                  <a:cubicBezTo>
                    <a:pt x="780" y="126"/>
                    <a:pt x="844" y="52"/>
                    <a:pt x="926" y="19"/>
                  </a:cubicBezTo>
                  <a:cubicBezTo>
                    <a:pt x="957" y="6"/>
                    <a:pt x="991" y="0"/>
                    <a:pt x="1024" y="0"/>
                  </a:cubicBezTo>
                  <a:cubicBezTo>
                    <a:pt x="1057" y="0"/>
                    <a:pt x="1091" y="6"/>
                    <a:pt x="1122" y="19"/>
                  </a:cubicBezTo>
                  <a:cubicBezTo>
                    <a:pt x="1204" y="52"/>
                    <a:pt x="1268" y="126"/>
                    <a:pt x="1268" y="242"/>
                  </a:cubicBezTo>
                  <a:cubicBezTo>
                    <a:pt x="1268" y="468"/>
                    <a:pt x="1268" y="468"/>
                    <a:pt x="1268" y="468"/>
                  </a:cubicBezTo>
                  <a:cubicBezTo>
                    <a:pt x="1161" y="468"/>
                    <a:pt x="1161" y="468"/>
                    <a:pt x="1161" y="468"/>
                  </a:cubicBezTo>
                  <a:cubicBezTo>
                    <a:pt x="1161" y="242"/>
                    <a:pt x="1161" y="242"/>
                    <a:pt x="1161" y="242"/>
                  </a:cubicBezTo>
                  <a:cubicBezTo>
                    <a:pt x="1161" y="177"/>
                    <a:pt x="1126" y="135"/>
                    <a:pt x="1082" y="118"/>
                  </a:cubicBezTo>
                  <a:cubicBezTo>
                    <a:pt x="1064" y="110"/>
                    <a:pt x="1044" y="107"/>
                    <a:pt x="1024" y="107"/>
                  </a:cubicBezTo>
                  <a:cubicBezTo>
                    <a:pt x="1004" y="107"/>
                    <a:pt x="984" y="110"/>
                    <a:pt x="966" y="118"/>
                  </a:cubicBezTo>
                  <a:cubicBezTo>
                    <a:pt x="921" y="135"/>
                    <a:pt x="887" y="177"/>
                    <a:pt x="887" y="242"/>
                  </a:cubicBezTo>
                  <a:lnTo>
                    <a:pt x="887" y="468"/>
                  </a:lnTo>
                  <a:close/>
                </a:path>
              </a:pathLst>
            </a:custGeom>
            <a:solidFill>
              <a:srgbClr val="FF0000"/>
            </a:solidFill>
            <a:ln>
              <a:noFill/>
            </a:ln>
          </p:spPr>
          <p:txBody>
            <a:bodyPr vert="horz" wrap="square" lIns="365802" tIns="182902" rIns="365802" bIns="182902" numCol="1" anchor="t" anchorCtr="0" compatLnSpc="1">
              <a:prstTxWarp prst="textNoShape">
                <a:avLst/>
              </a:prstTxWarp>
            </a:bodyPr>
            <a:lstStyle/>
            <a:p>
              <a:endParaRPr lang="en-US" sz="7200" dirty="0"/>
            </a:p>
          </p:txBody>
        </p:sp>
        <p:sp>
          <p:nvSpPr>
            <p:cNvPr id="8" name="Freeform 28">
              <a:extLst>
                <a:ext uri="{FF2B5EF4-FFF2-40B4-BE49-F238E27FC236}">
                  <a16:creationId xmlns:a16="http://schemas.microsoft.com/office/drawing/2014/main" id="{B3022322-E86D-84ED-DF69-4CF684B3FAE7}"/>
                </a:ext>
              </a:extLst>
            </p:cNvPr>
            <p:cNvSpPr>
              <a:spLocks/>
            </p:cNvSpPr>
            <p:nvPr/>
          </p:nvSpPr>
          <p:spPr bwMode="auto">
            <a:xfrm>
              <a:off x="3580477" y="4076671"/>
              <a:ext cx="1504629" cy="1439759"/>
            </a:xfrm>
            <a:custGeom>
              <a:avLst/>
              <a:gdLst>
                <a:gd name="T0" fmla="*/ 488 w 488"/>
                <a:gd name="T1" fmla="*/ 0 h 468"/>
                <a:gd name="T2" fmla="*/ 488 w 488"/>
                <a:gd name="T3" fmla="*/ 225 h 468"/>
                <a:gd name="T4" fmla="*/ 342 w 488"/>
                <a:gd name="T5" fmla="*/ 449 h 468"/>
                <a:gd name="T6" fmla="*/ 244 w 488"/>
                <a:gd name="T7" fmla="*/ 468 h 468"/>
                <a:gd name="T8" fmla="*/ 146 w 488"/>
                <a:gd name="T9" fmla="*/ 449 h 468"/>
                <a:gd name="T10" fmla="*/ 0 w 488"/>
                <a:gd name="T11" fmla="*/ 225 h 468"/>
                <a:gd name="T12" fmla="*/ 0 w 488"/>
                <a:gd name="T13" fmla="*/ 0 h 468"/>
                <a:gd name="T14" fmla="*/ 107 w 488"/>
                <a:gd name="T15" fmla="*/ 0 h 468"/>
                <a:gd name="T16" fmla="*/ 107 w 488"/>
                <a:gd name="T17" fmla="*/ 225 h 468"/>
                <a:gd name="T18" fmla="*/ 186 w 488"/>
                <a:gd name="T19" fmla="*/ 350 h 468"/>
                <a:gd name="T20" fmla="*/ 244 w 488"/>
                <a:gd name="T21" fmla="*/ 361 h 468"/>
                <a:gd name="T22" fmla="*/ 302 w 488"/>
                <a:gd name="T23" fmla="*/ 350 h 468"/>
                <a:gd name="T24" fmla="*/ 381 w 488"/>
                <a:gd name="T25" fmla="*/ 225 h 468"/>
                <a:gd name="T26" fmla="*/ 381 w 488"/>
                <a:gd name="T27" fmla="*/ 0 h 468"/>
                <a:gd name="T28" fmla="*/ 488 w 488"/>
                <a:gd name="T29"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8" h="468">
                  <a:moveTo>
                    <a:pt x="488" y="0"/>
                  </a:moveTo>
                  <a:cubicBezTo>
                    <a:pt x="488" y="225"/>
                    <a:pt x="488" y="225"/>
                    <a:pt x="488" y="225"/>
                  </a:cubicBezTo>
                  <a:cubicBezTo>
                    <a:pt x="488" y="341"/>
                    <a:pt x="424" y="416"/>
                    <a:pt x="342" y="449"/>
                  </a:cubicBezTo>
                  <a:cubicBezTo>
                    <a:pt x="311" y="461"/>
                    <a:pt x="277" y="468"/>
                    <a:pt x="244" y="468"/>
                  </a:cubicBezTo>
                  <a:cubicBezTo>
                    <a:pt x="211" y="468"/>
                    <a:pt x="177" y="461"/>
                    <a:pt x="146" y="449"/>
                  </a:cubicBezTo>
                  <a:cubicBezTo>
                    <a:pt x="64" y="416"/>
                    <a:pt x="0" y="341"/>
                    <a:pt x="0" y="225"/>
                  </a:cubicBezTo>
                  <a:cubicBezTo>
                    <a:pt x="0" y="0"/>
                    <a:pt x="0" y="0"/>
                    <a:pt x="0" y="0"/>
                  </a:cubicBezTo>
                  <a:cubicBezTo>
                    <a:pt x="107" y="0"/>
                    <a:pt x="107" y="0"/>
                    <a:pt x="107" y="0"/>
                  </a:cubicBezTo>
                  <a:cubicBezTo>
                    <a:pt x="107" y="225"/>
                    <a:pt x="107" y="225"/>
                    <a:pt x="107" y="225"/>
                  </a:cubicBezTo>
                  <a:cubicBezTo>
                    <a:pt x="107" y="291"/>
                    <a:pt x="142" y="332"/>
                    <a:pt x="186" y="350"/>
                  </a:cubicBezTo>
                  <a:cubicBezTo>
                    <a:pt x="204" y="357"/>
                    <a:pt x="224" y="361"/>
                    <a:pt x="244" y="361"/>
                  </a:cubicBezTo>
                  <a:cubicBezTo>
                    <a:pt x="264" y="361"/>
                    <a:pt x="284" y="357"/>
                    <a:pt x="302" y="350"/>
                  </a:cubicBezTo>
                  <a:cubicBezTo>
                    <a:pt x="346" y="332"/>
                    <a:pt x="381" y="291"/>
                    <a:pt x="381" y="225"/>
                  </a:cubicBezTo>
                  <a:cubicBezTo>
                    <a:pt x="381" y="0"/>
                    <a:pt x="381" y="0"/>
                    <a:pt x="381" y="0"/>
                  </a:cubicBezTo>
                  <a:lnTo>
                    <a:pt x="488" y="0"/>
                  </a:lnTo>
                  <a:close/>
                </a:path>
              </a:pathLst>
            </a:custGeom>
            <a:solidFill>
              <a:schemeClr val="accent4"/>
            </a:solidFill>
            <a:ln>
              <a:noFill/>
            </a:ln>
          </p:spPr>
          <p:txBody>
            <a:bodyPr vert="horz" wrap="square" lIns="365802" tIns="182902" rIns="365802" bIns="182902" numCol="1" anchor="t" anchorCtr="0" compatLnSpc="1">
              <a:prstTxWarp prst="textNoShape">
                <a:avLst/>
              </a:prstTxWarp>
            </a:bodyPr>
            <a:lstStyle/>
            <a:p>
              <a:endParaRPr lang="en-US" sz="7200" dirty="0"/>
            </a:p>
          </p:txBody>
        </p:sp>
        <p:sp>
          <p:nvSpPr>
            <p:cNvPr id="9" name="Freeform 29">
              <a:extLst>
                <a:ext uri="{FF2B5EF4-FFF2-40B4-BE49-F238E27FC236}">
                  <a16:creationId xmlns:a16="http://schemas.microsoft.com/office/drawing/2014/main" id="{E122FCDB-6A64-CF88-6484-0F92E46945B8}"/>
                </a:ext>
              </a:extLst>
            </p:cNvPr>
            <p:cNvSpPr>
              <a:spLocks/>
            </p:cNvSpPr>
            <p:nvPr/>
          </p:nvSpPr>
          <p:spPr bwMode="auto">
            <a:xfrm>
              <a:off x="4755349" y="2636912"/>
              <a:ext cx="1504629" cy="1439759"/>
            </a:xfrm>
            <a:custGeom>
              <a:avLst/>
              <a:gdLst>
                <a:gd name="T0" fmla="*/ 0 w 488"/>
                <a:gd name="T1" fmla="*/ 468 h 468"/>
                <a:gd name="T2" fmla="*/ 0 w 488"/>
                <a:gd name="T3" fmla="*/ 242 h 468"/>
                <a:gd name="T4" fmla="*/ 146 w 488"/>
                <a:gd name="T5" fmla="*/ 19 h 468"/>
                <a:gd name="T6" fmla="*/ 244 w 488"/>
                <a:gd name="T7" fmla="*/ 0 h 468"/>
                <a:gd name="T8" fmla="*/ 342 w 488"/>
                <a:gd name="T9" fmla="*/ 19 h 468"/>
                <a:gd name="T10" fmla="*/ 488 w 488"/>
                <a:gd name="T11" fmla="*/ 242 h 468"/>
                <a:gd name="T12" fmla="*/ 488 w 488"/>
                <a:gd name="T13" fmla="*/ 468 h 468"/>
                <a:gd name="T14" fmla="*/ 381 w 488"/>
                <a:gd name="T15" fmla="*/ 468 h 468"/>
                <a:gd name="T16" fmla="*/ 381 w 488"/>
                <a:gd name="T17" fmla="*/ 242 h 468"/>
                <a:gd name="T18" fmla="*/ 302 w 488"/>
                <a:gd name="T19" fmla="*/ 118 h 468"/>
                <a:gd name="T20" fmla="*/ 244 w 488"/>
                <a:gd name="T21" fmla="*/ 107 h 468"/>
                <a:gd name="T22" fmla="*/ 186 w 488"/>
                <a:gd name="T23" fmla="*/ 118 h 468"/>
                <a:gd name="T24" fmla="*/ 107 w 488"/>
                <a:gd name="T25" fmla="*/ 242 h 468"/>
                <a:gd name="T26" fmla="*/ 107 w 488"/>
                <a:gd name="T27" fmla="*/ 468 h 468"/>
                <a:gd name="T28" fmla="*/ 0 w 488"/>
                <a:gd name="T29" fmla="*/ 468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8" h="468">
                  <a:moveTo>
                    <a:pt x="0" y="468"/>
                  </a:moveTo>
                  <a:cubicBezTo>
                    <a:pt x="0" y="242"/>
                    <a:pt x="0" y="242"/>
                    <a:pt x="0" y="242"/>
                  </a:cubicBezTo>
                  <a:cubicBezTo>
                    <a:pt x="0" y="126"/>
                    <a:pt x="64" y="52"/>
                    <a:pt x="146" y="19"/>
                  </a:cubicBezTo>
                  <a:cubicBezTo>
                    <a:pt x="177" y="6"/>
                    <a:pt x="211" y="0"/>
                    <a:pt x="244" y="0"/>
                  </a:cubicBezTo>
                  <a:cubicBezTo>
                    <a:pt x="277" y="0"/>
                    <a:pt x="311" y="6"/>
                    <a:pt x="342" y="19"/>
                  </a:cubicBezTo>
                  <a:cubicBezTo>
                    <a:pt x="424" y="52"/>
                    <a:pt x="488" y="126"/>
                    <a:pt x="488" y="242"/>
                  </a:cubicBezTo>
                  <a:cubicBezTo>
                    <a:pt x="488" y="468"/>
                    <a:pt x="488" y="468"/>
                    <a:pt x="488" y="468"/>
                  </a:cubicBezTo>
                  <a:cubicBezTo>
                    <a:pt x="381" y="468"/>
                    <a:pt x="381" y="468"/>
                    <a:pt x="381" y="468"/>
                  </a:cubicBezTo>
                  <a:cubicBezTo>
                    <a:pt x="381" y="242"/>
                    <a:pt x="381" y="242"/>
                    <a:pt x="381" y="242"/>
                  </a:cubicBezTo>
                  <a:cubicBezTo>
                    <a:pt x="381" y="177"/>
                    <a:pt x="346" y="135"/>
                    <a:pt x="302" y="118"/>
                  </a:cubicBezTo>
                  <a:cubicBezTo>
                    <a:pt x="284" y="110"/>
                    <a:pt x="264" y="107"/>
                    <a:pt x="244" y="107"/>
                  </a:cubicBezTo>
                  <a:cubicBezTo>
                    <a:pt x="224" y="107"/>
                    <a:pt x="204" y="110"/>
                    <a:pt x="186" y="118"/>
                  </a:cubicBezTo>
                  <a:cubicBezTo>
                    <a:pt x="142" y="135"/>
                    <a:pt x="107" y="177"/>
                    <a:pt x="107" y="242"/>
                  </a:cubicBezTo>
                  <a:cubicBezTo>
                    <a:pt x="107" y="468"/>
                    <a:pt x="107" y="468"/>
                    <a:pt x="107" y="468"/>
                  </a:cubicBezTo>
                  <a:lnTo>
                    <a:pt x="0" y="468"/>
                  </a:lnTo>
                  <a:close/>
                </a:path>
              </a:pathLst>
            </a:custGeom>
            <a:solidFill>
              <a:schemeClr val="accent4"/>
            </a:solidFill>
            <a:ln>
              <a:noFill/>
            </a:ln>
          </p:spPr>
          <p:txBody>
            <a:bodyPr vert="horz" wrap="square" lIns="365802" tIns="182902" rIns="365802" bIns="182902" numCol="1" anchor="t" anchorCtr="0" compatLnSpc="1">
              <a:prstTxWarp prst="textNoShape">
                <a:avLst/>
              </a:prstTxWarp>
            </a:bodyPr>
            <a:lstStyle/>
            <a:p>
              <a:endParaRPr lang="en-US" sz="7200" dirty="0"/>
            </a:p>
          </p:txBody>
        </p:sp>
        <p:sp>
          <p:nvSpPr>
            <p:cNvPr id="10" name="Freeform 30">
              <a:extLst>
                <a:ext uri="{FF2B5EF4-FFF2-40B4-BE49-F238E27FC236}">
                  <a16:creationId xmlns:a16="http://schemas.microsoft.com/office/drawing/2014/main" id="{03FA8F84-37DA-E7AE-2506-5F150EE2C7F8}"/>
                </a:ext>
              </a:extLst>
            </p:cNvPr>
            <p:cNvSpPr>
              <a:spLocks/>
            </p:cNvSpPr>
            <p:nvPr/>
          </p:nvSpPr>
          <p:spPr bwMode="auto">
            <a:xfrm>
              <a:off x="5930221" y="4076671"/>
              <a:ext cx="1504629" cy="1439759"/>
            </a:xfrm>
            <a:custGeom>
              <a:avLst/>
              <a:gdLst>
                <a:gd name="T0" fmla="*/ 488 w 488"/>
                <a:gd name="T1" fmla="*/ 0 h 468"/>
                <a:gd name="T2" fmla="*/ 488 w 488"/>
                <a:gd name="T3" fmla="*/ 225 h 468"/>
                <a:gd name="T4" fmla="*/ 342 w 488"/>
                <a:gd name="T5" fmla="*/ 449 h 468"/>
                <a:gd name="T6" fmla="*/ 244 w 488"/>
                <a:gd name="T7" fmla="*/ 468 h 468"/>
                <a:gd name="T8" fmla="*/ 146 w 488"/>
                <a:gd name="T9" fmla="*/ 449 h 468"/>
                <a:gd name="T10" fmla="*/ 0 w 488"/>
                <a:gd name="T11" fmla="*/ 225 h 468"/>
                <a:gd name="T12" fmla="*/ 0 w 488"/>
                <a:gd name="T13" fmla="*/ 0 h 468"/>
                <a:gd name="T14" fmla="*/ 107 w 488"/>
                <a:gd name="T15" fmla="*/ 0 h 468"/>
                <a:gd name="T16" fmla="*/ 107 w 488"/>
                <a:gd name="T17" fmla="*/ 225 h 468"/>
                <a:gd name="T18" fmla="*/ 186 w 488"/>
                <a:gd name="T19" fmla="*/ 350 h 468"/>
                <a:gd name="T20" fmla="*/ 244 w 488"/>
                <a:gd name="T21" fmla="*/ 361 h 468"/>
                <a:gd name="T22" fmla="*/ 302 w 488"/>
                <a:gd name="T23" fmla="*/ 350 h 468"/>
                <a:gd name="T24" fmla="*/ 381 w 488"/>
                <a:gd name="T25" fmla="*/ 225 h 468"/>
                <a:gd name="T26" fmla="*/ 381 w 488"/>
                <a:gd name="T27" fmla="*/ 0 h 468"/>
                <a:gd name="T28" fmla="*/ 488 w 488"/>
                <a:gd name="T29"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8" h="468">
                  <a:moveTo>
                    <a:pt x="488" y="0"/>
                  </a:moveTo>
                  <a:cubicBezTo>
                    <a:pt x="488" y="225"/>
                    <a:pt x="488" y="225"/>
                    <a:pt x="488" y="225"/>
                  </a:cubicBezTo>
                  <a:cubicBezTo>
                    <a:pt x="488" y="341"/>
                    <a:pt x="424" y="416"/>
                    <a:pt x="342" y="449"/>
                  </a:cubicBezTo>
                  <a:cubicBezTo>
                    <a:pt x="311" y="461"/>
                    <a:pt x="277" y="468"/>
                    <a:pt x="244" y="468"/>
                  </a:cubicBezTo>
                  <a:cubicBezTo>
                    <a:pt x="211" y="468"/>
                    <a:pt x="178" y="461"/>
                    <a:pt x="146" y="449"/>
                  </a:cubicBezTo>
                  <a:cubicBezTo>
                    <a:pt x="64" y="416"/>
                    <a:pt x="0" y="341"/>
                    <a:pt x="0" y="225"/>
                  </a:cubicBezTo>
                  <a:cubicBezTo>
                    <a:pt x="0" y="0"/>
                    <a:pt x="0" y="0"/>
                    <a:pt x="0" y="0"/>
                  </a:cubicBezTo>
                  <a:cubicBezTo>
                    <a:pt x="107" y="0"/>
                    <a:pt x="107" y="0"/>
                    <a:pt x="107" y="0"/>
                  </a:cubicBezTo>
                  <a:cubicBezTo>
                    <a:pt x="107" y="225"/>
                    <a:pt x="107" y="225"/>
                    <a:pt x="107" y="225"/>
                  </a:cubicBezTo>
                  <a:cubicBezTo>
                    <a:pt x="107" y="291"/>
                    <a:pt x="142" y="332"/>
                    <a:pt x="186" y="350"/>
                  </a:cubicBezTo>
                  <a:cubicBezTo>
                    <a:pt x="204" y="357"/>
                    <a:pt x="224" y="361"/>
                    <a:pt x="244" y="361"/>
                  </a:cubicBezTo>
                  <a:cubicBezTo>
                    <a:pt x="264" y="361"/>
                    <a:pt x="284" y="357"/>
                    <a:pt x="302" y="350"/>
                  </a:cubicBezTo>
                  <a:cubicBezTo>
                    <a:pt x="347" y="332"/>
                    <a:pt x="381" y="291"/>
                    <a:pt x="381" y="225"/>
                  </a:cubicBezTo>
                  <a:cubicBezTo>
                    <a:pt x="381" y="0"/>
                    <a:pt x="381" y="0"/>
                    <a:pt x="381" y="0"/>
                  </a:cubicBezTo>
                  <a:lnTo>
                    <a:pt x="488" y="0"/>
                  </a:lnTo>
                  <a:close/>
                </a:path>
              </a:pathLst>
            </a:custGeom>
            <a:solidFill>
              <a:schemeClr val="accent4"/>
            </a:solidFill>
            <a:ln>
              <a:noFill/>
            </a:ln>
          </p:spPr>
          <p:txBody>
            <a:bodyPr vert="horz" wrap="square" lIns="365802" tIns="182902" rIns="365802" bIns="182902" numCol="1" anchor="t" anchorCtr="0" compatLnSpc="1">
              <a:prstTxWarp prst="textNoShape">
                <a:avLst/>
              </a:prstTxWarp>
            </a:bodyPr>
            <a:lstStyle/>
            <a:p>
              <a:endParaRPr lang="en-US" sz="7200"/>
            </a:p>
          </p:txBody>
        </p:sp>
        <p:sp>
          <p:nvSpPr>
            <p:cNvPr id="11" name="Freeform 31">
              <a:extLst>
                <a:ext uri="{FF2B5EF4-FFF2-40B4-BE49-F238E27FC236}">
                  <a16:creationId xmlns:a16="http://schemas.microsoft.com/office/drawing/2014/main" id="{C3743301-DAFA-E4EF-169A-B0EEA574221F}"/>
                </a:ext>
              </a:extLst>
            </p:cNvPr>
            <p:cNvSpPr>
              <a:spLocks/>
            </p:cNvSpPr>
            <p:nvPr/>
          </p:nvSpPr>
          <p:spPr bwMode="auto">
            <a:xfrm>
              <a:off x="7105093" y="2636912"/>
              <a:ext cx="1504629" cy="1439759"/>
            </a:xfrm>
            <a:custGeom>
              <a:avLst/>
              <a:gdLst>
                <a:gd name="T0" fmla="*/ 0 w 488"/>
                <a:gd name="T1" fmla="*/ 468 h 468"/>
                <a:gd name="T2" fmla="*/ 0 w 488"/>
                <a:gd name="T3" fmla="*/ 242 h 468"/>
                <a:gd name="T4" fmla="*/ 146 w 488"/>
                <a:gd name="T5" fmla="*/ 19 h 468"/>
                <a:gd name="T6" fmla="*/ 244 w 488"/>
                <a:gd name="T7" fmla="*/ 0 h 468"/>
                <a:gd name="T8" fmla="*/ 342 w 488"/>
                <a:gd name="T9" fmla="*/ 19 h 468"/>
                <a:gd name="T10" fmla="*/ 488 w 488"/>
                <a:gd name="T11" fmla="*/ 242 h 468"/>
                <a:gd name="T12" fmla="*/ 488 w 488"/>
                <a:gd name="T13" fmla="*/ 468 h 468"/>
                <a:gd name="T14" fmla="*/ 381 w 488"/>
                <a:gd name="T15" fmla="*/ 468 h 468"/>
                <a:gd name="T16" fmla="*/ 381 w 488"/>
                <a:gd name="T17" fmla="*/ 242 h 468"/>
                <a:gd name="T18" fmla="*/ 302 w 488"/>
                <a:gd name="T19" fmla="*/ 118 h 468"/>
                <a:gd name="T20" fmla="*/ 244 w 488"/>
                <a:gd name="T21" fmla="*/ 107 h 468"/>
                <a:gd name="T22" fmla="*/ 186 w 488"/>
                <a:gd name="T23" fmla="*/ 118 h 468"/>
                <a:gd name="T24" fmla="*/ 107 w 488"/>
                <a:gd name="T25" fmla="*/ 242 h 468"/>
                <a:gd name="T26" fmla="*/ 107 w 488"/>
                <a:gd name="T27" fmla="*/ 468 h 468"/>
                <a:gd name="T28" fmla="*/ 0 w 488"/>
                <a:gd name="T29" fmla="*/ 468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8" h="468">
                  <a:moveTo>
                    <a:pt x="0" y="468"/>
                  </a:moveTo>
                  <a:cubicBezTo>
                    <a:pt x="0" y="242"/>
                    <a:pt x="0" y="242"/>
                    <a:pt x="0" y="242"/>
                  </a:cubicBezTo>
                  <a:cubicBezTo>
                    <a:pt x="0" y="126"/>
                    <a:pt x="64" y="52"/>
                    <a:pt x="146" y="19"/>
                  </a:cubicBezTo>
                  <a:cubicBezTo>
                    <a:pt x="178" y="6"/>
                    <a:pt x="211" y="0"/>
                    <a:pt x="244" y="0"/>
                  </a:cubicBezTo>
                  <a:cubicBezTo>
                    <a:pt x="277" y="0"/>
                    <a:pt x="311" y="6"/>
                    <a:pt x="342" y="19"/>
                  </a:cubicBezTo>
                  <a:cubicBezTo>
                    <a:pt x="424" y="52"/>
                    <a:pt x="488" y="126"/>
                    <a:pt x="488" y="242"/>
                  </a:cubicBezTo>
                  <a:cubicBezTo>
                    <a:pt x="488" y="468"/>
                    <a:pt x="488" y="468"/>
                    <a:pt x="488" y="468"/>
                  </a:cubicBezTo>
                  <a:cubicBezTo>
                    <a:pt x="381" y="468"/>
                    <a:pt x="381" y="468"/>
                    <a:pt x="381" y="468"/>
                  </a:cubicBezTo>
                  <a:cubicBezTo>
                    <a:pt x="381" y="242"/>
                    <a:pt x="381" y="242"/>
                    <a:pt x="381" y="242"/>
                  </a:cubicBezTo>
                  <a:cubicBezTo>
                    <a:pt x="381" y="177"/>
                    <a:pt x="347" y="135"/>
                    <a:pt x="302" y="118"/>
                  </a:cubicBezTo>
                  <a:cubicBezTo>
                    <a:pt x="284" y="110"/>
                    <a:pt x="264" y="107"/>
                    <a:pt x="244" y="107"/>
                  </a:cubicBezTo>
                  <a:cubicBezTo>
                    <a:pt x="224" y="107"/>
                    <a:pt x="204" y="110"/>
                    <a:pt x="186" y="118"/>
                  </a:cubicBezTo>
                  <a:cubicBezTo>
                    <a:pt x="142" y="135"/>
                    <a:pt x="107" y="177"/>
                    <a:pt x="107" y="242"/>
                  </a:cubicBezTo>
                  <a:cubicBezTo>
                    <a:pt x="107" y="468"/>
                    <a:pt x="107" y="468"/>
                    <a:pt x="107" y="468"/>
                  </a:cubicBezTo>
                  <a:lnTo>
                    <a:pt x="0" y="468"/>
                  </a:lnTo>
                  <a:close/>
                </a:path>
              </a:pathLst>
            </a:custGeom>
            <a:solidFill>
              <a:schemeClr val="accent3"/>
            </a:solidFill>
            <a:ln>
              <a:noFill/>
            </a:ln>
          </p:spPr>
          <p:txBody>
            <a:bodyPr vert="horz" wrap="square" lIns="365802" tIns="182902" rIns="365802" bIns="182902" numCol="1" anchor="t" anchorCtr="0" compatLnSpc="1">
              <a:prstTxWarp prst="textNoShape">
                <a:avLst/>
              </a:prstTxWarp>
            </a:bodyPr>
            <a:lstStyle/>
            <a:p>
              <a:endParaRPr lang="en-US" sz="7200"/>
            </a:p>
          </p:txBody>
        </p:sp>
      </p:grpSp>
      <p:grpSp>
        <p:nvGrpSpPr>
          <p:cNvPr id="30" name="Group 29">
            <a:extLst>
              <a:ext uri="{FF2B5EF4-FFF2-40B4-BE49-F238E27FC236}">
                <a16:creationId xmlns:a16="http://schemas.microsoft.com/office/drawing/2014/main" id="{E2FCFC0C-23AD-41EF-6A54-822D84ACF3B6}"/>
              </a:ext>
            </a:extLst>
          </p:cNvPr>
          <p:cNvGrpSpPr/>
          <p:nvPr/>
        </p:nvGrpSpPr>
        <p:grpSpPr>
          <a:xfrm>
            <a:off x="3455711" y="3983022"/>
            <a:ext cx="4604348" cy="1178320"/>
            <a:chOff x="2007733" y="2041394"/>
            <a:chExt cx="2302174" cy="589160"/>
          </a:xfrm>
        </p:grpSpPr>
        <p:sp>
          <p:nvSpPr>
            <p:cNvPr id="31" name="TextBox 30">
              <a:extLst>
                <a:ext uri="{FF2B5EF4-FFF2-40B4-BE49-F238E27FC236}">
                  <a16:creationId xmlns:a16="http://schemas.microsoft.com/office/drawing/2014/main" id="{30337346-6D81-ABAF-7607-79E264702055}"/>
                </a:ext>
              </a:extLst>
            </p:cNvPr>
            <p:cNvSpPr txBox="1"/>
            <p:nvPr/>
          </p:nvSpPr>
          <p:spPr>
            <a:xfrm>
              <a:off x="2007733" y="2265839"/>
              <a:ext cx="2302174" cy="364715"/>
            </a:xfrm>
            <a:prstGeom prst="rect">
              <a:avLst/>
            </a:prstGeom>
            <a:noFill/>
          </p:spPr>
          <p:txBody>
            <a:bodyPr wrap="square" lIns="0" rIns="0" rtlCol="0">
              <a:spAutoFit/>
            </a:bodyPr>
            <a:lstStyle/>
            <a:p>
              <a:pPr algn="ctr">
                <a:lnSpc>
                  <a:spcPct val="120000"/>
                </a:lnSpc>
              </a:pPr>
              <a:r>
                <a:rPr lang="en-GB" sz="3600" dirty="0">
                  <a:solidFill>
                    <a:srgbClr val="FF0000"/>
                  </a:solidFill>
                  <a:latin typeface="Avenir Next Condensed Demi Bold" panose="020B0506020202020204" pitchFamily="34" charset="0"/>
                </a:rPr>
                <a:t>IDLH</a:t>
              </a:r>
            </a:p>
          </p:txBody>
        </p:sp>
        <p:sp>
          <p:nvSpPr>
            <p:cNvPr id="32" name="TextBox 31">
              <a:extLst>
                <a:ext uri="{FF2B5EF4-FFF2-40B4-BE49-F238E27FC236}">
                  <a16:creationId xmlns:a16="http://schemas.microsoft.com/office/drawing/2014/main" id="{5B6A271D-8C11-D0CA-14A4-BAEF14ECAAE8}"/>
                </a:ext>
              </a:extLst>
            </p:cNvPr>
            <p:cNvSpPr txBox="1"/>
            <p:nvPr/>
          </p:nvSpPr>
          <p:spPr>
            <a:xfrm>
              <a:off x="2510748" y="2041394"/>
              <a:ext cx="1296144" cy="323166"/>
            </a:xfrm>
            <a:prstGeom prst="rect">
              <a:avLst/>
            </a:prstGeom>
            <a:noFill/>
          </p:spPr>
          <p:txBody>
            <a:bodyPr wrap="square" lIns="0" rIns="0" rtlCol="0">
              <a:spAutoFit/>
            </a:bodyPr>
            <a:lstStyle/>
            <a:p>
              <a:pPr algn="ctr"/>
              <a:r>
                <a:rPr lang="en-GB" sz="3600" dirty="0">
                  <a:solidFill>
                    <a:srgbClr val="FF0000"/>
                  </a:solidFill>
                  <a:latin typeface="Avenir Next Condensed Demi Bold" panose="020B0506020202020204" pitchFamily="34" charset="0"/>
                </a:rPr>
                <a:t>Hot Zone </a:t>
              </a:r>
              <a:endParaRPr lang="en-US" sz="3600" dirty="0">
                <a:solidFill>
                  <a:srgbClr val="FF0000"/>
                </a:solidFill>
                <a:latin typeface="Avenir Next Condensed Demi Bold" panose="020B0506020202020204" pitchFamily="34" charset="0"/>
              </a:endParaRPr>
            </a:p>
          </p:txBody>
        </p:sp>
      </p:grpSp>
      <p:sp>
        <p:nvSpPr>
          <p:cNvPr id="35" name="TextBox 34">
            <a:extLst>
              <a:ext uri="{FF2B5EF4-FFF2-40B4-BE49-F238E27FC236}">
                <a16:creationId xmlns:a16="http://schemas.microsoft.com/office/drawing/2014/main" id="{1FE02CC1-C736-FBC8-596B-8520D31DF62B}"/>
              </a:ext>
            </a:extLst>
          </p:cNvPr>
          <p:cNvSpPr txBox="1"/>
          <p:nvPr/>
        </p:nvSpPr>
        <p:spPr>
          <a:xfrm>
            <a:off x="8344547" y="4201592"/>
            <a:ext cx="3144354" cy="646331"/>
          </a:xfrm>
          <a:prstGeom prst="rect">
            <a:avLst/>
          </a:prstGeom>
          <a:noFill/>
        </p:spPr>
        <p:txBody>
          <a:bodyPr wrap="square" lIns="0" rIns="0" rtlCol="0">
            <a:spAutoFit/>
          </a:bodyPr>
          <a:lstStyle/>
          <a:p>
            <a:pPr algn="ctr"/>
            <a:r>
              <a:rPr lang="en-GB" sz="3600" dirty="0">
                <a:solidFill>
                  <a:srgbClr val="FFFF00"/>
                </a:solidFill>
                <a:latin typeface="Avenir Next Condensed Demi Bold" panose="020B0506020202020204" pitchFamily="34" charset="0"/>
              </a:rPr>
              <a:t>Warm Zone</a:t>
            </a:r>
            <a:endParaRPr lang="en-US" sz="3600" dirty="0">
              <a:solidFill>
                <a:srgbClr val="FFFF00"/>
              </a:solidFill>
              <a:latin typeface="Avenir Next Condensed Demi Bold" panose="020B0506020202020204" pitchFamily="34" charset="0"/>
            </a:endParaRPr>
          </a:p>
        </p:txBody>
      </p:sp>
      <p:grpSp>
        <p:nvGrpSpPr>
          <p:cNvPr id="36" name="Group 35">
            <a:extLst>
              <a:ext uri="{FF2B5EF4-FFF2-40B4-BE49-F238E27FC236}">
                <a16:creationId xmlns:a16="http://schemas.microsoft.com/office/drawing/2014/main" id="{BD0A711B-9FC5-6124-258F-64A425A4E78C}"/>
              </a:ext>
            </a:extLst>
          </p:cNvPr>
          <p:cNvGrpSpPr/>
          <p:nvPr/>
        </p:nvGrpSpPr>
        <p:grpSpPr>
          <a:xfrm>
            <a:off x="12356832" y="4083998"/>
            <a:ext cx="4604348" cy="1178320"/>
            <a:chOff x="2007733" y="2041394"/>
            <a:chExt cx="2302174" cy="589160"/>
          </a:xfrm>
        </p:grpSpPr>
        <p:sp>
          <p:nvSpPr>
            <p:cNvPr id="37" name="TextBox 36">
              <a:extLst>
                <a:ext uri="{FF2B5EF4-FFF2-40B4-BE49-F238E27FC236}">
                  <a16:creationId xmlns:a16="http://schemas.microsoft.com/office/drawing/2014/main" id="{56AB72D2-0D6D-DF15-B8DD-C99FFC3BA35F}"/>
                </a:ext>
              </a:extLst>
            </p:cNvPr>
            <p:cNvSpPr txBox="1"/>
            <p:nvPr/>
          </p:nvSpPr>
          <p:spPr>
            <a:xfrm>
              <a:off x="2007733" y="2265839"/>
              <a:ext cx="2302174" cy="364715"/>
            </a:xfrm>
            <a:prstGeom prst="rect">
              <a:avLst/>
            </a:prstGeom>
            <a:noFill/>
          </p:spPr>
          <p:txBody>
            <a:bodyPr wrap="square" lIns="0" rIns="0" rtlCol="0">
              <a:spAutoFit/>
            </a:bodyPr>
            <a:lstStyle/>
            <a:p>
              <a:pPr algn="ctr">
                <a:lnSpc>
                  <a:spcPct val="120000"/>
                </a:lnSpc>
              </a:pPr>
              <a:r>
                <a:rPr lang="en-GB" sz="3600" dirty="0">
                  <a:solidFill>
                    <a:schemeClr val="bg1"/>
                  </a:solidFill>
                  <a:latin typeface="Avenir Next Condensed Demi Bold" panose="020B0506020202020204" pitchFamily="34" charset="0"/>
                </a:rPr>
                <a:t>Rehab</a:t>
              </a:r>
            </a:p>
          </p:txBody>
        </p:sp>
        <p:sp>
          <p:nvSpPr>
            <p:cNvPr id="38" name="TextBox 37">
              <a:extLst>
                <a:ext uri="{FF2B5EF4-FFF2-40B4-BE49-F238E27FC236}">
                  <a16:creationId xmlns:a16="http://schemas.microsoft.com/office/drawing/2014/main" id="{E4AC1658-D032-02AB-9355-9CF49DFBE983}"/>
                </a:ext>
              </a:extLst>
            </p:cNvPr>
            <p:cNvSpPr txBox="1"/>
            <p:nvPr/>
          </p:nvSpPr>
          <p:spPr>
            <a:xfrm>
              <a:off x="2510748" y="2041394"/>
              <a:ext cx="1296144" cy="323166"/>
            </a:xfrm>
            <a:prstGeom prst="rect">
              <a:avLst/>
            </a:prstGeom>
            <a:noFill/>
          </p:spPr>
          <p:txBody>
            <a:bodyPr wrap="square" lIns="0" rIns="0" rtlCol="0">
              <a:spAutoFit/>
            </a:bodyPr>
            <a:lstStyle/>
            <a:p>
              <a:pPr algn="ctr"/>
              <a:r>
                <a:rPr lang="en-GB" sz="3600" dirty="0">
                  <a:solidFill>
                    <a:schemeClr val="accent3"/>
                  </a:solidFill>
                  <a:latin typeface="Avenir Next Condensed Demi Bold" panose="020B0506020202020204" pitchFamily="34" charset="0"/>
                </a:rPr>
                <a:t>Cold Zone</a:t>
              </a:r>
              <a:endParaRPr lang="en-US" sz="3600" dirty="0">
                <a:solidFill>
                  <a:schemeClr val="accent3"/>
                </a:solidFill>
                <a:latin typeface="Avenir Next Condensed Demi Bold" panose="020B0506020202020204" pitchFamily="34" charset="0"/>
              </a:endParaRPr>
            </a:p>
          </p:txBody>
        </p:sp>
      </p:grpSp>
      <p:sp>
        <p:nvSpPr>
          <p:cNvPr id="41" name="TextBox 40">
            <a:extLst>
              <a:ext uri="{FF2B5EF4-FFF2-40B4-BE49-F238E27FC236}">
                <a16:creationId xmlns:a16="http://schemas.microsoft.com/office/drawing/2014/main" id="{77212DE2-6C08-AF55-1390-F22FE16889F7}"/>
              </a:ext>
            </a:extLst>
          </p:cNvPr>
          <p:cNvSpPr txBox="1"/>
          <p:nvPr/>
        </p:nvSpPr>
        <p:spPr>
          <a:xfrm>
            <a:off x="6287365" y="11089946"/>
            <a:ext cx="3329162" cy="1754326"/>
          </a:xfrm>
          <a:prstGeom prst="rect">
            <a:avLst/>
          </a:prstGeom>
          <a:noFill/>
        </p:spPr>
        <p:txBody>
          <a:bodyPr wrap="square" lIns="0" rIns="0" rtlCol="0">
            <a:spAutoFit/>
          </a:bodyPr>
          <a:lstStyle/>
          <a:p>
            <a:pPr algn="ctr"/>
            <a:r>
              <a:rPr lang="en-GB" sz="3600" dirty="0">
                <a:solidFill>
                  <a:schemeClr val="accent4"/>
                </a:solidFill>
                <a:latin typeface="Avenir Next Condensed Demi Bold" panose="020B0506020202020204" pitchFamily="34" charset="0"/>
              </a:rPr>
              <a:t>Preliminary Exposure Reduction</a:t>
            </a:r>
            <a:endParaRPr lang="en-US" sz="3600" dirty="0">
              <a:solidFill>
                <a:schemeClr val="accent4"/>
              </a:solidFill>
              <a:latin typeface="Avenir Next Condensed Demi Bold" panose="020B0506020202020204" pitchFamily="34" charset="0"/>
            </a:endParaRPr>
          </a:p>
        </p:txBody>
      </p:sp>
      <p:grpSp>
        <p:nvGrpSpPr>
          <p:cNvPr id="51" name="Group 50">
            <a:extLst>
              <a:ext uri="{FF2B5EF4-FFF2-40B4-BE49-F238E27FC236}">
                <a16:creationId xmlns:a16="http://schemas.microsoft.com/office/drawing/2014/main" id="{FABE55BD-5FF9-0184-4AA3-5A0AE9CE7928}"/>
              </a:ext>
            </a:extLst>
          </p:cNvPr>
          <p:cNvGrpSpPr/>
          <p:nvPr/>
        </p:nvGrpSpPr>
        <p:grpSpPr>
          <a:xfrm>
            <a:off x="-42553" y="4597523"/>
            <a:ext cx="3935416" cy="1012709"/>
            <a:chOff x="-42553" y="4597523"/>
            <a:chExt cx="3935416" cy="1012709"/>
          </a:xfrm>
        </p:grpSpPr>
        <p:sp>
          <p:nvSpPr>
            <p:cNvPr id="48" name="Right Arrow 47">
              <a:extLst>
                <a:ext uri="{FF2B5EF4-FFF2-40B4-BE49-F238E27FC236}">
                  <a16:creationId xmlns:a16="http://schemas.microsoft.com/office/drawing/2014/main" id="{052367F4-AD80-A171-3109-CDA3CC0508F9}"/>
                </a:ext>
              </a:extLst>
            </p:cNvPr>
            <p:cNvSpPr/>
            <p:nvPr/>
          </p:nvSpPr>
          <p:spPr>
            <a:xfrm>
              <a:off x="164969" y="4597523"/>
              <a:ext cx="3727894" cy="1012709"/>
            </a:xfrm>
            <a:prstGeom prst="rightArrow">
              <a:avLst/>
            </a:prstGeom>
            <a:solidFill>
              <a:schemeClr val="bg1"/>
            </a:solidFill>
            <a:ln w="19050" cap="flat">
              <a:solidFill>
                <a:schemeClr val="accent1">
                  <a:shade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0" name="TextBox 49">
              <a:extLst>
                <a:ext uri="{FF2B5EF4-FFF2-40B4-BE49-F238E27FC236}">
                  <a16:creationId xmlns:a16="http://schemas.microsoft.com/office/drawing/2014/main" id="{DD9D4D93-C7D3-ECA8-1D61-C74C4B93DF92}"/>
                </a:ext>
              </a:extLst>
            </p:cNvPr>
            <p:cNvSpPr txBox="1"/>
            <p:nvPr/>
          </p:nvSpPr>
          <p:spPr>
            <a:xfrm>
              <a:off x="-42553" y="4852980"/>
              <a:ext cx="3463346"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000" u="none" strike="noStrike" cap="none" spc="0" normalizeH="0" baseline="0" dirty="0">
                  <a:ln>
                    <a:noFill/>
                  </a:ln>
                  <a:solidFill>
                    <a:schemeClr val="tx1"/>
                  </a:solidFill>
                  <a:effectLst/>
                  <a:uFillTx/>
                  <a:latin typeface="Avenir Next Condensed Demi Bold" panose="020B0506020202020204" pitchFamily="34" charset="0"/>
                  <a:sym typeface="Helvetica Neue"/>
                </a:rPr>
                <a:t>Direction of Travel</a:t>
              </a:r>
            </a:p>
          </p:txBody>
        </p:sp>
      </p:grpSp>
      <p:pic>
        <p:nvPicPr>
          <p:cNvPr id="5122" name="Picture 2" descr="Complete Fire Fighter - II - Author Trainer Seshadri">
            <a:extLst>
              <a:ext uri="{FF2B5EF4-FFF2-40B4-BE49-F238E27FC236}">
                <a16:creationId xmlns:a16="http://schemas.microsoft.com/office/drawing/2014/main" id="{9B5D7288-9286-F5E5-0FCA-B28ED63180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8756" y="5417376"/>
            <a:ext cx="2232322" cy="2232322"/>
          </a:xfrm>
          <a:prstGeom prst="ellipse">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4" name="Picture 4" descr="Orange County FL Firefighters First In Region With Decon Kits | Firehouse">
            <a:extLst>
              <a:ext uri="{FF2B5EF4-FFF2-40B4-BE49-F238E27FC236}">
                <a16:creationId xmlns:a16="http://schemas.microsoft.com/office/drawing/2014/main" id="{4A6FB422-E257-C735-6D38-EA001CFB55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0097" y="8728155"/>
            <a:ext cx="2271717" cy="2125061"/>
          </a:xfrm>
          <a:prstGeom prst="ellipse">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6" name="Picture 6" descr="CrewBoss Rehab Trailer">
            <a:extLst>
              <a:ext uri="{FF2B5EF4-FFF2-40B4-BE49-F238E27FC236}">
                <a16:creationId xmlns:a16="http://schemas.microsoft.com/office/drawing/2014/main" id="{13BC0D54-5FFA-5ABF-66D9-723A085C0E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79122" y="5436185"/>
            <a:ext cx="2283064" cy="2259799"/>
          </a:xfrm>
          <a:prstGeom prst="ellipse">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B3977F28-87BA-5A7C-16FA-E5401E98909B}"/>
              </a:ext>
            </a:extLst>
          </p:cNvPr>
          <p:cNvSpPr txBox="1"/>
          <p:nvPr/>
        </p:nvSpPr>
        <p:spPr>
          <a:xfrm>
            <a:off x="10693159" y="11490218"/>
            <a:ext cx="3142518" cy="1200329"/>
          </a:xfrm>
          <a:prstGeom prst="rect">
            <a:avLst/>
          </a:prstGeom>
          <a:noFill/>
        </p:spPr>
        <p:txBody>
          <a:bodyPr wrap="square" lIns="0" rIns="0" rtlCol="0">
            <a:spAutoFit/>
          </a:bodyPr>
          <a:lstStyle/>
          <a:p>
            <a:pPr algn="ctr"/>
            <a:r>
              <a:rPr lang="en-GB" sz="3600" dirty="0">
                <a:solidFill>
                  <a:schemeClr val="accent4"/>
                </a:solidFill>
                <a:latin typeface="Avenir Next Condensed Demi Bold" panose="020B0506020202020204" pitchFamily="34" charset="0"/>
              </a:rPr>
              <a:t>Tool drop, SCBA and PPE Doffing</a:t>
            </a:r>
            <a:endParaRPr lang="en-US" sz="3600" dirty="0">
              <a:solidFill>
                <a:schemeClr val="accent4"/>
              </a:solidFill>
              <a:latin typeface="Avenir Next Condensed Demi Bold" panose="020B0506020202020204" pitchFamily="34" charset="0"/>
            </a:endParaRPr>
          </a:p>
        </p:txBody>
      </p:sp>
      <p:pic>
        <p:nvPicPr>
          <p:cNvPr id="5130" name="Picture 10" descr="WALTON COUNTY FIRE RESCUE FIREFIGHTERS EXTINGUISH SECOND STRUCTURE FIRE OF  THE DAY | Walton County Sheriff's Office, FL">
            <a:extLst>
              <a:ext uri="{FF2B5EF4-FFF2-40B4-BE49-F238E27FC236}">
                <a16:creationId xmlns:a16="http://schemas.microsoft.com/office/drawing/2014/main" id="{280281B7-4700-63AC-91F3-4507E3ADC1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693" y="5626971"/>
            <a:ext cx="3646562" cy="3275841"/>
          </a:xfrm>
          <a:prstGeom prst="ellipse">
            <a:avLst/>
          </a:prstGeom>
          <a:noFill/>
          <a:extLst>
            <a:ext uri="{909E8E84-426E-40DD-AFC4-6F175D3DCCD1}">
              <a14:hiddenFill xmlns:a14="http://schemas.microsoft.com/office/drawing/2010/main">
                <a:solidFill>
                  <a:srgbClr val="FFFFFF"/>
                </a:solidFill>
              </a14:hiddenFill>
            </a:ext>
          </a:extLst>
        </p:spPr>
      </p:pic>
      <p:pic>
        <p:nvPicPr>
          <p:cNvPr id="5123" name="Picture 5122">
            <a:extLst>
              <a:ext uri="{FF2B5EF4-FFF2-40B4-BE49-F238E27FC236}">
                <a16:creationId xmlns:a16="http://schemas.microsoft.com/office/drawing/2014/main" id="{4BBD9112-05A6-9FF9-EE08-1AB5C2A2D3B1}"/>
              </a:ext>
            </a:extLst>
          </p:cNvPr>
          <p:cNvPicPr>
            <a:picLocks noChangeAspect="1"/>
          </p:cNvPicPr>
          <p:nvPr/>
        </p:nvPicPr>
        <p:blipFill>
          <a:blip r:embed="rId7"/>
          <a:stretch>
            <a:fillRect/>
          </a:stretch>
        </p:blipFill>
        <p:spPr>
          <a:xfrm>
            <a:off x="11182332" y="8610700"/>
            <a:ext cx="2184400" cy="2260600"/>
          </a:xfrm>
          <a:prstGeom prst="rect">
            <a:avLst/>
          </a:prstGeom>
        </p:spPr>
      </p:pic>
      <p:sp>
        <p:nvSpPr>
          <p:cNvPr id="5125" name="Chevron 5124">
            <a:extLst>
              <a:ext uri="{FF2B5EF4-FFF2-40B4-BE49-F238E27FC236}">
                <a16:creationId xmlns:a16="http://schemas.microsoft.com/office/drawing/2014/main" id="{4D7E561C-3243-D6FB-8E54-7FAD702D678F}"/>
              </a:ext>
            </a:extLst>
          </p:cNvPr>
          <p:cNvSpPr/>
          <p:nvPr/>
        </p:nvSpPr>
        <p:spPr>
          <a:xfrm>
            <a:off x="21384952" y="6419542"/>
            <a:ext cx="1411613" cy="1194213"/>
          </a:xfrm>
          <a:prstGeom prst="chevron">
            <a:avLst/>
          </a:prstGeom>
          <a:solidFill>
            <a:srgbClr val="FF0000"/>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127" name="TextBox 5126">
            <a:extLst>
              <a:ext uri="{FF2B5EF4-FFF2-40B4-BE49-F238E27FC236}">
                <a16:creationId xmlns:a16="http://schemas.microsoft.com/office/drawing/2014/main" id="{1DFD2148-6F55-4CD7-3D7B-102443C52102}"/>
              </a:ext>
            </a:extLst>
          </p:cNvPr>
          <p:cNvSpPr txBox="1"/>
          <p:nvPr/>
        </p:nvSpPr>
        <p:spPr>
          <a:xfrm>
            <a:off x="8532878" y="7930946"/>
            <a:ext cx="3142518" cy="1754326"/>
          </a:xfrm>
          <a:prstGeom prst="rect">
            <a:avLst/>
          </a:prstGeom>
          <a:noFill/>
        </p:spPr>
        <p:txBody>
          <a:bodyPr wrap="square" lIns="0" rIns="0" rtlCol="0">
            <a:spAutoFit/>
          </a:bodyPr>
          <a:lstStyle/>
          <a:p>
            <a:pPr algn="ctr"/>
            <a:r>
              <a:rPr lang="en-GB" sz="3600" dirty="0">
                <a:solidFill>
                  <a:schemeClr val="accent4"/>
                </a:solidFill>
                <a:latin typeface="Avenir Next Condensed Demi Bold" panose="020B0506020202020204" pitchFamily="34" charset="0"/>
              </a:rPr>
              <a:t>Use of </a:t>
            </a:r>
          </a:p>
          <a:p>
            <a:pPr algn="ctr"/>
            <a:r>
              <a:rPr lang="en-GB" sz="3600" dirty="0">
                <a:solidFill>
                  <a:schemeClr val="accent4"/>
                </a:solidFill>
                <a:latin typeface="Avenir Next Condensed Demi Bold" panose="020B0506020202020204" pitchFamily="34" charset="0"/>
              </a:rPr>
              <a:t>wet </a:t>
            </a:r>
          </a:p>
          <a:p>
            <a:pPr algn="ctr"/>
            <a:r>
              <a:rPr lang="en-GB" sz="3600" dirty="0">
                <a:solidFill>
                  <a:schemeClr val="accent4"/>
                </a:solidFill>
                <a:latin typeface="Avenir Next Condensed Demi Bold" panose="020B0506020202020204" pitchFamily="34" charset="0"/>
              </a:rPr>
              <a:t>wipes</a:t>
            </a:r>
            <a:endParaRPr lang="en-US" sz="3600" dirty="0">
              <a:solidFill>
                <a:schemeClr val="accent4"/>
              </a:solidFill>
              <a:latin typeface="Avenir Next Condensed Demi Bold" panose="020B0506020202020204" pitchFamily="34" charset="0"/>
            </a:endParaRPr>
          </a:p>
        </p:txBody>
      </p:sp>
      <p:grpSp>
        <p:nvGrpSpPr>
          <p:cNvPr id="5129" name="Group 5128">
            <a:extLst>
              <a:ext uri="{FF2B5EF4-FFF2-40B4-BE49-F238E27FC236}">
                <a16:creationId xmlns:a16="http://schemas.microsoft.com/office/drawing/2014/main" id="{B657EBD1-C683-C00A-EB33-D2FCF161F912}"/>
              </a:ext>
            </a:extLst>
          </p:cNvPr>
          <p:cNvGrpSpPr/>
          <p:nvPr/>
        </p:nvGrpSpPr>
        <p:grpSpPr>
          <a:xfrm>
            <a:off x="17814546" y="4223216"/>
            <a:ext cx="3935416" cy="1012709"/>
            <a:chOff x="-42553" y="4597523"/>
            <a:chExt cx="3935416" cy="1012709"/>
          </a:xfrm>
        </p:grpSpPr>
        <p:sp>
          <p:nvSpPr>
            <p:cNvPr id="5131" name="Right Arrow 5130">
              <a:extLst>
                <a:ext uri="{FF2B5EF4-FFF2-40B4-BE49-F238E27FC236}">
                  <a16:creationId xmlns:a16="http://schemas.microsoft.com/office/drawing/2014/main" id="{F47C90AF-6D3A-2D6D-35C1-A97EA127E857}"/>
                </a:ext>
              </a:extLst>
            </p:cNvPr>
            <p:cNvSpPr/>
            <p:nvPr/>
          </p:nvSpPr>
          <p:spPr>
            <a:xfrm>
              <a:off x="164969" y="4597523"/>
              <a:ext cx="3727894" cy="1012709"/>
            </a:xfrm>
            <a:prstGeom prst="rightArrow">
              <a:avLst/>
            </a:prstGeom>
            <a:solidFill>
              <a:schemeClr val="bg1"/>
            </a:solidFill>
            <a:ln w="19050" cap="flat">
              <a:solidFill>
                <a:schemeClr val="accent1">
                  <a:shade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133" name="TextBox 5132">
              <a:extLst>
                <a:ext uri="{FF2B5EF4-FFF2-40B4-BE49-F238E27FC236}">
                  <a16:creationId xmlns:a16="http://schemas.microsoft.com/office/drawing/2014/main" id="{5CDE43BD-C94E-F17F-EE15-E234EC1CC374}"/>
                </a:ext>
              </a:extLst>
            </p:cNvPr>
            <p:cNvSpPr txBox="1"/>
            <p:nvPr/>
          </p:nvSpPr>
          <p:spPr>
            <a:xfrm>
              <a:off x="-42553" y="4852980"/>
              <a:ext cx="3463346"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000" u="none" strike="noStrike" cap="none" spc="0" normalizeH="0" baseline="0" dirty="0">
                  <a:ln>
                    <a:noFill/>
                  </a:ln>
                  <a:solidFill>
                    <a:schemeClr val="tx1"/>
                  </a:solidFill>
                  <a:effectLst/>
                  <a:uFillTx/>
                  <a:latin typeface="Avenir Next Condensed Demi Bold" panose="020B0506020202020204" pitchFamily="34" charset="0"/>
                  <a:sym typeface="Helvetica Neue"/>
                </a:rPr>
                <a:t>Uphill &amp;  Upwind</a:t>
              </a:r>
            </a:p>
          </p:txBody>
        </p:sp>
      </p:grpSp>
      <p:pic>
        <p:nvPicPr>
          <p:cNvPr id="5136" name="Picture 5135">
            <a:extLst>
              <a:ext uri="{FF2B5EF4-FFF2-40B4-BE49-F238E27FC236}">
                <a16:creationId xmlns:a16="http://schemas.microsoft.com/office/drawing/2014/main" id="{32BCFD45-5D46-B36D-BAEF-D795176581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97291" y="5441677"/>
            <a:ext cx="2413691" cy="2359470"/>
          </a:xfrm>
          <a:prstGeom prst="ellipse">
            <a:avLst/>
          </a:prstGeom>
        </p:spPr>
      </p:pic>
    </p:spTree>
    <p:extLst>
      <p:ext uri="{BB962C8B-B14F-4D97-AF65-F5344CB8AC3E}">
        <p14:creationId xmlns:p14="http://schemas.microsoft.com/office/powerpoint/2010/main" val="2426887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500"/>
                                        <p:tgtEl>
                                          <p:spTgt spid="5"/>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fade">
                                      <p:cBhvr>
                                        <p:cTn id="10" dur="1000"/>
                                        <p:tgtEl>
                                          <p:spTgt spid="3">
                                            <p:bg/>
                                          </p:spTgt>
                                        </p:tgtEl>
                                      </p:cBhvr>
                                    </p:animEffect>
                                    <p:anim calcmode="lin" valueType="num">
                                      <p:cBhvr>
                                        <p:cTn id="11" dur="1000" fill="hold"/>
                                        <p:tgtEl>
                                          <p:spTgt spid="3">
                                            <p:bg/>
                                          </p:spTgt>
                                        </p:tgtEl>
                                        <p:attrNameLst>
                                          <p:attrName>ppt_x</p:attrName>
                                        </p:attrNameLst>
                                      </p:cBhvr>
                                      <p:tavLst>
                                        <p:tav tm="0">
                                          <p:val>
                                            <p:strVal val="#ppt_x"/>
                                          </p:val>
                                        </p:tav>
                                        <p:tav tm="100000">
                                          <p:val>
                                            <p:strVal val="#ppt_x"/>
                                          </p:val>
                                        </p:tav>
                                      </p:tavLst>
                                    </p:anim>
                                    <p:anim calcmode="lin" valueType="num">
                                      <p:cBhvr>
                                        <p:cTn id="12" dur="1000" fill="hold"/>
                                        <p:tgtEl>
                                          <p:spTgt spid="3">
                                            <p:bg/>
                                          </p:spTgt>
                                        </p:tgtEl>
                                        <p:attrNameLst>
                                          <p:attrName>ppt_y</p:attrName>
                                        </p:attrNameLst>
                                      </p:cBhvr>
                                      <p:tavLst>
                                        <p:tav tm="0">
                                          <p:val>
                                            <p:strVal val="#ppt_y-.1"/>
                                          </p:val>
                                        </p:tav>
                                        <p:tav tm="100000">
                                          <p:val>
                                            <p:strVal val="#ppt_y"/>
                                          </p:val>
                                        </p:tav>
                                      </p:tavLst>
                                    </p:anim>
                                  </p:childTnLst>
                                </p:cTn>
                              </p:par>
                              <p:par>
                                <p:cTn id="13" presetID="47"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51"/>
                                        </p:tgtEl>
                                        <p:attrNameLst>
                                          <p:attrName>style.visibility</p:attrName>
                                        </p:attrNameLst>
                                      </p:cBhvr>
                                      <p:to>
                                        <p:strVal val="visible"/>
                                      </p:to>
                                    </p:set>
                                    <p:anim calcmode="lin" valueType="num">
                                      <p:cBhvr additive="base">
                                        <p:cTn id="20" dur="500" fill="hold"/>
                                        <p:tgtEl>
                                          <p:spTgt spid="51"/>
                                        </p:tgtEl>
                                        <p:attrNameLst>
                                          <p:attrName>ppt_x</p:attrName>
                                        </p:attrNameLst>
                                      </p:cBhvr>
                                      <p:tavLst>
                                        <p:tav tm="0">
                                          <p:val>
                                            <p:strVal val="#ppt_x"/>
                                          </p:val>
                                        </p:tav>
                                        <p:tav tm="100000">
                                          <p:val>
                                            <p:strVal val="#ppt_x"/>
                                          </p:val>
                                        </p:tav>
                                      </p:tavLst>
                                    </p:anim>
                                    <p:anim calcmode="lin" valueType="num">
                                      <p:cBhvr additive="base">
                                        <p:cTn id="21" dur="500" fill="hold"/>
                                        <p:tgtEl>
                                          <p:spTgt spid="51"/>
                                        </p:tgtEl>
                                        <p:attrNameLst>
                                          <p:attrName>ppt_y</p:attrName>
                                        </p:attrNameLst>
                                      </p:cBhvr>
                                      <p:tavLst>
                                        <p:tav tm="0">
                                          <p:val>
                                            <p:strVal val="1+#ppt_h/2"/>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122"/>
                                        </p:tgtEl>
                                        <p:attrNameLst>
                                          <p:attrName>style.visibility</p:attrName>
                                        </p:attrNameLst>
                                      </p:cBhvr>
                                      <p:to>
                                        <p:strVal val="visible"/>
                                      </p:to>
                                    </p:set>
                                    <p:animEffect transition="in" filter="fade">
                                      <p:cBhvr>
                                        <p:cTn id="24" dur="1000"/>
                                        <p:tgtEl>
                                          <p:spTgt spid="5122"/>
                                        </p:tgtEl>
                                      </p:cBhvr>
                                    </p:animEffect>
                                    <p:anim calcmode="lin" valueType="num">
                                      <p:cBhvr>
                                        <p:cTn id="25" dur="1000" fill="hold"/>
                                        <p:tgtEl>
                                          <p:spTgt spid="5122"/>
                                        </p:tgtEl>
                                        <p:attrNameLst>
                                          <p:attrName>ppt_x</p:attrName>
                                        </p:attrNameLst>
                                      </p:cBhvr>
                                      <p:tavLst>
                                        <p:tav tm="0">
                                          <p:val>
                                            <p:strVal val="#ppt_x"/>
                                          </p:val>
                                        </p:tav>
                                        <p:tav tm="100000">
                                          <p:val>
                                            <p:strVal val="#ppt_x"/>
                                          </p:val>
                                        </p:tav>
                                      </p:tavLst>
                                    </p:anim>
                                    <p:anim calcmode="lin" valueType="num">
                                      <p:cBhvr>
                                        <p:cTn id="26" dur="1000" fill="hold"/>
                                        <p:tgtEl>
                                          <p:spTgt spid="5122"/>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25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000"/>
                                        <p:tgtEl>
                                          <p:spTgt spid="30"/>
                                        </p:tgtEl>
                                      </p:cBhvr>
                                    </p:animEffect>
                                    <p:anim calcmode="lin" valueType="num">
                                      <p:cBhvr>
                                        <p:cTn id="30" dur="1000" fill="hold"/>
                                        <p:tgtEl>
                                          <p:spTgt spid="30"/>
                                        </p:tgtEl>
                                        <p:attrNameLst>
                                          <p:attrName>ppt_x</p:attrName>
                                        </p:attrNameLst>
                                      </p:cBhvr>
                                      <p:tavLst>
                                        <p:tav tm="0">
                                          <p:val>
                                            <p:strVal val="#ppt_x"/>
                                          </p:val>
                                        </p:tav>
                                        <p:tav tm="100000">
                                          <p:val>
                                            <p:strVal val="#ppt_x"/>
                                          </p:val>
                                        </p:tav>
                                      </p:tavLst>
                                    </p:anim>
                                    <p:anim calcmode="lin" valueType="num">
                                      <p:cBhvr>
                                        <p:cTn id="31" dur="1000" fill="hold"/>
                                        <p:tgtEl>
                                          <p:spTgt spid="30"/>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125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par>
                                <p:cTn id="37" presetID="2" presetClass="entr" presetSubtype="1" fill="hold" grpId="0" nodeType="withEffect">
                                  <p:stCondLst>
                                    <p:cond delay="1250"/>
                                  </p:stCondLst>
                                  <p:childTnLst>
                                    <p:set>
                                      <p:cBhvr>
                                        <p:cTn id="38" dur="1" fill="hold">
                                          <p:stCondLst>
                                            <p:cond delay="0"/>
                                          </p:stCondLst>
                                        </p:cTn>
                                        <p:tgtEl>
                                          <p:spTgt spid="35"/>
                                        </p:tgtEl>
                                        <p:attrNameLst>
                                          <p:attrName>style.visibility</p:attrName>
                                        </p:attrNameLst>
                                      </p:cBhvr>
                                      <p:to>
                                        <p:strVal val="visible"/>
                                      </p:to>
                                    </p:set>
                                    <p:anim calcmode="lin" valueType="num">
                                      <p:cBhvr additive="base">
                                        <p:cTn id="39" dur="500" fill="hold"/>
                                        <p:tgtEl>
                                          <p:spTgt spid="35"/>
                                        </p:tgtEl>
                                        <p:attrNameLst>
                                          <p:attrName>ppt_x</p:attrName>
                                        </p:attrNameLst>
                                      </p:cBhvr>
                                      <p:tavLst>
                                        <p:tav tm="0">
                                          <p:val>
                                            <p:strVal val="#ppt_x"/>
                                          </p:val>
                                        </p:tav>
                                        <p:tav tm="100000">
                                          <p:val>
                                            <p:strVal val="#ppt_x"/>
                                          </p:val>
                                        </p:tav>
                                      </p:tavLst>
                                    </p:anim>
                                    <p:anim calcmode="lin" valueType="num">
                                      <p:cBhvr additive="base">
                                        <p:cTn id="40" dur="500" fill="hold"/>
                                        <p:tgtEl>
                                          <p:spTgt spid="35"/>
                                        </p:tgtEl>
                                        <p:attrNameLst>
                                          <p:attrName>ppt_y</p:attrName>
                                        </p:attrNameLst>
                                      </p:cBhvr>
                                      <p:tavLst>
                                        <p:tav tm="0">
                                          <p:val>
                                            <p:strVal val="0-#ppt_h/2"/>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5124"/>
                                        </p:tgtEl>
                                        <p:attrNameLst>
                                          <p:attrName>style.visibility</p:attrName>
                                        </p:attrNameLst>
                                      </p:cBhvr>
                                      <p:to>
                                        <p:strVal val="visible"/>
                                      </p:to>
                                    </p:set>
                                    <p:animEffect transition="in" filter="fade">
                                      <p:cBhvr>
                                        <p:cTn id="43" dur="1000"/>
                                        <p:tgtEl>
                                          <p:spTgt spid="5124"/>
                                        </p:tgtEl>
                                      </p:cBhvr>
                                    </p:animEffect>
                                    <p:anim calcmode="lin" valueType="num">
                                      <p:cBhvr>
                                        <p:cTn id="44" dur="1000" fill="hold"/>
                                        <p:tgtEl>
                                          <p:spTgt spid="5124"/>
                                        </p:tgtEl>
                                        <p:attrNameLst>
                                          <p:attrName>ppt_x</p:attrName>
                                        </p:attrNameLst>
                                      </p:cBhvr>
                                      <p:tavLst>
                                        <p:tav tm="0">
                                          <p:val>
                                            <p:strVal val="#ppt_x"/>
                                          </p:val>
                                        </p:tav>
                                        <p:tav tm="100000">
                                          <p:val>
                                            <p:strVal val="#ppt_x"/>
                                          </p:val>
                                        </p:tav>
                                      </p:tavLst>
                                    </p:anim>
                                    <p:anim calcmode="lin" valueType="num">
                                      <p:cBhvr>
                                        <p:cTn id="45" dur="1000" fill="hold"/>
                                        <p:tgtEl>
                                          <p:spTgt spid="5124"/>
                                        </p:tgtEl>
                                        <p:attrNameLst>
                                          <p:attrName>ppt_y</p:attrName>
                                        </p:attrNameLst>
                                      </p:cBhvr>
                                      <p:tavLst>
                                        <p:tav tm="0">
                                          <p:val>
                                            <p:strVal val="#ppt_y+.1"/>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5130"/>
                                        </p:tgtEl>
                                        <p:attrNameLst>
                                          <p:attrName>style.visibility</p:attrName>
                                        </p:attrNameLst>
                                      </p:cBhvr>
                                      <p:to>
                                        <p:strVal val="visible"/>
                                      </p:to>
                                    </p:set>
                                    <p:anim calcmode="lin" valueType="num">
                                      <p:cBhvr additive="base">
                                        <p:cTn id="48" dur="500" fill="hold"/>
                                        <p:tgtEl>
                                          <p:spTgt spid="5130"/>
                                        </p:tgtEl>
                                        <p:attrNameLst>
                                          <p:attrName>ppt_x</p:attrName>
                                        </p:attrNameLst>
                                      </p:cBhvr>
                                      <p:tavLst>
                                        <p:tav tm="0">
                                          <p:val>
                                            <p:strVal val="#ppt_x"/>
                                          </p:val>
                                        </p:tav>
                                        <p:tav tm="100000">
                                          <p:val>
                                            <p:strVal val="#ppt_x"/>
                                          </p:val>
                                        </p:tav>
                                      </p:tavLst>
                                    </p:anim>
                                    <p:anim calcmode="lin" valueType="num">
                                      <p:cBhvr additive="base">
                                        <p:cTn id="49" dur="500" fill="hold"/>
                                        <p:tgtEl>
                                          <p:spTgt spid="5130"/>
                                        </p:tgtEl>
                                        <p:attrNameLst>
                                          <p:attrName>ppt_y</p:attrName>
                                        </p:attrNameLst>
                                      </p:cBhvr>
                                      <p:tavLst>
                                        <p:tav tm="0">
                                          <p:val>
                                            <p:strVal val="1+#ppt_h/2"/>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5126"/>
                                        </p:tgtEl>
                                        <p:attrNameLst>
                                          <p:attrName>style.visibility</p:attrName>
                                        </p:attrNameLst>
                                      </p:cBhvr>
                                      <p:to>
                                        <p:strVal val="visible"/>
                                      </p:to>
                                    </p:set>
                                    <p:animEffect transition="in" filter="fade">
                                      <p:cBhvr>
                                        <p:cTn id="52" dur="1000"/>
                                        <p:tgtEl>
                                          <p:spTgt spid="5126"/>
                                        </p:tgtEl>
                                      </p:cBhvr>
                                    </p:animEffect>
                                    <p:anim calcmode="lin" valueType="num">
                                      <p:cBhvr>
                                        <p:cTn id="53" dur="1000" fill="hold"/>
                                        <p:tgtEl>
                                          <p:spTgt spid="5126"/>
                                        </p:tgtEl>
                                        <p:attrNameLst>
                                          <p:attrName>ppt_x</p:attrName>
                                        </p:attrNameLst>
                                      </p:cBhvr>
                                      <p:tavLst>
                                        <p:tav tm="0">
                                          <p:val>
                                            <p:strVal val="#ppt_x"/>
                                          </p:val>
                                        </p:tav>
                                        <p:tav tm="100000">
                                          <p:val>
                                            <p:strVal val="#ppt_x"/>
                                          </p:val>
                                        </p:tav>
                                      </p:tavLst>
                                    </p:anim>
                                    <p:anim calcmode="lin" valueType="num">
                                      <p:cBhvr>
                                        <p:cTn id="54" dur="1000" fill="hold"/>
                                        <p:tgtEl>
                                          <p:spTgt spid="5126"/>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5123"/>
                                        </p:tgtEl>
                                        <p:attrNameLst>
                                          <p:attrName>style.visibility</p:attrName>
                                        </p:attrNameLst>
                                      </p:cBhvr>
                                      <p:to>
                                        <p:strVal val="visible"/>
                                      </p:to>
                                    </p:set>
                                    <p:animEffect transition="in" filter="fade">
                                      <p:cBhvr>
                                        <p:cTn id="57" dur="1000"/>
                                        <p:tgtEl>
                                          <p:spTgt spid="5123"/>
                                        </p:tgtEl>
                                      </p:cBhvr>
                                    </p:animEffect>
                                    <p:anim calcmode="lin" valueType="num">
                                      <p:cBhvr>
                                        <p:cTn id="58" dur="1000" fill="hold"/>
                                        <p:tgtEl>
                                          <p:spTgt spid="5123"/>
                                        </p:tgtEl>
                                        <p:attrNameLst>
                                          <p:attrName>ppt_x</p:attrName>
                                        </p:attrNameLst>
                                      </p:cBhvr>
                                      <p:tavLst>
                                        <p:tav tm="0">
                                          <p:val>
                                            <p:strVal val="#ppt_x"/>
                                          </p:val>
                                        </p:tav>
                                        <p:tav tm="100000">
                                          <p:val>
                                            <p:strVal val="#ppt_x"/>
                                          </p:val>
                                        </p:tav>
                                      </p:tavLst>
                                    </p:anim>
                                    <p:anim calcmode="lin" valueType="num">
                                      <p:cBhvr>
                                        <p:cTn id="59" dur="1000" fill="hold"/>
                                        <p:tgtEl>
                                          <p:spTgt spid="5123"/>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5136"/>
                                        </p:tgtEl>
                                        <p:attrNameLst>
                                          <p:attrName>style.visibility</p:attrName>
                                        </p:attrNameLst>
                                      </p:cBhvr>
                                      <p:to>
                                        <p:strVal val="visible"/>
                                      </p:to>
                                    </p:set>
                                    <p:animEffect transition="in" filter="fade">
                                      <p:cBhvr>
                                        <p:cTn id="62" dur="1000"/>
                                        <p:tgtEl>
                                          <p:spTgt spid="5136"/>
                                        </p:tgtEl>
                                      </p:cBhvr>
                                    </p:animEffect>
                                    <p:anim calcmode="lin" valueType="num">
                                      <p:cBhvr>
                                        <p:cTn id="63" dur="1000" fill="hold"/>
                                        <p:tgtEl>
                                          <p:spTgt spid="5136"/>
                                        </p:tgtEl>
                                        <p:attrNameLst>
                                          <p:attrName>ppt_x</p:attrName>
                                        </p:attrNameLst>
                                      </p:cBhvr>
                                      <p:tavLst>
                                        <p:tav tm="0">
                                          <p:val>
                                            <p:strVal val="#ppt_x"/>
                                          </p:val>
                                        </p:tav>
                                        <p:tav tm="100000">
                                          <p:val>
                                            <p:strVal val="#ppt_x"/>
                                          </p:val>
                                        </p:tav>
                                      </p:tavLst>
                                    </p:anim>
                                    <p:anim calcmode="lin" valueType="num">
                                      <p:cBhvr>
                                        <p:cTn id="64" dur="1000" fill="hold"/>
                                        <p:tgtEl>
                                          <p:spTgt spid="5136"/>
                                        </p:tgtEl>
                                        <p:attrNameLst>
                                          <p:attrName>ppt_y</p:attrName>
                                        </p:attrNameLst>
                                      </p:cBhvr>
                                      <p:tavLst>
                                        <p:tav tm="0">
                                          <p:val>
                                            <p:strVal val="#ppt_y+.1"/>
                                          </p:val>
                                        </p:tav>
                                        <p:tav tm="100000">
                                          <p:val>
                                            <p:strVal val="#ppt_y"/>
                                          </p:val>
                                        </p:tav>
                                      </p:tavLst>
                                    </p:anim>
                                  </p:childTnLst>
                                </p:cTn>
                              </p:par>
                            </p:childTnLst>
                          </p:cTn>
                        </p:par>
                        <p:par>
                          <p:cTn id="65" fill="hold">
                            <p:stCondLst>
                              <p:cond delay="2500"/>
                            </p:stCondLst>
                            <p:childTnLst>
                              <p:par>
                                <p:cTn id="66" presetID="31" presetClass="entr" presetSubtype="0" fill="hold" grpId="0" nodeType="afterEffect">
                                  <p:stCondLst>
                                    <p:cond delay="0"/>
                                  </p:stCondLst>
                                  <p:childTnLst>
                                    <p:set>
                                      <p:cBhvr>
                                        <p:cTn id="67" dur="1" fill="hold">
                                          <p:stCondLst>
                                            <p:cond delay="0"/>
                                          </p:stCondLst>
                                        </p:cTn>
                                        <p:tgtEl>
                                          <p:spTgt spid="41"/>
                                        </p:tgtEl>
                                        <p:attrNameLst>
                                          <p:attrName>style.visibility</p:attrName>
                                        </p:attrNameLst>
                                      </p:cBhvr>
                                      <p:to>
                                        <p:strVal val="visible"/>
                                      </p:to>
                                    </p:set>
                                    <p:anim calcmode="lin" valueType="num">
                                      <p:cBhvr>
                                        <p:cTn id="68" dur="1000" fill="hold"/>
                                        <p:tgtEl>
                                          <p:spTgt spid="41"/>
                                        </p:tgtEl>
                                        <p:attrNameLst>
                                          <p:attrName>ppt_w</p:attrName>
                                        </p:attrNameLst>
                                      </p:cBhvr>
                                      <p:tavLst>
                                        <p:tav tm="0">
                                          <p:val>
                                            <p:fltVal val="0"/>
                                          </p:val>
                                        </p:tav>
                                        <p:tav tm="100000">
                                          <p:val>
                                            <p:strVal val="#ppt_w"/>
                                          </p:val>
                                        </p:tav>
                                      </p:tavLst>
                                    </p:anim>
                                    <p:anim calcmode="lin" valueType="num">
                                      <p:cBhvr>
                                        <p:cTn id="69" dur="1000" fill="hold"/>
                                        <p:tgtEl>
                                          <p:spTgt spid="41"/>
                                        </p:tgtEl>
                                        <p:attrNameLst>
                                          <p:attrName>ppt_h</p:attrName>
                                        </p:attrNameLst>
                                      </p:cBhvr>
                                      <p:tavLst>
                                        <p:tav tm="0">
                                          <p:val>
                                            <p:fltVal val="0"/>
                                          </p:val>
                                        </p:tav>
                                        <p:tav tm="100000">
                                          <p:val>
                                            <p:strVal val="#ppt_h"/>
                                          </p:val>
                                        </p:tav>
                                      </p:tavLst>
                                    </p:anim>
                                    <p:anim calcmode="lin" valueType="num">
                                      <p:cBhvr>
                                        <p:cTn id="70" dur="1000" fill="hold"/>
                                        <p:tgtEl>
                                          <p:spTgt spid="41"/>
                                        </p:tgtEl>
                                        <p:attrNameLst>
                                          <p:attrName>style.rotation</p:attrName>
                                        </p:attrNameLst>
                                      </p:cBhvr>
                                      <p:tavLst>
                                        <p:tav tm="0">
                                          <p:val>
                                            <p:fltVal val="90"/>
                                          </p:val>
                                        </p:tav>
                                        <p:tav tm="100000">
                                          <p:val>
                                            <p:fltVal val="0"/>
                                          </p:val>
                                        </p:tav>
                                      </p:tavLst>
                                    </p:anim>
                                    <p:animEffect transition="in" filter="fade">
                                      <p:cBhvr>
                                        <p:cTn id="71" dur="1000"/>
                                        <p:tgtEl>
                                          <p:spTgt spid="41"/>
                                        </p:tgtEl>
                                      </p:cBhvr>
                                    </p:animEffect>
                                  </p:childTnLst>
                                </p:cTn>
                              </p:par>
                            </p:childTnLst>
                          </p:cTn>
                        </p:par>
                        <p:par>
                          <p:cTn id="72" fill="hold">
                            <p:stCondLst>
                              <p:cond delay="3500"/>
                            </p:stCondLst>
                            <p:childTnLst>
                              <p:par>
                                <p:cTn id="73" presetID="31" presetClass="entr" presetSubtype="0" fill="hold" grpId="0" nodeType="afterEffect">
                                  <p:stCondLst>
                                    <p:cond delay="0"/>
                                  </p:stCondLst>
                                  <p:childTnLst>
                                    <p:set>
                                      <p:cBhvr>
                                        <p:cTn id="74" dur="1" fill="hold">
                                          <p:stCondLst>
                                            <p:cond delay="0"/>
                                          </p:stCondLst>
                                        </p:cTn>
                                        <p:tgtEl>
                                          <p:spTgt spid="5127"/>
                                        </p:tgtEl>
                                        <p:attrNameLst>
                                          <p:attrName>style.visibility</p:attrName>
                                        </p:attrNameLst>
                                      </p:cBhvr>
                                      <p:to>
                                        <p:strVal val="visible"/>
                                      </p:to>
                                    </p:set>
                                    <p:anim calcmode="lin" valueType="num">
                                      <p:cBhvr>
                                        <p:cTn id="75" dur="1000" fill="hold"/>
                                        <p:tgtEl>
                                          <p:spTgt spid="5127"/>
                                        </p:tgtEl>
                                        <p:attrNameLst>
                                          <p:attrName>ppt_w</p:attrName>
                                        </p:attrNameLst>
                                      </p:cBhvr>
                                      <p:tavLst>
                                        <p:tav tm="0">
                                          <p:val>
                                            <p:fltVal val="0"/>
                                          </p:val>
                                        </p:tav>
                                        <p:tav tm="100000">
                                          <p:val>
                                            <p:strVal val="#ppt_w"/>
                                          </p:val>
                                        </p:tav>
                                      </p:tavLst>
                                    </p:anim>
                                    <p:anim calcmode="lin" valueType="num">
                                      <p:cBhvr>
                                        <p:cTn id="76" dur="1000" fill="hold"/>
                                        <p:tgtEl>
                                          <p:spTgt spid="5127"/>
                                        </p:tgtEl>
                                        <p:attrNameLst>
                                          <p:attrName>ppt_h</p:attrName>
                                        </p:attrNameLst>
                                      </p:cBhvr>
                                      <p:tavLst>
                                        <p:tav tm="0">
                                          <p:val>
                                            <p:fltVal val="0"/>
                                          </p:val>
                                        </p:tav>
                                        <p:tav tm="100000">
                                          <p:val>
                                            <p:strVal val="#ppt_h"/>
                                          </p:val>
                                        </p:tav>
                                      </p:tavLst>
                                    </p:anim>
                                    <p:anim calcmode="lin" valueType="num">
                                      <p:cBhvr>
                                        <p:cTn id="77" dur="1000" fill="hold"/>
                                        <p:tgtEl>
                                          <p:spTgt spid="5127"/>
                                        </p:tgtEl>
                                        <p:attrNameLst>
                                          <p:attrName>style.rotation</p:attrName>
                                        </p:attrNameLst>
                                      </p:cBhvr>
                                      <p:tavLst>
                                        <p:tav tm="0">
                                          <p:val>
                                            <p:fltVal val="90"/>
                                          </p:val>
                                        </p:tav>
                                        <p:tav tm="100000">
                                          <p:val>
                                            <p:fltVal val="0"/>
                                          </p:val>
                                        </p:tav>
                                      </p:tavLst>
                                    </p:anim>
                                    <p:animEffect transition="in" filter="fade">
                                      <p:cBhvr>
                                        <p:cTn id="78" dur="1000"/>
                                        <p:tgtEl>
                                          <p:spTgt spid="5127"/>
                                        </p:tgtEl>
                                      </p:cBhvr>
                                    </p:animEffect>
                                  </p:childTnLst>
                                </p:cTn>
                              </p:par>
                            </p:childTnLst>
                          </p:cTn>
                        </p:par>
                        <p:par>
                          <p:cTn id="79" fill="hold">
                            <p:stCondLst>
                              <p:cond delay="4500"/>
                            </p:stCondLst>
                            <p:childTnLst>
                              <p:par>
                                <p:cTn id="80" presetID="31" presetClass="entr" presetSubtype="0" fill="hold" grpId="0" nodeType="afterEffect">
                                  <p:stCondLst>
                                    <p:cond delay="0"/>
                                  </p:stCondLst>
                                  <p:childTnLst>
                                    <p:set>
                                      <p:cBhvr>
                                        <p:cTn id="81" dur="1" fill="hold">
                                          <p:stCondLst>
                                            <p:cond delay="0"/>
                                          </p:stCondLst>
                                        </p:cTn>
                                        <p:tgtEl>
                                          <p:spTgt spid="60"/>
                                        </p:tgtEl>
                                        <p:attrNameLst>
                                          <p:attrName>style.visibility</p:attrName>
                                        </p:attrNameLst>
                                      </p:cBhvr>
                                      <p:to>
                                        <p:strVal val="visible"/>
                                      </p:to>
                                    </p:set>
                                    <p:anim calcmode="lin" valueType="num">
                                      <p:cBhvr>
                                        <p:cTn id="82" dur="1000" fill="hold"/>
                                        <p:tgtEl>
                                          <p:spTgt spid="60"/>
                                        </p:tgtEl>
                                        <p:attrNameLst>
                                          <p:attrName>ppt_w</p:attrName>
                                        </p:attrNameLst>
                                      </p:cBhvr>
                                      <p:tavLst>
                                        <p:tav tm="0">
                                          <p:val>
                                            <p:fltVal val="0"/>
                                          </p:val>
                                        </p:tav>
                                        <p:tav tm="100000">
                                          <p:val>
                                            <p:strVal val="#ppt_w"/>
                                          </p:val>
                                        </p:tav>
                                      </p:tavLst>
                                    </p:anim>
                                    <p:anim calcmode="lin" valueType="num">
                                      <p:cBhvr>
                                        <p:cTn id="83" dur="1000" fill="hold"/>
                                        <p:tgtEl>
                                          <p:spTgt spid="60"/>
                                        </p:tgtEl>
                                        <p:attrNameLst>
                                          <p:attrName>ppt_h</p:attrName>
                                        </p:attrNameLst>
                                      </p:cBhvr>
                                      <p:tavLst>
                                        <p:tav tm="0">
                                          <p:val>
                                            <p:fltVal val="0"/>
                                          </p:val>
                                        </p:tav>
                                        <p:tav tm="100000">
                                          <p:val>
                                            <p:strVal val="#ppt_h"/>
                                          </p:val>
                                        </p:tav>
                                      </p:tavLst>
                                    </p:anim>
                                    <p:anim calcmode="lin" valueType="num">
                                      <p:cBhvr>
                                        <p:cTn id="84" dur="1000" fill="hold"/>
                                        <p:tgtEl>
                                          <p:spTgt spid="60"/>
                                        </p:tgtEl>
                                        <p:attrNameLst>
                                          <p:attrName>style.rotation</p:attrName>
                                        </p:attrNameLst>
                                      </p:cBhvr>
                                      <p:tavLst>
                                        <p:tav tm="0">
                                          <p:val>
                                            <p:fltVal val="90"/>
                                          </p:val>
                                        </p:tav>
                                        <p:tav tm="100000">
                                          <p:val>
                                            <p:fltVal val="0"/>
                                          </p:val>
                                        </p:tav>
                                      </p:tavLst>
                                    </p:anim>
                                    <p:animEffect transition="in" filter="fade">
                                      <p:cBhvr>
                                        <p:cTn id="85" dur="1000"/>
                                        <p:tgtEl>
                                          <p:spTgt spid="60"/>
                                        </p:tgtEl>
                                      </p:cBhvr>
                                    </p:animEffect>
                                  </p:childTnLst>
                                </p:cTn>
                              </p:par>
                              <p:par>
                                <p:cTn id="86" presetID="2" presetClass="entr" presetSubtype="2" fill="hold" grpId="0" nodeType="withEffect">
                                  <p:stCondLst>
                                    <p:cond delay="0"/>
                                  </p:stCondLst>
                                  <p:childTnLst>
                                    <p:set>
                                      <p:cBhvr>
                                        <p:cTn id="87" dur="1" fill="hold">
                                          <p:stCondLst>
                                            <p:cond delay="0"/>
                                          </p:stCondLst>
                                        </p:cTn>
                                        <p:tgtEl>
                                          <p:spTgt spid="5125"/>
                                        </p:tgtEl>
                                        <p:attrNameLst>
                                          <p:attrName>style.visibility</p:attrName>
                                        </p:attrNameLst>
                                      </p:cBhvr>
                                      <p:to>
                                        <p:strVal val="visible"/>
                                      </p:to>
                                    </p:set>
                                    <p:anim calcmode="lin" valueType="num">
                                      <p:cBhvr additive="base">
                                        <p:cTn id="88" dur="500" fill="hold"/>
                                        <p:tgtEl>
                                          <p:spTgt spid="5125"/>
                                        </p:tgtEl>
                                        <p:attrNameLst>
                                          <p:attrName>ppt_x</p:attrName>
                                        </p:attrNameLst>
                                      </p:cBhvr>
                                      <p:tavLst>
                                        <p:tav tm="0">
                                          <p:val>
                                            <p:strVal val="1+#ppt_w/2"/>
                                          </p:val>
                                        </p:tav>
                                        <p:tav tm="100000">
                                          <p:val>
                                            <p:strVal val="#ppt_x"/>
                                          </p:val>
                                        </p:tav>
                                      </p:tavLst>
                                    </p:anim>
                                    <p:anim calcmode="lin" valueType="num">
                                      <p:cBhvr additive="base">
                                        <p:cTn id="89" dur="500" fill="hold"/>
                                        <p:tgtEl>
                                          <p:spTgt spid="5125"/>
                                        </p:tgtEl>
                                        <p:attrNameLst>
                                          <p:attrName>ppt_y</p:attrName>
                                        </p:attrNameLst>
                                      </p:cBhvr>
                                      <p:tavLst>
                                        <p:tav tm="0">
                                          <p:val>
                                            <p:strVal val="#ppt_y"/>
                                          </p:val>
                                        </p:tav>
                                        <p:tav tm="100000">
                                          <p:val>
                                            <p:strVal val="#ppt_y"/>
                                          </p:val>
                                        </p:tav>
                                      </p:tavLst>
                                    </p:anim>
                                  </p:childTnLst>
                                </p:cTn>
                              </p:par>
                              <p:par>
                                <p:cTn id="90" presetID="2" presetClass="entr" presetSubtype="4" fill="hold" nodeType="withEffect">
                                  <p:stCondLst>
                                    <p:cond delay="0"/>
                                  </p:stCondLst>
                                  <p:childTnLst>
                                    <p:set>
                                      <p:cBhvr>
                                        <p:cTn id="91" dur="1" fill="hold">
                                          <p:stCondLst>
                                            <p:cond delay="0"/>
                                          </p:stCondLst>
                                        </p:cTn>
                                        <p:tgtEl>
                                          <p:spTgt spid="5129"/>
                                        </p:tgtEl>
                                        <p:attrNameLst>
                                          <p:attrName>style.visibility</p:attrName>
                                        </p:attrNameLst>
                                      </p:cBhvr>
                                      <p:to>
                                        <p:strVal val="visible"/>
                                      </p:to>
                                    </p:set>
                                    <p:anim calcmode="lin" valueType="num">
                                      <p:cBhvr additive="base">
                                        <p:cTn id="92" dur="500" fill="hold"/>
                                        <p:tgtEl>
                                          <p:spTgt spid="5129"/>
                                        </p:tgtEl>
                                        <p:attrNameLst>
                                          <p:attrName>ppt_x</p:attrName>
                                        </p:attrNameLst>
                                      </p:cBhvr>
                                      <p:tavLst>
                                        <p:tav tm="0">
                                          <p:val>
                                            <p:strVal val="#ppt_x"/>
                                          </p:val>
                                        </p:tav>
                                        <p:tav tm="100000">
                                          <p:val>
                                            <p:strVal val="#ppt_x"/>
                                          </p:val>
                                        </p:tav>
                                      </p:tavLst>
                                    </p:anim>
                                    <p:anim calcmode="lin" valueType="num">
                                      <p:cBhvr additive="base">
                                        <p:cTn id="93" dur="500" fill="hold"/>
                                        <p:tgtEl>
                                          <p:spTgt spid="51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35" grpId="0"/>
      <p:bldP spid="41" grpId="0"/>
      <p:bldP spid="60" grpId="0"/>
      <p:bldP spid="5125" grpId="0" animBg="1"/>
      <p:bldP spid="51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8A56EF3C-6011-B1C4-27D7-5A0E09019E22}"/>
              </a:ext>
            </a:extLst>
          </p:cNvPr>
          <p:cNvGrpSpPr/>
          <p:nvPr/>
        </p:nvGrpSpPr>
        <p:grpSpPr>
          <a:xfrm>
            <a:off x="9455696" y="5993904"/>
            <a:ext cx="1728192" cy="1728192"/>
            <a:chOff x="4727848" y="2996952"/>
            <a:chExt cx="864096" cy="864096"/>
          </a:xfrm>
        </p:grpSpPr>
        <p:sp>
          <p:nvSpPr>
            <p:cNvPr id="6" name="Oval 5">
              <a:extLst>
                <a:ext uri="{FF2B5EF4-FFF2-40B4-BE49-F238E27FC236}">
                  <a16:creationId xmlns:a16="http://schemas.microsoft.com/office/drawing/2014/main" id="{77C29F94-C179-BD8A-BC4D-D81902B3C562}"/>
                </a:ext>
              </a:extLst>
            </p:cNvPr>
            <p:cNvSpPr/>
            <p:nvPr/>
          </p:nvSpPr>
          <p:spPr>
            <a:xfrm>
              <a:off x="4727848" y="2996952"/>
              <a:ext cx="864096" cy="8640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19" name="!!arrow" descr="Caret Down with solid fill">
              <a:extLst>
                <a:ext uri="{FF2B5EF4-FFF2-40B4-BE49-F238E27FC236}">
                  <a16:creationId xmlns:a16="http://schemas.microsoft.com/office/drawing/2014/main" id="{9706C4C7-18AE-31C2-D7D9-4A36710109CD}"/>
                </a:ext>
              </a:extLst>
            </p:cNvPr>
            <p:cNvSpPr/>
            <p:nvPr/>
          </p:nvSpPr>
          <p:spPr>
            <a:xfrm rot="16200000">
              <a:off x="5029612" y="3354083"/>
              <a:ext cx="260568" cy="149836"/>
            </a:xfrm>
            <a:custGeom>
              <a:avLst/>
              <a:gdLst>
                <a:gd name="connsiteX0" fmla="*/ 269138 w 538219"/>
                <a:gd name="connsiteY0" fmla="*/ 309496 h 309495"/>
                <a:gd name="connsiteX1" fmla="*/ 0 w 538219"/>
                <a:gd name="connsiteY1" fmla="*/ 40415 h 309495"/>
                <a:gd name="connsiteX2" fmla="*/ 40405 w 538219"/>
                <a:gd name="connsiteY2" fmla="*/ 0 h 309495"/>
                <a:gd name="connsiteX3" fmla="*/ 269138 w 538219"/>
                <a:gd name="connsiteY3" fmla="*/ 228686 h 309495"/>
                <a:gd name="connsiteX4" fmla="*/ 497815 w 538219"/>
                <a:gd name="connsiteY4" fmla="*/ 10 h 309495"/>
                <a:gd name="connsiteX5" fmla="*/ 538220 w 538219"/>
                <a:gd name="connsiteY5" fmla="*/ 40415 h 309495"/>
                <a:gd name="connsiteX6" fmla="*/ 269138 w 538219"/>
                <a:gd name="connsiteY6" fmla="*/ 309496 h 30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219" h="309495">
                  <a:moveTo>
                    <a:pt x="269138" y="309496"/>
                  </a:moveTo>
                  <a:lnTo>
                    <a:pt x="0" y="40415"/>
                  </a:lnTo>
                  <a:lnTo>
                    <a:pt x="40405" y="0"/>
                  </a:lnTo>
                  <a:lnTo>
                    <a:pt x="269138" y="228686"/>
                  </a:lnTo>
                  <a:lnTo>
                    <a:pt x="497815" y="10"/>
                  </a:lnTo>
                  <a:lnTo>
                    <a:pt x="538220" y="40415"/>
                  </a:lnTo>
                  <a:lnTo>
                    <a:pt x="269138" y="309496"/>
                  </a:lnTo>
                  <a:close/>
                </a:path>
              </a:pathLst>
            </a:custGeom>
            <a:solidFill>
              <a:schemeClr val="tx1"/>
            </a:solidFill>
            <a:ln w="9525" cap="flat">
              <a:noFill/>
              <a:prstDash val="solid"/>
              <a:miter/>
            </a:ln>
          </p:spPr>
          <p:txBody>
            <a:bodyPr rtlCol="0" anchor="ctr"/>
            <a:lstStyle/>
            <a:p>
              <a:endParaRPr lang="en-US" sz="6000"/>
            </a:p>
          </p:txBody>
        </p:sp>
      </p:grpSp>
      <p:grpSp>
        <p:nvGrpSpPr>
          <p:cNvPr id="26" name="Group 25">
            <a:extLst>
              <a:ext uri="{FF2B5EF4-FFF2-40B4-BE49-F238E27FC236}">
                <a16:creationId xmlns:a16="http://schemas.microsoft.com/office/drawing/2014/main" id="{0AFADC6C-98CA-1566-9BE0-0AF53EAA1C2B}"/>
              </a:ext>
            </a:extLst>
          </p:cNvPr>
          <p:cNvGrpSpPr/>
          <p:nvPr/>
        </p:nvGrpSpPr>
        <p:grpSpPr>
          <a:xfrm>
            <a:off x="11898148" y="4093493"/>
            <a:ext cx="9614158" cy="8614066"/>
            <a:chOff x="6516929" y="2676600"/>
            <a:chExt cx="4007768" cy="4307033"/>
          </a:xfrm>
        </p:grpSpPr>
        <p:sp>
          <p:nvSpPr>
            <p:cNvPr id="21" name="TextBox 20">
              <a:extLst>
                <a:ext uri="{FF2B5EF4-FFF2-40B4-BE49-F238E27FC236}">
                  <a16:creationId xmlns:a16="http://schemas.microsoft.com/office/drawing/2014/main" id="{75FF9978-61AE-EE6E-9A98-1042505BA78F}"/>
                </a:ext>
              </a:extLst>
            </p:cNvPr>
            <p:cNvSpPr txBox="1"/>
            <p:nvPr/>
          </p:nvSpPr>
          <p:spPr>
            <a:xfrm>
              <a:off x="6516929" y="2676600"/>
              <a:ext cx="4007768" cy="3323987"/>
            </a:xfrm>
            <a:prstGeom prst="rect">
              <a:avLst/>
            </a:prstGeom>
            <a:noFill/>
          </p:spPr>
          <p:txBody>
            <a:bodyPr wrap="square" lIns="0" rIns="0" rtlCol="0">
              <a:spAutoFit/>
            </a:bodyPr>
            <a:lstStyle/>
            <a:p>
              <a:pPr>
                <a:spcBef>
                  <a:spcPts val="0"/>
                </a:spcBef>
                <a:spcAft>
                  <a:spcPts val="1800"/>
                </a:spcAft>
              </a:pPr>
              <a:r>
                <a:rPr lang="en-US" sz="3600" dirty="0">
                  <a:ln/>
                  <a:solidFill>
                    <a:schemeClr val="bg1"/>
                  </a:solidFill>
                  <a:latin typeface="Avenir Next Condensed" panose="020B0506020202020204" pitchFamily="34" charset="0"/>
                  <a:cs typeface="Arial" panose="020B0604020202020204" pitchFamily="34" charset="0"/>
                </a:rPr>
                <a:t>While exposure to toxins is inevitable in firefighting, we should strive to reduce or eliminate exposure when possible.</a:t>
              </a:r>
            </a:p>
            <a:p>
              <a:pPr>
                <a:spcAft>
                  <a:spcPts val="1800"/>
                </a:spcAft>
              </a:pPr>
              <a:r>
                <a:rPr lang="en-US" sz="3600" dirty="0">
                  <a:solidFill>
                    <a:schemeClr val="bg1"/>
                  </a:solidFill>
                  <a:effectLst/>
                  <a:latin typeface="Avenir Next Condensed" panose="020B0506020202020204" pitchFamily="34" charset="0"/>
                  <a:ea typeface="Calibri" panose="020F0502020204030204" pitchFamily="34" charset="0"/>
                  <a:cs typeface="Graphik Regular"/>
                </a:rPr>
                <a:t>Prior to removing firefighting ensembles worn in the hot zone, a preliminary exposure reduction shall be performed to remove potentially harmful contaminants (NFPA 1851, 1500).</a:t>
              </a:r>
              <a:endParaRPr lang="en-US" sz="3600" dirty="0">
                <a:ln/>
                <a:solidFill>
                  <a:schemeClr val="bg1"/>
                </a:solidFill>
                <a:latin typeface="Avenir Next Condensed" panose="020B0506020202020204" pitchFamily="34" charset="0"/>
                <a:cs typeface="Arial" panose="020B0604020202020204" pitchFamily="34" charset="0"/>
              </a:endParaRPr>
            </a:p>
            <a:p>
              <a:pPr>
                <a:spcBef>
                  <a:spcPts val="0"/>
                </a:spcBef>
                <a:spcAft>
                  <a:spcPts val="1800"/>
                </a:spcAft>
              </a:pPr>
              <a:r>
                <a:rPr lang="en-US" sz="3600" dirty="0">
                  <a:ln/>
                  <a:solidFill>
                    <a:schemeClr val="bg1"/>
                  </a:solidFill>
                  <a:latin typeface="Avenir Next Condensed" panose="020B0506020202020204" pitchFamily="34" charset="0"/>
                  <a:cs typeface="Arial" panose="020B0604020202020204" pitchFamily="34" charset="0"/>
                </a:rPr>
                <a:t>As a best practice,  it is recommended to implement a Preliminary Exposure Reduction procedure  in the warm zone to remove  products of combustion such </a:t>
              </a:r>
              <a:r>
                <a:rPr lang="en-US" sz="3600" dirty="0" err="1">
                  <a:ln/>
                  <a:solidFill>
                    <a:schemeClr val="bg1"/>
                  </a:solidFill>
                  <a:latin typeface="Avenir Next Condensed" panose="020B0506020202020204" pitchFamily="34" charset="0"/>
                  <a:cs typeface="Arial" panose="020B0604020202020204" pitchFamily="34" charset="0"/>
                </a:rPr>
                <a:t>sas</a:t>
              </a:r>
              <a:r>
                <a:rPr lang="en-US" sz="3600" dirty="0">
                  <a:ln/>
                  <a:solidFill>
                    <a:schemeClr val="bg1"/>
                  </a:solidFill>
                  <a:latin typeface="Avenir Next Condensed" panose="020B0506020202020204" pitchFamily="34" charset="0"/>
                  <a:cs typeface="Arial" panose="020B0604020202020204" pitchFamily="34" charset="0"/>
                </a:rPr>
                <a:t> soot and particulates.</a:t>
              </a:r>
            </a:p>
          </p:txBody>
        </p:sp>
        <p:sp>
          <p:nvSpPr>
            <p:cNvPr id="25" name="TextBox 24">
              <a:extLst>
                <a:ext uri="{FF2B5EF4-FFF2-40B4-BE49-F238E27FC236}">
                  <a16:creationId xmlns:a16="http://schemas.microsoft.com/office/drawing/2014/main" id="{8D8263C7-D4AD-360D-D71B-6CD709062661}"/>
                </a:ext>
              </a:extLst>
            </p:cNvPr>
            <p:cNvSpPr txBox="1"/>
            <p:nvPr/>
          </p:nvSpPr>
          <p:spPr>
            <a:xfrm>
              <a:off x="6516929" y="6106470"/>
              <a:ext cx="4007768" cy="877163"/>
            </a:xfrm>
            <a:prstGeom prst="rect">
              <a:avLst/>
            </a:prstGeom>
            <a:noFill/>
          </p:spPr>
          <p:txBody>
            <a:bodyPr wrap="square" lIns="0" rIns="0" rtlCol="0">
              <a:spAutoFit/>
            </a:bodyPr>
            <a:lstStyle/>
            <a:p>
              <a:r>
                <a:rPr lang="en-US" sz="3600" u="sng" dirty="0">
                  <a:solidFill>
                    <a:schemeClr val="bg1"/>
                  </a:solidFill>
                  <a:effectLst/>
                  <a:latin typeface="Avenir Next Condensed" panose="020B0506020202020204" pitchFamily="34" charset="0"/>
                  <a:ea typeface="Calibri" panose="020F0502020204030204" pitchFamily="34" charset="0"/>
                  <a:cs typeface="Times New Roman" panose="02020603050405020304" pitchFamily="18" charset="0"/>
                </a:rPr>
                <a:t>All</a:t>
              </a:r>
              <a:r>
                <a:rPr lang="en-US" sz="3600" dirty="0">
                  <a:solidFill>
                    <a:schemeClr val="bg1"/>
                  </a:solidFill>
                  <a:effectLst/>
                  <a:latin typeface="Avenir Next Condensed" panose="020B0506020202020204" pitchFamily="34" charset="0"/>
                  <a:ea typeface="Calibri" panose="020F0502020204030204" pitchFamily="34" charset="0"/>
                  <a:cs typeface="Times New Roman" panose="02020603050405020304" pitchFamily="18" charset="0"/>
                </a:rPr>
                <a:t> firefighters exposed to products of combustion </a:t>
              </a:r>
              <a:r>
                <a:rPr lang="en-US" sz="3600" i="1" u="sng" dirty="0">
                  <a:solidFill>
                    <a:schemeClr val="bg1"/>
                  </a:solidFill>
                  <a:effectLst/>
                  <a:latin typeface="Avenir Next Condensed" panose="020B0506020202020204" pitchFamily="34" charset="0"/>
                  <a:ea typeface="Calibri" panose="020F0502020204030204" pitchFamily="34" charset="0"/>
                  <a:cs typeface="Times New Roman" panose="02020603050405020304" pitchFamily="18" charset="0"/>
                </a:rPr>
                <a:t>including Fire Cause Investigators </a:t>
              </a:r>
              <a:r>
                <a:rPr lang="en-US" sz="3600" dirty="0">
                  <a:solidFill>
                    <a:schemeClr val="bg1"/>
                  </a:solidFill>
                  <a:effectLst/>
                  <a:latin typeface="Avenir Next Condensed" panose="020B0506020202020204" pitchFamily="34" charset="0"/>
                  <a:ea typeface="Calibri" panose="020F0502020204030204" pitchFamily="34" charset="0"/>
                  <a:cs typeface="Times New Roman" panose="02020603050405020304" pitchFamily="18" charset="0"/>
                </a:rPr>
                <a:t>need to go through PER.</a:t>
              </a:r>
            </a:p>
          </p:txBody>
        </p:sp>
      </p:grpSp>
      <p:sp>
        <p:nvSpPr>
          <p:cNvPr id="4" name="Text Placeholder 3">
            <a:extLst>
              <a:ext uri="{FF2B5EF4-FFF2-40B4-BE49-F238E27FC236}">
                <a16:creationId xmlns:a16="http://schemas.microsoft.com/office/drawing/2014/main" id="{63967D42-EA02-B0F2-A5DF-33E557EB4A72}"/>
              </a:ext>
            </a:extLst>
          </p:cNvPr>
          <p:cNvSpPr>
            <a:spLocks noGrp="1"/>
          </p:cNvSpPr>
          <p:nvPr>
            <p:ph type="body" sz="quarter" idx="14"/>
          </p:nvPr>
        </p:nvSpPr>
        <p:spPr>
          <a:xfrm>
            <a:off x="13837421" y="1580388"/>
            <a:ext cx="8640958" cy="1071062"/>
          </a:xfrm>
        </p:spPr>
        <p:txBody>
          <a:bodyPr>
            <a:normAutofit fontScale="85000" lnSpcReduction="10000"/>
          </a:bodyPr>
          <a:lstStyle/>
          <a:p>
            <a:r>
              <a:rPr lang="en-GB" b="1" dirty="0">
                <a:solidFill>
                  <a:schemeClr val="bg1"/>
                </a:solidFill>
                <a:latin typeface="Avenir Next Condensed Demi Bold" panose="020B0506020202020204" pitchFamily="34" charset="0"/>
              </a:rPr>
              <a:t>Preliminary Exposure Reduction</a:t>
            </a:r>
            <a:endParaRPr lang="en-US" b="1" dirty="0">
              <a:solidFill>
                <a:schemeClr val="bg1"/>
              </a:solidFill>
              <a:latin typeface="Avenir Next Condensed Demi Bold" panose="020B0506020202020204" pitchFamily="34" charset="0"/>
            </a:endParaRPr>
          </a:p>
        </p:txBody>
      </p:sp>
      <p:cxnSp>
        <p:nvCxnSpPr>
          <p:cNvPr id="10" name="Straight Connector 9">
            <a:extLst>
              <a:ext uri="{FF2B5EF4-FFF2-40B4-BE49-F238E27FC236}">
                <a16:creationId xmlns:a16="http://schemas.microsoft.com/office/drawing/2014/main" id="{11713E40-3B06-CD35-6294-97E9DFF188A3}"/>
              </a:ext>
            </a:extLst>
          </p:cNvPr>
          <p:cNvCxnSpPr/>
          <p:nvPr/>
        </p:nvCxnSpPr>
        <p:spPr>
          <a:xfrm>
            <a:off x="11571815" y="2342221"/>
            <a:ext cx="0" cy="10759750"/>
          </a:xfrm>
          <a:prstGeom prst="line">
            <a:avLst/>
          </a:prstGeom>
          <a:noFill/>
          <a:ln w="73025" cap="flat">
            <a:solidFill>
              <a:srgbClr val="FF0000"/>
            </a:solidFill>
            <a:prstDash val="solid"/>
            <a:miter lim="400000"/>
          </a:ln>
          <a:effectLst/>
          <a:sp3d/>
        </p:spPr>
        <p:style>
          <a:lnRef idx="0">
            <a:scrgbClr r="0" g="0" b="0"/>
          </a:lnRef>
          <a:fillRef idx="0">
            <a:scrgbClr r="0" g="0" b="0"/>
          </a:fillRef>
          <a:effectRef idx="0">
            <a:scrgbClr r="0" g="0" b="0"/>
          </a:effectRef>
          <a:fontRef idx="none"/>
        </p:style>
      </p:cxnSp>
      <p:sp>
        <p:nvSpPr>
          <p:cNvPr id="11" name="TextBox 10">
            <a:extLst>
              <a:ext uri="{FF2B5EF4-FFF2-40B4-BE49-F238E27FC236}">
                <a16:creationId xmlns:a16="http://schemas.microsoft.com/office/drawing/2014/main" id="{A8789A9E-968D-7562-0FD4-7ECE42C499E9}"/>
              </a:ext>
            </a:extLst>
          </p:cNvPr>
          <p:cNvSpPr txBox="1"/>
          <p:nvPr/>
        </p:nvSpPr>
        <p:spPr>
          <a:xfrm>
            <a:off x="2000707" y="12024753"/>
            <a:ext cx="6251430" cy="1077218"/>
          </a:xfrm>
          <a:prstGeom prst="rect">
            <a:avLst/>
          </a:prstGeom>
          <a:noFill/>
        </p:spPr>
        <p:txBody>
          <a:bodyPr wrap="square" rtlCol="0">
            <a:spAutoFit/>
          </a:bodyPr>
          <a:lstStyle/>
          <a:p>
            <a:r>
              <a:rPr lang="en-US" sz="3200" b="1" dirty="0">
                <a:solidFill>
                  <a:srgbClr val="E22726"/>
                </a:solidFill>
                <a:latin typeface="Avenir Next Condensed" panose="020B0506020202020204" pitchFamily="34" charset="0"/>
                <a:cs typeface="Arial" panose="020B0604020202020204" pitchFamily="34" charset="0"/>
              </a:rPr>
              <a:t>Preliminary exposure reduction reduces surface PAH’s by 85%</a:t>
            </a:r>
          </a:p>
        </p:txBody>
      </p:sp>
      <p:pic>
        <p:nvPicPr>
          <p:cNvPr id="3" name="Picture 2">
            <a:extLst>
              <a:ext uri="{FF2B5EF4-FFF2-40B4-BE49-F238E27FC236}">
                <a16:creationId xmlns:a16="http://schemas.microsoft.com/office/drawing/2014/main" id="{9FB67CD0-3FAD-CFCB-D4D5-F2C904DD943C}"/>
              </a:ext>
            </a:extLst>
          </p:cNvPr>
          <p:cNvPicPr>
            <a:picLocks noChangeAspect="1"/>
          </p:cNvPicPr>
          <p:nvPr/>
        </p:nvPicPr>
        <p:blipFill rotWithShape="1">
          <a:blip r:embed="rId3">
            <a:extLst>
              <a:ext uri="{28A0092B-C50C-407E-A947-70E740481C1C}">
                <a14:useLocalDpi xmlns:a14="http://schemas.microsoft.com/office/drawing/2010/main" val="0"/>
              </a:ext>
            </a:extLst>
          </a:blip>
          <a:srcRect r="11368"/>
          <a:stretch/>
        </p:blipFill>
        <p:spPr>
          <a:xfrm rot="5400000">
            <a:off x="1463347" y="5010809"/>
            <a:ext cx="7387746" cy="6251429"/>
          </a:xfrm>
          <a:prstGeom prst="rect">
            <a:avLst/>
          </a:prstGeom>
          <a:scene3d>
            <a:camera prst="orthographicFront"/>
            <a:lightRig rig="threePt" dir="t"/>
          </a:scene3d>
          <a:sp3d>
            <a:bevelT/>
            <a:bevelB/>
          </a:sp3d>
        </p:spPr>
      </p:pic>
    </p:spTree>
    <p:extLst>
      <p:ext uri="{BB962C8B-B14F-4D97-AF65-F5344CB8AC3E}">
        <p14:creationId xmlns:p14="http://schemas.microsoft.com/office/powerpoint/2010/main" val="2680826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50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 calcmode="lin" valueType="num">
                                          <p:cBhvr>
                                            <p:cTn id="9" dur="500" fill="hold"/>
                                            <p:tgtEl>
                                              <p:spTgt spid="28"/>
                                            </p:tgtEl>
                                            <p:attrNameLst>
                                              <p:attrName>style.rotation</p:attrName>
                                            </p:attrNameLst>
                                          </p:cBhvr>
                                          <p:tavLst>
                                            <p:tav tm="0">
                                              <p:val>
                                                <p:fltVal val="360"/>
                                              </p:val>
                                            </p:tav>
                                            <p:tav tm="100000">
                                              <p:val>
                                                <p:fltVal val="0"/>
                                              </p:val>
                                            </p:tav>
                                          </p:tavLst>
                                        </p:anim>
                                        <p:animEffect transition="in" filter="fade">
                                          <p:cBhvr>
                                            <p:cTn id="10" dur="500"/>
                                            <p:tgtEl>
                                              <p:spTgt spid="28"/>
                                            </p:tgtEl>
                                          </p:cBhvr>
                                        </p:animEffect>
                                      </p:childTnLst>
                                    </p:cTn>
                                  </p:par>
                                  <p:par>
                                    <p:cTn id="11" presetID="42" presetClass="path" presetSubtype="0" accel="50000" decel="50000" fill="hold" nodeType="withEffect">
                                      <p:stCondLst>
                                        <p:cond delay="500"/>
                                      </p:stCondLst>
                                      <p:childTnLst>
                                        <p:animMotion origin="layout" path="M 0.0237 0.03148 L 2.91667E-6 0 " pathEditMode="relative" rAng="0" ptsTypes="AA">
                                          <p:cBhvr>
                                            <p:cTn id="12" dur="750" fill="hold"/>
                                            <p:tgtEl>
                                              <p:spTgt spid="28"/>
                                            </p:tgtEl>
                                            <p:attrNameLst>
                                              <p:attrName>ppt_x</p:attrName>
                                              <p:attrName>ppt_y</p:attrName>
                                            </p:attrNameLst>
                                          </p:cBhvr>
                                          <p:rCtr x="-1185" y="-1574"/>
                                        </p:animMotion>
                                      </p:childTnLst>
                                    </p:cTn>
                                  </p:par>
                                  <p:par>
                                    <p:cTn id="13" presetID="22" presetClass="entr" presetSubtype="1" fill="hold" grpId="0" nodeType="withEffect">
                                      <p:stCondLst>
                                        <p:cond delay="75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par>
                                    <p:cTn id="16" presetID="64" presetClass="path" presetSubtype="0" accel="33333" fill="hold" grpId="1" nodeType="withEffect" p14:presetBounceEnd="26667">
                                      <p:stCondLst>
                                        <p:cond delay="750"/>
                                      </p:stCondLst>
                                      <p:childTnLst>
                                        <p:animMotion origin="layout" path="M 0.01185 0.01736 L -1.45833E-6 -2.40741E-6 " pathEditMode="relative" rAng="0" ptsTypes="AA" p14:bounceEnd="26667">
                                          <p:cBhvr>
                                            <p:cTn id="17" dur="750" fill="hold"/>
                                            <p:tgtEl>
                                              <p:spTgt spid="4"/>
                                            </p:tgtEl>
                                            <p:attrNameLst>
                                              <p:attrName>ppt_x</p:attrName>
                                              <p:attrName>ppt_y</p:attrName>
                                            </p:attrNameLst>
                                          </p:cBhvr>
                                          <p:rCtr x="-592" y="-868"/>
                                        </p:animMotion>
                                      </p:childTnLst>
                                    </p:cTn>
                                  </p:par>
                                  <p:par>
                                    <p:cTn id="18" presetID="22" presetClass="entr" presetSubtype="1" fill="hold" nodeType="withEffect">
                                      <p:stCondLst>
                                        <p:cond delay="1000"/>
                                      </p:stCondLst>
                                      <p:childTnLst>
                                        <p:set>
                                          <p:cBhvr>
                                            <p:cTn id="19" dur="1" fill="hold">
                                              <p:stCondLst>
                                                <p:cond delay="0"/>
                                              </p:stCondLst>
                                            </p:cTn>
                                            <p:tgtEl>
                                              <p:spTgt spid="26"/>
                                            </p:tgtEl>
                                            <p:attrNameLst>
                                              <p:attrName>style.visibility</p:attrName>
                                            </p:attrNameLst>
                                          </p:cBhvr>
                                          <p:to>
                                            <p:strVal val="visible"/>
                                          </p:to>
                                        </p:set>
                                        <p:animEffect transition="in" filter="wipe(up)">
                                          <p:cBhvr>
                                            <p:cTn id="20" dur="500"/>
                                            <p:tgtEl>
                                              <p:spTgt spid="26"/>
                                            </p:tgtEl>
                                          </p:cBhvr>
                                        </p:animEffect>
                                      </p:childTnLst>
                                    </p:cTn>
                                  </p:par>
                                  <p:par>
                                    <p:cTn id="21" presetID="64" presetClass="path" presetSubtype="0" accel="33333" fill="hold" nodeType="withEffect" p14:presetBounceEnd="26667">
                                      <p:stCondLst>
                                        <p:cond delay="1000"/>
                                      </p:stCondLst>
                                      <p:childTnLst>
                                        <p:animMotion origin="layout" path="M 0.01185 0.01736 L -1.14583E-6 0 " pathEditMode="relative" rAng="0" ptsTypes="AA" p14:bounceEnd="26667">
                                          <p:cBhvr>
                                            <p:cTn id="22" dur="750" fill="hold"/>
                                            <p:tgtEl>
                                              <p:spTgt spid="26"/>
                                            </p:tgtEl>
                                            <p:attrNameLst>
                                              <p:attrName>ppt_x</p:attrName>
                                              <p:attrName>ppt_y</p:attrName>
                                            </p:attrNameLst>
                                          </p:cBhvr>
                                          <p:rCtr x="-592" y="-868"/>
                                        </p:animMotion>
                                      </p:childTnLst>
                                    </p:cTn>
                                  </p:par>
                                  <p:par>
                                    <p:cTn id="23" presetID="22" presetClass="entr" presetSubtype="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par>
                                    <p:cTn id="30" presetID="22" presetClass="entr" presetSubtype="4"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50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 calcmode="lin" valueType="num">
                                          <p:cBhvr>
                                            <p:cTn id="9" dur="500" fill="hold"/>
                                            <p:tgtEl>
                                              <p:spTgt spid="28"/>
                                            </p:tgtEl>
                                            <p:attrNameLst>
                                              <p:attrName>style.rotation</p:attrName>
                                            </p:attrNameLst>
                                          </p:cBhvr>
                                          <p:tavLst>
                                            <p:tav tm="0">
                                              <p:val>
                                                <p:fltVal val="360"/>
                                              </p:val>
                                            </p:tav>
                                            <p:tav tm="100000">
                                              <p:val>
                                                <p:fltVal val="0"/>
                                              </p:val>
                                            </p:tav>
                                          </p:tavLst>
                                        </p:anim>
                                        <p:animEffect transition="in" filter="fade">
                                          <p:cBhvr>
                                            <p:cTn id="10" dur="500"/>
                                            <p:tgtEl>
                                              <p:spTgt spid="28"/>
                                            </p:tgtEl>
                                          </p:cBhvr>
                                        </p:animEffect>
                                      </p:childTnLst>
                                    </p:cTn>
                                  </p:par>
                                  <p:par>
                                    <p:cTn id="11" presetID="42" presetClass="path" presetSubtype="0" accel="50000" decel="50000" fill="hold" nodeType="withEffect">
                                      <p:stCondLst>
                                        <p:cond delay="500"/>
                                      </p:stCondLst>
                                      <p:childTnLst>
                                        <p:animMotion origin="layout" path="M 0.0237 0.03148 L 2.91667E-6 0 " pathEditMode="relative" rAng="0" ptsTypes="AA">
                                          <p:cBhvr>
                                            <p:cTn id="12" dur="750" fill="hold"/>
                                            <p:tgtEl>
                                              <p:spTgt spid="28"/>
                                            </p:tgtEl>
                                            <p:attrNameLst>
                                              <p:attrName>ppt_x</p:attrName>
                                              <p:attrName>ppt_y</p:attrName>
                                            </p:attrNameLst>
                                          </p:cBhvr>
                                          <p:rCtr x="-1185" y="-1574"/>
                                        </p:animMotion>
                                      </p:childTnLst>
                                    </p:cTn>
                                  </p:par>
                                  <p:par>
                                    <p:cTn id="13" presetID="22" presetClass="entr" presetSubtype="1" fill="hold" grpId="0" nodeType="withEffect">
                                      <p:stCondLst>
                                        <p:cond delay="75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par>
                                    <p:cTn id="16" presetID="64" presetClass="path" presetSubtype="0" accel="33333" fill="hold" grpId="1" nodeType="withEffect">
                                      <p:stCondLst>
                                        <p:cond delay="750"/>
                                      </p:stCondLst>
                                      <p:childTnLst>
                                        <p:animMotion origin="layout" path="M 0.01185 0.01736 L -1.45833E-6 -2.40741E-6 " pathEditMode="relative" rAng="0" ptsTypes="AA">
                                          <p:cBhvr>
                                            <p:cTn id="17" dur="750" fill="hold"/>
                                            <p:tgtEl>
                                              <p:spTgt spid="4"/>
                                            </p:tgtEl>
                                            <p:attrNameLst>
                                              <p:attrName>ppt_x</p:attrName>
                                              <p:attrName>ppt_y</p:attrName>
                                            </p:attrNameLst>
                                          </p:cBhvr>
                                          <p:rCtr x="-592" y="-868"/>
                                        </p:animMotion>
                                      </p:childTnLst>
                                    </p:cTn>
                                  </p:par>
                                  <p:par>
                                    <p:cTn id="18" presetID="22" presetClass="entr" presetSubtype="1" fill="hold" nodeType="withEffect">
                                      <p:stCondLst>
                                        <p:cond delay="1000"/>
                                      </p:stCondLst>
                                      <p:childTnLst>
                                        <p:set>
                                          <p:cBhvr>
                                            <p:cTn id="19" dur="1" fill="hold">
                                              <p:stCondLst>
                                                <p:cond delay="0"/>
                                              </p:stCondLst>
                                            </p:cTn>
                                            <p:tgtEl>
                                              <p:spTgt spid="26"/>
                                            </p:tgtEl>
                                            <p:attrNameLst>
                                              <p:attrName>style.visibility</p:attrName>
                                            </p:attrNameLst>
                                          </p:cBhvr>
                                          <p:to>
                                            <p:strVal val="visible"/>
                                          </p:to>
                                        </p:set>
                                        <p:animEffect transition="in" filter="wipe(up)">
                                          <p:cBhvr>
                                            <p:cTn id="20" dur="500"/>
                                            <p:tgtEl>
                                              <p:spTgt spid="26"/>
                                            </p:tgtEl>
                                          </p:cBhvr>
                                        </p:animEffect>
                                      </p:childTnLst>
                                    </p:cTn>
                                  </p:par>
                                  <p:par>
                                    <p:cTn id="21" presetID="64" presetClass="path" presetSubtype="0" accel="33333" fill="hold" nodeType="withEffect">
                                      <p:stCondLst>
                                        <p:cond delay="1000"/>
                                      </p:stCondLst>
                                      <p:childTnLst>
                                        <p:animMotion origin="layout" path="M 0.01185 0.01736 L -1.14583E-6 0 " pathEditMode="relative" rAng="0" ptsTypes="AA">
                                          <p:cBhvr>
                                            <p:cTn id="22" dur="750" fill="hold"/>
                                            <p:tgtEl>
                                              <p:spTgt spid="26"/>
                                            </p:tgtEl>
                                            <p:attrNameLst>
                                              <p:attrName>ppt_x</p:attrName>
                                              <p:attrName>ppt_y</p:attrName>
                                            </p:attrNameLst>
                                          </p:cBhvr>
                                          <p:rCtr x="-592" y="-868"/>
                                        </p:animMotion>
                                      </p:childTnLst>
                                    </p:cTn>
                                  </p:par>
                                  <p:par>
                                    <p:cTn id="23" presetID="22" presetClass="entr" presetSubtype="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par>
                                    <p:cTn id="30" presetID="22" presetClass="entr" presetSubtype="4"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1"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HY WE EXIST">
            <a:extLst>
              <a:ext uri="{FF2B5EF4-FFF2-40B4-BE49-F238E27FC236}">
                <a16:creationId xmlns:a16="http://schemas.microsoft.com/office/drawing/2014/main" id="{0177B74C-7AE0-0080-823D-22042648A39A}"/>
              </a:ext>
            </a:extLst>
          </p:cNvPr>
          <p:cNvSpPr txBox="1"/>
          <p:nvPr/>
        </p:nvSpPr>
        <p:spPr>
          <a:xfrm>
            <a:off x="8892543" y="528526"/>
            <a:ext cx="13017987" cy="1179810"/>
          </a:xfrm>
          <a:prstGeom prst="rect">
            <a:avLst/>
          </a:prstGeom>
          <a:ln w="12700">
            <a:miter lim="400000"/>
          </a:ln>
          <a:effectLst>
            <a:outerShdw blurRad="254000" dist="127000" dir="5400000" rotWithShape="0">
              <a:srgbClr val="000000">
                <a:alpha val="625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000">
                <a:solidFill>
                  <a:srgbClr val="FFFFFF"/>
                </a:solidFill>
                <a:latin typeface="Helvetica"/>
                <a:ea typeface="Helvetica"/>
                <a:cs typeface="Helvetica"/>
                <a:sym typeface="Helvetica"/>
              </a:defRPr>
            </a:lvl1pPr>
          </a:lstStyle>
          <a:p>
            <a:r>
              <a:rPr lang="en-US" dirty="0"/>
              <a:t>Fireground Cancer Prevention</a:t>
            </a:r>
            <a:endParaRPr dirty="0"/>
          </a:p>
        </p:txBody>
      </p:sp>
      <p:pic>
        <p:nvPicPr>
          <p:cNvPr id="8" name="Picture 7" descr="BFD gross decon wipe_alt.png">
            <a:extLst>
              <a:ext uri="{FF2B5EF4-FFF2-40B4-BE49-F238E27FC236}">
                <a16:creationId xmlns:a16="http://schemas.microsoft.com/office/drawing/2014/main" id="{0455A0E0-73EC-4DD4-4878-534D14103259}"/>
              </a:ext>
            </a:extLst>
          </p:cNvPr>
          <p:cNvPicPr>
            <a:picLocks noChangeAspect="1"/>
          </p:cNvPicPr>
          <p:nvPr/>
        </p:nvPicPr>
        <p:blipFill rotWithShape="1">
          <a:blip r:embed="rId3">
            <a:extLst>
              <a:ext uri="{28A0092B-C50C-407E-A947-70E740481C1C}">
                <a14:useLocalDpi xmlns:a14="http://schemas.microsoft.com/office/drawing/2010/main" val="0"/>
              </a:ext>
            </a:extLst>
          </a:blip>
          <a:srcRect t="3120" r="30604" b="3592"/>
          <a:stretch/>
        </p:blipFill>
        <p:spPr>
          <a:xfrm>
            <a:off x="12823861" y="3360652"/>
            <a:ext cx="9230035" cy="6994696"/>
          </a:xfrm>
          <a:prstGeom prst="rect">
            <a:avLst/>
          </a:prstGeom>
        </p:spPr>
      </p:pic>
      <p:sp>
        <p:nvSpPr>
          <p:cNvPr id="13" name="TextBox 12">
            <a:extLst>
              <a:ext uri="{FF2B5EF4-FFF2-40B4-BE49-F238E27FC236}">
                <a16:creationId xmlns:a16="http://schemas.microsoft.com/office/drawing/2014/main" id="{860EA417-9051-DD13-D938-626E0997BC89}"/>
              </a:ext>
            </a:extLst>
          </p:cNvPr>
          <p:cNvSpPr txBox="1"/>
          <p:nvPr/>
        </p:nvSpPr>
        <p:spPr>
          <a:xfrm>
            <a:off x="556920" y="4397165"/>
            <a:ext cx="11765786" cy="30162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spcBef>
                <a:spcPts val="0"/>
              </a:spcBef>
              <a:spcAft>
                <a:spcPts val="1200"/>
              </a:spcAft>
            </a:pPr>
            <a:r>
              <a:rPr lang="en-US" sz="3600" dirty="0">
                <a:ln/>
                <a:solidFill>
                  <a:schemeClr val="bg1"/>
                </a:solidFill>
                <a:latin typeface="Avenir Next Condensed" panose="020B0506020202020204" pitchFamily="34" charset="0"/>
                <a:cs typeface="Arial" panose="020B0604020202020204" pitchFamily="34" charset="0"/>
              </a:rPr>
              <a:t>Once Preliminary Exposure Reduction has taken place, personnel should also use wet wipes to decontaminate exposed areas of skin. </a:t>
            </a:r>
          </a:p>
          <a:p>
            <a:pPr marL="930275" indent="-254000" algn="l">
              <a:spcBef>
                <a:spcPts val="0"/>
              </a:spcBef>
              <a:spcAft>
                <a:spcPts val="1800"/>
              </a:spcAft>
              <a:buFont typeface="Arial" panose="020B0604020202020204" pitchFamily="34" charset="0"/>
              <a:buChar char="•"/>
            </a:pPr>
            <a:r>
              <a:rPr lang="en-US" sz="3600" dirty="0">
                <a:ln/>
                <a:solidFill>
                  <a:schemeClr val="bg1"/>
                </a:solidFill>
                <a:latin typeface="Avenir Next Condensed" panose="020B0506020202020204" pitchFamily="34" charset="0"/>
                <a:cs typeface="Arial" panose="020B0604020202020204" pitchFamily="34" charset="0"/>
              </a:rPr>
              <a:t>Briskly wipe skin with wet wipes in the most vulnerable exposure routes:</a:t>
            </a:r>
          </a:p>
        </p:txBody>
      </p:sp>
      <p:sp>
        <p:nvSpPr>
          <p:cNvPr id="15" name="TextBox 14">
            <a:extLst>
              <a:ext uri="{FF2B5EF4-FFF2-40B4-BE49-F238E27FC236}">
                <a16:creationId xmlns:a16="http://schemas.microsoft.com/office/drawing/2014/main" id="{72B990BA-D181-6AB4-8A7D-70646C863413}"/>
              </a:ext>
            </a:extLst>
          </p:cNvPr>
          <p:cNvSpPr txBox="1"/>
          <p:nvPr/>
        </p:nvSpPr>
        <p:spPr>
          <a:xfrm>
            <a:off x="1521823" y="7403415"/>
            <a:ext cx="3800475" cy="60580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lvl="6" indent="-571500" algn="l">
              <a:spcAft>
                <a:spcPts val="1800"/>
              </a:spcAft>
              <a:buFont typeface="Courier New" panose="02070309020205020404" pitchFamily="49" charset="0"/>
              <a:buChar char="o"/>
            </a:pPr>
            <a:r>
              <a:rPr lang="en-US" sz="3600" dirty="0">
                <a:ln/>
                <a:solidFill>
                  <a:schemeClr val="bg1"/>
                </a:solidFill>
                <a:latin typeface="Avenir Next Condensed" panose="020B0506020202020204" pitchFamily="34" charset="0"/>
                <a:cs typeface="Arial" panose="020B0604020202020204" pitchFamily="34" charset="0"/>
              </a:rPr>
              <a:t>Face </a:t>
            </a:r>
          </a:p>
          <a:p>
            <a:pPr marL="571500" indent="-571500" algn="l">
              <a:spcBef>
                <a:spcPts val="0"/>
              </a:spcBef>
              <a:spcAft>
                <a:spcPts val="1800"/>
              </a:spcAft>
              <a:buFont typeface="Courier New" panose="02070309020205020404" pitchFamily="49" charset="0"/>
              <a:buChar char="o"/>
            </a:pPr>
            <a:r>
              <a:rPr lang="en-US" sz="3600" dirty="0">
                <a:ln/>
                <a:solidFill>
                  <a:schemeClr val="bg1"/>
                </a:solidFill>
                <a:latin typeface="Avenir Next Condensed" panose="020B0506020202020204" pitchFamily="34" charset="0"/>
                <a:cs typeface="Arial" panose="020B0604020202020204" pitchFamily="34" charset="0"/>
              </a:rPr>
              <a:t>Jawline</a:t>
            </a:r>
          </a:p>
          <a:p>
            <a:pPr marL="571500" indent="-571500" algn="l">
              <a:spcBef>
                <a:spcPts val="0"/>
              </a:spcBef>
              <a:spcAft>
                <a:spcPts val="1800"/>
              </a:spcAft>
              <a:buFont typeface="Courier New" panose="02070309020205020404" pitchFamily="49" charset="0"/>
              <a:buChar char="o"/>
            </a:pPr>
            <a:r>
              <a:rPr lang="en-US" sz="3600" dirty="0">
                <a:ln/>
                <a:solidFill>
                  <a:schemeClr val="bg1"/>
                </a:solidFill>
                <a:latin typeface="Avenir Next Condensed" panose="020B0506020202020204" pitchFamily="34" charset="0"/>
                <a:cs typeface="Arial" panose="020B0604020202020204" pitchFamily="34" charset="0"/>
              </a:rPr>
              <a:t>Throat</a:t>
            </a:r>
          </a:p>
          <a:p>
            <a:pPr marL="571500" indent="-571500" algn="l">
              <a:spcBef>
                <a:spcPts val="0"/>
              </a:spcBef>
              <a:spcAft>
                <a:spcPts val="1800"/>
              </a:spcAft>
              <a:buFont typeface="Courier New" panose="02070309020205020404" pitchFamily="49" charset="0"/>
              <a:buChar char="o"/>
            </a:pPr>
            <a:r>
              <a:rPr lang="en-US" sz="3600" dirty="0">
                <a:ln/>
                <a:solidFill>
                  <a:schemeClr val="bg1"/>
                </a:solidFill>
                <a:latin typeface="Avenir Next Condensed" panose="020B0506020202020204" pitchFamily="34" charset="0"/>
                <a:cs typeface="Arial" panose="020B0604020202020204" pitchFamily="34" charset="0"/>
              </a:rPr>
              <a:t>Underarms </a:t>
            </a:r>
          </a:p>
          <a:p>
            <a:pPr marL="571500" indent="-571500" algn="l">
              <a:spcBef>
                <a:spcPts val="0"/>
              </a:spcBef>
              <a:spcAft>
                <a:spcPts val="1800"/>
              </a:spcAft>
              <a:buFont typeface="Courier New" panose="02070309020205020404" pitchFamily="49" charset="0"/>
              <a:buChar char="o"/>
            </a:pPr>
            <a:r>
              <a:rPr lang="en-US" sz="3600" dirty="0">
                <a:ln/>
                <a:solidFill>
                  <a:schemeClr val="bg1"/>
                </a:solidFill>
                <a:latin typeface="Avenir Next Condensed" panose="020B0506020202020204" pitchFamily="34" charset="0"/>
                <a:cs typeface="Arial" panose="020B0604020202020204" pitchFamily="34" charset="0"/>
              </a:rPr>
              <a:t>Forearms</a:t>
            </a:r>
          </a:p>
          <a:p>
            <a:pPr marL="571500" indent="-571500" algn="l">
              <a:spcBef>
                <a:spcPts val="0"/>
              </a:spcBef>
              <a:spcAft>
                <a:spcPts val="1800"/>
              </a:spcAft>
              <a:buFont typeface="Courier New" panose="02070309020205020404" pitchFamily="49" charset="0"/>
              <a:buChar char="o"/>
            </a:pPr>
            <a:r>
              <a:rPr lang="en-US" sz="3600" dirty="0">
                <a:ln/>
                <a:solidFill>
                  <a:schemeClr val="bg1"/>
                </a:solidFill>
                <a:latin typeface="Avenir Next Condensed" panose="020B0506020202020204" pitchFamily="34" charset="0"/>
                <a:cs typeface="Arial" panose="020B0604020202020204" pitchFamily="34" charset="0"/>
              </a:rPr>
              <a:t>Armpit</a:t>
            </a:r>
          </a:p>
          <a:p>
            <a:pPr marL="571500" indent="-571500" algn="l">
              <a:spcBef>
                <a:spcPts val="0"/>
              </a:spcBef>
              <a:spcAft>
                <a:spcPts val="1800"/>
              </a:spcAft>
              <a:buFont typeface="Courier New" panose="02070309020205020404" pitchFamily="49" charset="0"/>
              <a:buChar char="o"/>
            </a:pPr>
            <a:r>
              <a:rPr lang="en-US" sz="3600" dirty="0">
                <a:ln/>
                <a:solidFill>
                  <a:schemeClr val="bg1"/>
                </a:solidFill>
                <a:latin typeface="Avenir Next Condensed" panose="020B0506020202020204" pitchFamily="34" charset="0"/>
                <a:cs typeface="Arial" panose="020B0604020202020204" pitchFamily="34" charset="0"/>
              </a:rPr>
              <a:t>Groin</a:t>
            </a:r>
          </a:p>
          <a:p>
            <a:pPr marL="0" marR="0" indent="0" algn="ctr" defTabSz="825500" rtl="0" fontAlgn="auto" latinLnBrk="0" hangingPunct="0">
              <a:lnSpc>
                <a:spcPct val="100000"/>
              </a:lnSpc>
              <a:spcBef>
                <a:spcPts val="0"/>
              </a:spcBef>
              <a:spcAft>
                <a:spcPts val="0"/>
              </a:spcAft>
              <a:buClrTx/>
              <a:buSzTx/>
              <a:buFontTx/>
              <a:buNone/>
              <a:tabLst/>
            </a:pPr>
            <a:endParaRPr kumimoji="0" lang="en-US"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17" name="TextBox 16">
            <a:extLst>
              <a:ext uri="{FF2B5EF4-FFF2-40B4-BE49-F238E27FC236}">
                <a16:creationId xmlns:a16="http://schemas.microsoft.com/office/drawing/2014/main" id="{EE0BDD31-CE99-667A-C308-28FA2183652F}"/>
              </a:ext>
            </a:extLst>
          </p:cNvPr>
          <p:cNvSpPr txBox="1"/>
          <p:nvPr/>
        </p:nvSpPr>
        <p:spPr>
          <a:xfrm>
            <a:off x="1020668" y="12876709"/>
            <a:ext cx="12515850"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spcBef>
                <a:spcPts val="0"/>
              </a:spcBef>
              <a:spcAft>
                <a:spcPts val="1800"/>
              </a:spcAft>
            </a:pPr>
            <a:r>
              <a:rPr lang="en-US" sz="3200" dirty="0">
                <a:ln/>
                <a:solidFill>
                  <a:schemeClr val="bg1"/>
                </a:solidFill>
                <a:latin typeface="Avenir Next Condensed" panose="020B0506020202020204" pitchFamily="34" charset="0"/>
                <a:cs typeface="Arial" panose="020B0604020202020204" pitchFamily="34" charset="0"/>
              </a:rPr>
              <a:t>Using wet wipes is not a substitution of a shower.</a:t>
            </a:r>
          </a:p>
        </p:txBody>
      </p:sp>
      <p:sp>
        <p:nvSpPr>
          <p:cNvPr id="18" name="TextBox 17">
            <a:extLst>
              <a:ext uri="{FF2B5EF4-FFF2-40B4-BE49-F238E27FC236}">
                <a16:creationId xmlns:a16="http://schemas.microsoft.com/office/drawing/2014/main" id="{4B183133-3E3A-683C-2A96-393EBB960709}"/>
              </a:ext>
            </a:extLst>
          </p:cNvPr>
          <p:cNvSpPr txBox="1"/>
          <p:nvPr/>
        </p:nvSpPr>
        <p:spPr>
          <a:xfrm>
            <a:off x="13981389" y="11304627"/>
            <a:ext cx="7394430" cy="10567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3200" dirty="0">
                <a:ln/>
                <a:solidFill>
                  <a:schemeClr val="tx1"/>
                </a:solidFill>
                <a:latin typeface="Avenir Next Condensed" panose="020B0506020202020204" pitchFamily="34" charset="0"/>
                <a:cs typeface="Arial" panose="020B0604020202020204" pitchFamily="34" charset="0"/>
              </a:rPr>
              <a:t>Using wet wipes can reduce PAH’s by 54%.</a:t>
            </a:r>
          </a:p>
          <a:p>
            <a:pPr marL="0" marR="0" indent="0" algn="ctr" defTabSz="825500" rtl="0" fontAlgn="auto" latinLnBrk="0" hangingPunct="0">
              <a:lnSpc>
                <a:spcPct val="100000"/>
              </a:lnSpc>
              <a:spcBef>
                <a:spcPts val="0"/>
              </a:spcBef>
              <a:spcAft>
                <a:spcPts val="0"/>
              </a:spcAft>
              <a:buClrTx/>
              <a:buSzTx/>
              <a:buFontTx/>
              <a:buNone/>
              <a:tabLst/>
            </a:pPr>
            <a:endParaRPr kumimoji="0" lang="en-US"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19260999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 calcmode="lin" valueType="num">
                                      <p:cBhvr additive="base">
                                        <p:cTn id="11"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9"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ssolve">
                                      <p:cBhvr>
                                        <p:cTn id="19" dur="500"/>
                                        <p:tgtEl>
                                          <p:spTgt spid="18"/>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5E03BD5-9799-118B-FC89-28B9AE0A2BC2}"/>
              </a:ext>
            </a:extLst>
          </p:cNvPr>
          <p:cNvSpPr>
            <a:spLocks noGrp="1"/>
          </p:cNvSpPr>
          <p:nvPr>
            <p:ph type="body" sz="quarter" idx="14"/>
          </p:nvPr>
        </p:nvSpPr>
        <p:spPr/>
        <p:txBody>
          <a:bodyPr>
            <a:normAutofit/>
          </a:bodyPr>
          <a:lstStyle/>
          <a:p>
            <a:r>
              <a:rPr lang="en-GB" sz="5400" b="1" dirty="0">
                <a:solidFill>
                  <a:schemeClr val="bg1"/>
                </a:solidFill>
                <a:latin typeface="Avenir Next Condensed Demi Bold" panose="020B0506020202020204" pitchFamily="34" charset="0"/>
              </a:rPr>
              <a:t>Bag and Transport of PPE</a:t>
            </a:r>
            <a:endParaRPr lang="en-US" sz="5400" b="1" dirty="0">
              <a:solidFill>
                <a:schemeClr val="bg1"/>
              </a:solidFill>
              <a:latin typeface="Avenir Next Condensed Demi Bold" panose="020B0506020202020204" pitchFamily="34" charset="0"/>
            </a:endParaRPr>
          </a:p>
        </p:txBody>
      </p:sp>
      <p:sp>
        <p:nvSpPr>
          <p:cNvPr id="14" name="Rectangle 13">
            <a:extLst>
              <a:ext uri="{FF2B5EF4-FFF2-40B4-BE49-F238E27FC236}">
                <a16:creationId xmlns:a16="http://schemas.microsoft.com/office/drawing/2014/main" id="{9A85B4DB-A4B7-7B55-21AE-27F6DD795891}"/>
              </a:ext>
            </a:extLst>
          </p:cNvPr>
          <p:cNvSpPr/>
          <p:nvPr/>
        </p:nvSpPr>
        <p:spPr>
          <a:xfrm>
            <a:off x="0" y="4230872"/>
            <a:ext cx="22509161" cy="588294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16" name="TextBox 15">
            <a:extLst>
              <a:ext uri="{FF2B5EF4-FFF2-40B4-BE49-F238E27FC236}">
                <a16:creationId xmlns:a16="http://schemas.microsoft.com/office/drawing/2014/main" id="{63CFF156-8A99-C5FC-13DA-FFB2BF73036C}"/>
              </a:ext>
            </a:extLst>
          </p:cNvPr>
          <p:cNvSpPr txBox="1"/>
          <p:nvPr/>
        </p:nvSpPr>
        <p:spPr>
          <a:xfrm>
            <a:off x="892036" y="4602410"/>
            <a:ext cx="12187313" cy="5139869"/>
          </a:xfrm>
          <a:prstGeom prst="rect">
            <a:avLst/>
          </a:prstGeom>
          <a:noFill/>
        </p:spPr>
        <p:txBody>
          <a:bodyPr wrap="square" lIns="0" rIns="0" rtlCol="0">
            <a:spAutoFit/>
          </a:bodyPr>
          <a:lstStyle/>
          <a:p>
            <a:pPr lvl="0">
              <a:spcAft>
                <a:spcPts val="1200"/>
              </a:spcAft>
            </a:pPr>
            <a:r>
              <a:rPr lang="en-US" sz="4400" dirty="0">
                <a:solidFill>
                  <a:schemeClr val="tx1"/>
                </a:solidFill>
                <a:latin typeface="Avenir Next Condensed Demi Bold" panose="020B0506020202020204" pitchFamily="34" charset="0"/>
                <a:ea typeface="Calibri" panose="020F0502020204030204" pitchFamily="34" charset="0"/>
                <a:cs typeface="Graphik Regular"/>
              </a:rPr>
              <a:t>When released from the incident, fire fighters should bag their contaminated turnouts in large, encapsulating 6 mil leak-proof bags for transport back to the station. </a:t>
            </a:r>
          </a:p>
          <a:p>
            <a:pPr lvl="0">
              <a:spcAft>
                <a:spcPts val="1200"/>
              </a:spcAft>
            </a:pPr>
            <a:endParaRPr lang="en-US" sz="4400" dirty="0">
              <a:ln/>
              <a:solidFill>
                <a:schemeClr val="tx1"/>
              </a:solidFill>
              <a:latin typeface="Avenir Next Condensed Demi Bold" panose="020B0506020202020204" pitchFamily="34" charset="0"/>
              <a:cs typeface="Arial" panose="020B0604020202020204" pitchFamily="34" charset="0"/>
            </a:endParaRPr>
          </a:p>
          <a:p>
            <a:pPr lvl="0">
              <a:spcAft>
                <a:spcPts val="1200"/>
              </a:spcAft>
            </a:pPr>
            <a:r>
              <a:rPr lang="en-US" sz="4400" dirty="0">
                <a:ln/>
                <a:solidFill>
                  <a:schemeClr val="tx1"/>
                </a:solidFill>
                <a:latin typeface="Avenir Next Condensed Demi Bold" panose="020B0506020202020204" pitchFamily="34" charset="0"/>
                <a:cs typeface="Arial" panose="020B0604020202020204" pitchFamily="34" charset="0"/>
              </a:rPr>
              <a:t>Contaminated PPE, even when bagged, should not be transported in the passenger areas of apparatus or personal vehicles. This includes Investigators.</a:t>
            </a:r>
          </a:p>
        </p:txBody>
      </p:sp>
      <p:pic>
        <p:nvPicPr>
          <p:cNvPr id="7" name="Picture 6">
            <a:extLst>
              <a:ext uri="{FF2B5EF4-FFF2-40B4-BE49-F238E27FC236}">
                <a16:creationId xmlns:a16="http://schemas.microsoft.com/office/drawing/2014/main" id="{6AC13B33-897E-8FC9-0ED8-7DDF47D28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13980" y="4710545"/>
            <a:ext cx="8998374" cy="5089004"/>
          </a:xfrm>
          <a:prstGeom prst="rect">
            <a:avLst/>
          </a:prstGeom>
        </p:spPr>
      </p:pic>
      <p:sp>
        <p:nvSpPr>
          <p:cNvPr id="9" name="TextBox 8">
            <a:extLst>
              <a:ext uri="{FF2B5EF4-FFF2-40B4-BE49-F238E27FC236}">
                <a16:creationId xmlns:a16="http://schemas.microsoft.com/office/drawing/2014/main" id="{60C6EC23-4AFC-7B71-A5D5-1BAF1D04BF16}"/>
              </a:ext>
            </a:extLst>
          </p:cNvPr>
          <p:cNvSpPr txBox="1"/>
          <p:nvPr/>
        </p:nvSpPr>
        <p:spPr>
          <a:xfrm>
            <a:off x="698072" y="11460519"/>
            <a:ext cx="18310364" cy="9951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spcAft>
                <a:spcPts val="1200"/>
              </a:spcAft>
            </a:pPr>
            <a:r>
              <a:rPr lang="en-US" sz="4800" dirty="0">
                <a:ln/>
                <a:solidFill>
                  <a:srgbClr val="FF0000"/>
                </a:solidFill>
                <a:latin typeface="Avenir Next Condensed Demi Bold" panose="020B0506020202020204" pitchFamily="34" charset="0"/>
                <a:cs typeface="Arial" panose="020B0604020202020204" pitchFamily="34" charset="0"/>
              </a:rPr>
              <a:t>This will reduce cross contamination from off-gassing PPE and equipment.</a:t>
            </a:r>
          </a:p>
        </p:txBody>
      </p:sp>
    </p:spTree>
    <p:extLst>
      <p:ext uri="{BB962C8B-B14F-4D97-AF65-F5344CB8AC3E}">
        <p14:creationId xmlns:p14="http://schemas.microsoft.com/office/powerpoint/2010/main" val="3119658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1000"/>
                                        <p:tgtEl>
                                          <p:spTgt spid="8">
                                            <p:bg/>
                                          </p:spTgt>
                                        </p:tgtEl>
                                      </p:cBhvr>
                                    </p:animEffect>
                                    <p:anim calcmode="lin" valueType="num">
                                      <p:cBhvr>
                                        <p:cTn id="8" dur="1000" fill="hold"/>
                                        <p:tgtEl>
                                          <p:spTgt spid="8">
                                            <p:bg/>
                                          </p:spTgt>
                                        </p:tgtEl>
                                        <p:attrNameLst>
                                          <p:attrName>ppt_x</p:attrName>
                                        </p:attrNameLst>
                                      </p:cBhvr>
                                      <p:tavLst>
                                        <p:tav tm="0">
                                          <p:val>
                                            <p:strVal val="#ppt_x"/>
                                          </p:val>
                                        </p:tav>
                                        <p:tav tm="100000">
                                          <p:val>
                                            <p:strVal val="#ppt_x"/>
                                          </p:val>
                                        </p:tav>
                                      </p:tavLst>
                                    </p:anim>
                                    <p:anim calcmode="lin" valueType="num">
                                      <p:cBhvr>
                                        <p:cTn id="9" dur="1000" fill="hold"/>
                                        <p:tgtEl>
                                          <p:spTgt spid="8">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anim calcmode="lin" valueType="num">
                                      <p:cBhvr>
                                        <p:cTn id="1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5" presetID="22" presetClass="entr" presetSubtype="2"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right)">
                                      <p:cBhvr>
                                        <p:cTn id="17" dur="750"/>
                                        <p:tgtEl>
                                          <p:spTgt spid="14"/>
                                        </p:tgtEl>
                                      </p:cBhvr>
                                    </p:animEffect>
                                  </p:childTnLst>
                                </p:cTn>
                              </p:par>
                              <p:par>
                                <p:cTn id="18" presetID="2" presetClass="entr" presetSubtype="8" decel="100000" fill="hold" grpId="0" nodeType="withEffect">
                                  <p:stCondLst>
                                    <p:cond delay="25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1000" fill="hold"/>
                                        <p:tgtEl>
                                          <p:spTgt spid="16"/>
                                        </p:tgtEl>
                                        <p:attrNameLst>
                                          <p:attrName>ppt_x</p:attrName>
                                        </p:attrNameLst>
                                      </p:cBhvr>
                                      <p:tavLst>
                                        <p:tav tm="0">
                                          <p:val>
                                            <p:strVal val="0-#ppt_w/2"/>
                                          </p:val>
                                        </p:tav>
                                        <p:tav tm="100000">
                                          <p:val>
                                            <p:strVal val="#ppt_x"/>
                                          </p:val>
                                        </p:tav>
                                      </p:tavLst>
                                    </p:anim>
                                    <p:anim calcmode="lin" valueType="num">
                                      <p:cBhvr additive="base">
                                        <p:cTn id="21" dur="1000" fill="hold"/>
                                        <p:tgtEl>
                                          <p:spTgt spid="16"/>
                                        </p:tgtEl>
                                        <p:attrNameLst>
                                          <p:attrName>ppt_y</p:attrName>
                                        </p:attrNameLst>
                                      </p:cBhvr>
                                      <p:tavLst>
                                        <p:tav tm="0">
                                          <p:val>
                                            <p:strVal val="#ppt_y"/>
                                          </p:val>
                                        </p:tav>
                                        <p:tav tm="100000">
                                          <p:val>
                                            <p:strVal val="#ppt_y"/>
                                          </p:val>
                                        </p:tav>
                                      </p:tavLst>
                                    </p:anim>
                                  </p:childTnLst>
                                </p:cTn>
                              </p:par>
                              <p:par>
                                <p:cTn id="22" presetID="2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P spid="14" grpId="0" animBg="1"/>
      <p:bldP spid="16"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408CC83-823B-5C1D-6E57-6231CAE8AC48}"/>
              </a:ext>
            </a:extLst>
          </p:cNvPr>
          <p:cNvSpPr txBox="1"/>
          <p:nvPr/>
        </p:nvSpPr>
        <p:spPr>
          <a:xfrm>
            <a:off x="563714" y="7517517"/>
            <a:ext cx="10201080" cy="14875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4" indent="0" algn="l"/>
            <a:endParaRPr kumimoji="0" lang="en-US" b="1" i="0" u="none" strike="noStrike" cap="none" spc="0" normalizeH="0" baseline="0" dirty="0">
              <a:ln>
                <a:noFill/>
              </a:ln>
              <a:solidFill>
                <a:srgbClr val="000000"/>
              </a:solidFill>
              <a:effectLst/>
              <a:uFillTx/>
              <a:latin typeface="Helvetica Neue"/>
              <a:ea typeface="Helvetica Neue"/>
              <a:cs typeface="Helvetica Neue"/>
              <a:sym typeface="Helvetica Neue"/>
            </a:endParaRPr>
          </a:p>
          <a:p>
            <a:pPr lvl="4" indent="0" algn="l"/>
            <a:endParaRPr kumimoji="0" lang="en-US" b="1" i="0" u="none" strike="noStrike" cap="none" spc="0" normalizeH="0" baseline="0" dirty="0">
              <a:ln>
                <a:noFill/>
              </a:ln>
              <a:solidFill>
                <a:srgbClr val="000000"/>
              </a:solidFill>
              <a:effectLst/>
              <a:uFillTx/>
              <a:latin typeface="Helvetica Neue"/>
              <a:ea typeface="Helvetica Neue"/>
              <a:cs typeface="Helvetica Neue"/>
              <a:sym typeface="Helvetica Neue"/>
            </a:endParaRPr>
          </a:p>
          <a:p>
            <a:pPr lvl="4" indent="0" algn="l"/>
            <a:endParaRPr kumimoji="0" lang="en-US"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10" name="Content Placeholder 4">
            <a:extLst>
              <a:ext uri="{FF2B5EF4-FFF2-40B4-BE49-F238E27FC236}">
                <a16:creationId xmlns:a16="http://schemas.microsoft.com/office/drawing/2014/main" id="{1782C685-46B3-90E2-10E2-6830AD25F55F}"/>
              </a:ext>
            </a:extLst>
          </p:cNvPr>
          <p:cNvSpPr txBox="1">
            <a:spLocks/>
          </p:cNvSpPr>
          <p:nvPr/>
        </p:nvSpPr>
        <p:spPr>
          <a:xfrm>
            <a:off x="11771898" y="3012902"/>
            <a:ext cx="10363200" cy="9672908"/>
          </a:xfrm>
          <a:prstGeom prst="rect">
            <a:avLst/>
          </a:prstGeom>
        </p:spPr>
        <p:txBody>
          <a:bodyPr>
            <a:noAutofit/>
            <a:scene3d>
              <a:camera prst="orthographicFront"/>
              <a:lightRig rig="harsh" dir="t"/>
            </a:scene3d>
            <a:sp3d prstMaterial="matte">
              <a:contourClr>
                <a:schemeClr val="bg1">
                  <a:lumMod val="65000"/>
                </a:schemeClr>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3600"/>
              </a:spcAft>
              <a:buNone/>
            </a:pPr>
            <a:r>
              <a:rPr lang="en-US" sz="4400" dirty="0">
                <a:ln/>
                <a:solidFill>
                  <a:schemeClr val="bg1"/>
                </a:solidFill>
                <a:latin typeface="Avenir Next Condensed Demi Bold" panose="020B0506020202020204" pitchFamily="34" charset="0"/>
                <a:cs typeface="Arial" panose="020B0604020202020204" pitchFamily="34" charset="0"/>
              </a:rPr>
              <a:t>Shower within the hour</a:t>
            </a:r>
          </a:p>
          <a:p>
            <a:pPr marL="0" indent="0" algn="ctr">
              <a:spcBef>
                <a:spcPts val="0"/>
              </a:spcBef>
              <a:spcAft>
                <a:spcPts val="3600"/>
              </a:spcAft>
              <a:buNone/>
            </a:pPr>
            <a:r>
              <a:rPr lang="en-US" sz="4400" dirty="0">
                <a:ln/>
                <a:solidFill>
                  <a:schemeClr val="bg1"/>
                </a:solidFill>
                <a:latin typeface="Avenir Next Condensed Demi Bold" panose="020B0506020202020204" pitchFamily="34" charset="0"/>
                <a:cs typeface="Arial" panose="020B0604020202020204" pitchFamily="34" charset="0"/>
              </a:rPr>
              <a:t>Clean your body first, then tools and equipment after.</a:t>
            </a:r>
          </a:p>
          <a:p>
            <a:pPr marL="0" indent="0" algn="ctr">
              <a:spcBef>
                <a:spcPts val="0"/>
              </a:spcBef>
              <a:spcAft>
                <a:spcPts val="3600"/>
              </a:spcAft>
              <a:buNone/>
            </a:pPr>
            <a:r>
              <a:rPr lang="en-US" sz="4400" dirty="0">
                <a:ln/>
                <a:solidFill>
                  <a:schemeClr val="bg1"/>
                </a:solidFill>
                <a:latin typeface="Avenir Next Condensed Demi Bold" panose="020B0506020202020204" pitchFamily="34" charset="0"/>
                <a:cs typeface="Arial" panose="020B0604020202020204" pitchFamily="34" charset="0"/>
              </a:rPr>
              <a:t>This can be difficult for busier department.</a:t>
            </a:r>
          </a:p>
          <a:p>
            <a:pPr marL="0" indent="0" algn="ctr">
              <a:spcBef>
                <a:spcPts val="0"/>
              </a:spcBef>
              <a:spcAft>
                <a:spcPts val="3600"/>
              </a:spcAft>
              <a:buNone/>
            </a:pPr>
            <a:r>
              <a:rPr lang="en-US" sz="4400" dirty="0">
                <a:ln/>
                <a:solidFill>
                  <a:schemeClr val="bg1"/>
                </a:solidFill>
                <a:latin typeface="Avenir Next Condensed Demi Bold" panose="020B0506020202020204" pitchFamily="34" charset="0"/>
                <a:cs typeface="Arial" panose="020B0604020202020204" pitchFamily="34" charset="0"/>
              </a:rPr>
              <a:t>If possible, units should be kept assigned to the incident so cleaning of personnel and equipment can take place.</a:t>
            </a:r>
          </a:p>
          <a:p>
            <a:pPr marL="0" indent="0" algn="ctr">
              <a:spcBef>
                <a:spcPts val="0"/>
              </a:spcBef>
              <a:spcAft>
                <a:spcPts val="3600"/>
              </a:spcAft>
              <a:buNone/>
            </a:pPr>
            <a:r>
              <a:rPr lang="en-US" sz="4400" dirty="0">
                <a:ln/>
                <a:solidFill>
                  <a:schemeClr val="bg1"/>
                </a:solidFill>
                <a:latin typeface="Avenir Next Condensed Demi Bold" panose="020B0506020202020204" pitchFamily="34" charset="0"/>
                <a:cs typeface="Arial" panose="020B0604020202020204" pitchFamily="34" charset="0"/>
              </a:rPr>
              <a:t>Ensure the apparatus is decontaminated along with all equipment used.</a:t>
            </a:r>
          </a:p>
        </p:txBody>
      </p:sp>
      <p:pic>
        <p:nvPicPr>
          <p:cNvPr id="11" name="Picture 10" descr="shower.jpg">
            <a:extLst>
              <a:ext uri="{FF2B5EF4-FFF2-40B4-BE49-F238E27FC236}">
                <a16:creationId xmlns:a16="http://schemas.microsoft.com/office/drawing/2014/main" id="{B5698E92-427F-AB23-173B-482FFCC42586}"/>
              </a:ext>
            </a:extLst>
          </p:cNvPr>
          <p:cNvPicPr>
            <a:picLocks noChangeAspect="1"/>
          </p:cNvPicPr>
          <p:nvPr/>
        </p:nvPicPr>
        <p:blipFill rotWithShape="1">
          <a:blip r:embed="rId3">
            <a:extLst>
              <a:ext uri="{28A0092B-C50C-407E-A947-70E740481C1C}">
                <a14:useLocalDpi xmlns:a14="http://schemas.microsoft.com/office/drawing/2010/main" val="0"/>
              </a:ext>
            </a:extLst>
          </a:blip>
          <a:srcRect l="17595" r="16370"/>
          <a:stretch/>
        </p:blipFill>
        <p:spPr>
          <a:xfrm>
            <a:off x="1092021" y="4577542"/>
            <a:ext cx="9422176" cy="8108268"/>
          </a:xfrm>
          <a:prstGeom prst="rect">
            <a:avLst/>
          </a:prstGeom>
          <a:ln>
            <a:noFill/>
          </a:ln>
          <a:effectLst/>
          <a:scene3d>
            <a:camera prst="orthographicFront"/>
            <a:lightRig rig="threePt" dir="t"/>
          </a:scene3d>
          <a:sp3d>
            <a:bevelT/>
            <a:bevelB prst="angle"/>
          </a:sp3d>
        </p:spPr>
      </p:pic>
      <p:sp>
        <p:nvSpPr>
          <p:cNvPr id="12" name="Footer Placeholder 11">
            <a:extLst>
              <a:ext uri="{FF2B5EF4-FFF2-40B4-BE49-F238E27FC236}">
                <a16:creationId xmlns:a16="http://schemas.microsoft.com/office/drawing/2014/main" id="{DDB136B3-65C3-AA22-09EA-EE27340B3E74}"/>
              </a:ext>
            </a:extLst>
          </p:cNvPr>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4028667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2" presetClass="entr" presetSubtype="3"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D7FE2B4-9908-5517-CB1F-2DE8F3EF5290}"/>
              </a:ext>
            </a:extLst>
          </p:cNvPr>
          <p:cNvSpPr txBox="1"/>
          <p:nvPr/>
        </p:nvSpPr>
        <p:spPr>
          <a:xfrm>
            <a:off x="1182775" y="5524490"/>
            <a:ext cx="9866140" cy="4154984"/>
          </a:xfrm>
          <a:prstGeom prst="rect">
            <a:avLst/>
          </a:prstGeom>
          <a:noFill/>
        </p:spPr>
        <p:txBody>
          <a:bodyPr wrap="square" rtlCol="0">
            <a:spAutoFit/>
            <a:scene3d>
              <a:camera prst="orthographicFront"/>
              <a:lightRig rig="harsh" dir="t"/>
            </a:scene3d>
            <a:sp3d prstMaterial="matte">
              <a:contourClr>
                <a:schemeClr val="bg1">
                  <a:lumMod val="65000"/>
                </a:schemeClr>
              </a:contourClr>
            </a:sp3d>
          </a:bodyPr>
          <a:lstStyle/>
          <a:p>
            <a:pPr algn="ctr"/>
            <a:r>
              <a:rPr lang="en-US" sz="4400" dirty="0">
                <a:ln/>
                <a:solidFill>
                  <a:schemeClr val="bg1"/>
                </a:solidFill>
                <a:latin typeface="Avenir Next Condensed" panose="020B0506020202020204" pitchFamily="34" charset="0"/>
                <a:cs typeface="Arial" panose="020B0604020202020204" pitchFamily="34" charset="0"/>
              </a:rPr>
              <a:t>Ensure that your PPE is cleaned per NFPA 1851 recommendations 2020 version Standard on Selection, Care, and Maintenance of Protective Ensembles for Structural Firefighting and Proximity Firefighting</a:t>
            </a:r>
          </a:p>
        </p:txBody>
      </p:sp>
      <p:pic>
        <p:nvPicPr>
          <p:cNvPr id="12" name="Content Placeholder 13">
            <a:extLst>
              <a:ext uri="{FF2B5EF4-FFF2-40B4-BE49-F238E27FC236}">
                <a16:creationId xmlns:a16="http://schemas.microsoft.com/office/drawing/2014/main" id="{14E2C05B-09B7-6E45-CC53-8445AFBB1EC9}"/>
              </a:ext>
            </a:extLst>
          </p:cNvPr>
          <p:cNvPicPr>
            <a:picLocks noChangeAspect="1"/>
          </p:cNvPicPr>
          <p:nvPr/>
        </p:nvPicPr>
        <p:blipFill rotWithShape="1">
          <a:blip r:embed="rId3"/>
          <a:srcRect l="15458" t="44093" r="24986" b="5073"/>
          <a:stretch/>
        </p:blipFill>
        <p:spPr>
          <a:xfrm>
            <a:off x="12539356" y="4112449"/>
            <a:ext cx="9619408" cy="6158002"/>
          </a:xfrm>
          <a:prstGeom prst="rect">
            <a:avLst/>
          </a:prstGeom>
          <a:scene3d>
            <a:camera prst="orthographicFront"/>
            <a:lightRig rig="threePt" dir="t"/>
          </a:scene3d>
          <a:sp3d>
            <a:bevelT/>
            <a:bevelB/>
          </a:sp3d>
        </p:spPr>
      </p:pic>
    </p:spTree>
    <p:extLst>
      <p:ext uri="{BB962C8B-B14F-4D97-AF65-F5344CB8AC3E}">
        <p14:creationId xmlns:p14="http://schemas.microsoft.com/office/powerpoint/2010/main" val="2803066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6403FA-55DC-831E-D45A-701138EB2732}"/>
              </a:ext>
            </a:extLst>
          </p:cNvPr>
          <p:cNvSpPr>
            <a:spLocks noGrp="1"/>
          </p:cNvSpPr>
          <p:nvPr>
            <p:ph type="sldNum" sz="quarter" idx="12"/>
          </p:nvPr>
        </p:nvSpPr>
        <p:spPr>
          <a:xfrm>
            <a:off x="12048593" y="13081000"/>
            <a:ext cx="274113" cy="471924"/>
          </a:xfrm>
        </p:spPr>
        <p:txBody>
          <a:bodyPr/>
          <a:lstStyle/>
          <a:p>
            <a:fld id="{AB70854C-D5A9-4158-9BDB-743524094FFE}" type="slidenum">
              <a:rPr lang="en-US" smtClean="0"/>
              <a:t>2</a:t>
            </a:fld>
            <a:endParaRPr lang="en-US" dirty="0"/>
          </a:p>
        </p:txBody>
      </p:sp>
      <p:sp>
        <p:nvSpPr>
          <p:cNvPr id="4" name="Text Placeholder 3">
            <a:extLst>
              <a:ext uri="{FF2B5EF4-FFF2-40B4-BE49-F238E27FC236}">
                <a16:creationId xmlns:a16="http://schemas.microsoft.com/office/drawing/2014/main" id="{35DC4AE8-D757-4EC3-A1AA-BC7506904D8F}"/>
              </a:ext>
            </a:extLst>
          </p:cNvPr>
          <p:cNvSpPr>
            <a:spLocks noGrp="1"/>
          </p:cNvSpPr>
          <p:nvPr>
            <p:ph type="body" sz="quarter" idx="14"/>
          </p:nvPr>
        </p:nvSpPr>
        <p:spPr>
          <a:xfrm>
            <a:off x="11381690" y="2122825"/>
            <a:ext cx="17281920" cy="1169550"/>
          </a:xfrm>
        </p:spPr>
        <p:txBody>
          <a:bodyPr>
            <a:noAutofit/>
          </a:bodyPr>
          <a:lstStyle/>
          <a:p>
            <a:r>
              <a:rPr lang="en-GB" sz="8000" b="1" dirty="0">
                <a:latin typeface="Avenir Next Condensed Demi Bold" panose="020B0506020202020204" pitchFamily="34" charset="0"/>
              </a:rPr>
              <a:t>Objectives</a:t>
            </a:r>
            <a:endParaRPr lang="en-US" sz="8000" b="1" dirty="0">
              <a:latin typeface="Avenir Next Condensed Demi Bold" panose="020B0506020202020204" pitchFamily="34" charset="0"/>
            </a:endParaRPr>
          </a:p>
        </p:txBody>
      </p:sp>
      <p:sp>
        <p:nvSpPr>
          <p:cNvPr id="10" name="Oval 9">
            <a:extLst>
              <a:ext uri="{FF2B5EF4-FFF2-40B4-BE49-F238E27FC236}">
                <a16:creationId xmlns:a16="http://schemas.microsoft.com/office/drawing/2014/main" id="{8376652F-C57C-8240-C2CD-E78CE90660C3}"/>
              </a:ext>
            </a:extLst>
          </p:cNvPr>
          <p:cNvSpPr/>
          <p:nvPr/>
        </p:nvSpPr>
        <p:spPr>
          <a:xfrm>
            <a:off x="1165537" y="7299535"/>
            <a:ext cx="2189444" cy="2189444"/>
          </a:xfrm>
          <a:prstGeom prst="ellipse">
            <a:avLst/>
          </a:prstGeom>
          <a:solidFill>
            <a:schemeClr val="accent1">
              <a:lumMod val="75000"/>
            </a:schemeClr>
          </a:solid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4000">
                <a:latin typeface="+mj-lt"/>
              </a:rPr>
              <a:t>01</a:t>
            </a:r>
            <a:endParaRPr lang="en-US" sz="4000">
              <a:latin typeface="+mj-lt"/>
            </a:endParaRPr>
          </a:p>
        </p:txBody>
      </p:sp>
      <p:sp>
        <p:nvSpPr>
          <p:cNvPr id="11" name="Oval 10">
            <a:extLst>
              <a:ext uri="{FF2B5EF4-FFF2-40B4-BE49-F238E27FC236}">
                <a16:creationId xmlns:a16="http://schemas.microsoft.com/office/drawing/2014/main" id="{1B0063D4-2BE8-DB90-E9F0-5C5AEEDE5EBB}"/>
              </a:ext>
            </a:extLst>
          </p:cNvPr>
          <p:cNvSpPr/>
          <p:nvPr/>
        </p:nvSpPr>
        <p:spPr>
          <a:xfrm>
            <a:off x="8014538" y="7350092"/>
            <a:ext cx="2189444" cy="2189444"/>
          </a:xfrm>
          <a:prstGeom prst="ellipse">
            <a:avLst/>
          </a:prstGeom>
          <a:solidFill>
            <a:schemeClr val="accent1">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4000" dirty="0">
                <a:latin typeface="+mj-lt"/>
              </a:rPr>
              <a:t>03</a:t>
            </a:r>
            <a:endParaRPr lang="en-US" sz="4000" dirty="0">
              <a:latin typeface="+mj-lt"/>
            </a:endParaRPr>
          </a:p>
        </p:txBody>
      </p:sp>
      <p:sp>
        <p:nvSpPr>
          <p:cNvPr id="12" name="Oval 11">
            <a:extLst>
              <a:ext uri="{FF2B5EF4-FFF2-40B4-BE49-F238E27FC236}">
                <a16:creationId xmlns:a16="http://schemas.microsoft.com/office/drawing/2014/main" id="{948A1653-B962-3508-75A7-494172BBCC0F}"/>
              </a:ext>
            </a:extLst>
          </p:cNvPr>
          <p:cNvSpPr/>
          <p:nvPr/>
        </p:nvSpPr>
        <p:spPr>
          <a:xfrm>
            <a:off x="15097031" y="7347454"/>
            <a:ext cx="2189444" cy="2189444"/>
          </a:xfrm>
          <a:prstGeom prst="ellipse">
            <a:avLst/>
          </a:prstGeom>
          <a:solidFill>
            <a:schemeClr val="accent1">
              <a:lumMod val="75000"/>
              <a:alpha val="99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4000" dirty="0">
                <a:latin typeface="+mj-lt"/>
              </a:rPr>
              <a:t>05</a:t>
            </a:r>
            <a:endParaRPr lang="en-US" sz="4000" dirty="0">
              <a:latin typeface="+mj-lt"/>
            </a:endParaRPr>
          </a:p>
        </p:txBody>
      </p:sp>
      <p:sp>
        <p:nvSpPr>
          <p:cNvPr id="13" name="Oval 12">
            <a:extLst>
              <a:ext uri="{FF2B5EF4-FFF2-40B4-BE49-F238E27FC236}">
                <a16:creationId xmlns:a16="http://schemas.microsoft.com/office/drawing/2014/main" id="{E7C45570-0ACD-7930-039B-E3B4E8525A07}"/>
              </a:ext>
            </a:extLst>
          </p:cNvPr>
          <p:cNvSpPr/>
          <p:nvPr/>
        </p:nvSpPr>
        <p:spPr>
          <a:xfrm>
            <a:off x="18464183" y="7347454"/>
            <a:ext cx="2189444" cy="2189444"/>
          </a:xfrm>
          <a:prstGeom prst="ellipse">
            <a:avLst/>
          </a:prstGeom>
          <a:solidFill>
            <a:schemeClr val="accent1">
              <a:lumMod val="75000"/>
              <a:alpha val="99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4000" dirty="0">
                <a:latin typeface="+mj-lt"/>
              </a:rPr>
              <a:t>06</a:t>
            </a:r>
            <a:endParaRPr lang="en-US" sz="4000" dirty="0">
              <a:latin typeface="+mj-lt"/>
            </a:endParaRPr>
          </a:p>
        </p:txBody>
      </p:sp>
      <p:sp>
        <p:nvSpPr>
          <p:cNvPr id="14" name="TextBox 13">
            <a:extLst>
              <a:ext uri="{FF2B5EF4-FFF2-40B4-BE49-F238E27FC236}">
                <a16:creationId xmlns:a16="http://schemas.microsoft.com/office/drawing/2014/main" id="{72038A83-3AB1-50BA-E8CF-FC27D05F43E3}"/>
              </a:ext>
            </a:extLst>
          </p:cNvPr>
          <p:cNvSpPr txBox="1"/>
          <p:nvPr/>
        </p:nvSpPr>
        <p:spPr>
          <a:xfrm>
            <a:off x="110648" y="11166655"/>
            <a:ext cx="3888432" cy="1415772"/>
          </a:xfrm>
          <a:prstGeom prst="rect">
            <a:avLst/>
          </a:prstGeom>
          <a:noFill/>
        </p:spPr>
        <p:txBody>
          <a:bodyPr wrap="square" lIns="0" tIns="0" rIns="0" bIns="0" rtlCol="0" anchor="t">
            <a:spAutoFit/>
          </a:bodyPr>
          <a:lstStyle/>
          <a:p>
            <a:pPr marL="387350" marR="0" defTabSz="825500" rtl="0" fontAlgn="auto" latinLnBrk="0" hangingPunct="0">
              <a:lnSpc>
                <a:spcPct val="100000"/>
              </a:lnSpc>
              <a:spcBef>
                <a:spcPts val="0"/>
              </a:spcBef>
              <a:spcAft>
                <a:spcPts val="0"/>
              </a:spcAft>
              <a:buClrTx/>
              <a:buSzTx/>
            </a:pPr>
            <a:r>
              <a:rPr kumimoji="0" lang="en-US" sz="3200" u="none" strike="noStrike" cap="none" spc="0" normalizeH="0" baseline="0" dirty="0">
                <a:ln>
                  <a:noFill/>
                </a:ln>
                <a:solidFill>
                  <a:schemeClr val="bg1"/>
                </a:solidFill>
                <a:effectLst/>
                <a:uFillTx/>
                <a:latin typeface="Avenir Next Condensed Demi Bold" panose="020B0506020202020204" pitchFamily="34" charset="0"/>
                <a:sym typeface="Helvetica Neue"/>
              </a:rPr>
              <a:t>Discuss occupational exposure</a:t>
            </a:r>
          </a:p>
          <a:p>
            <a:pPr marL="387350" marR="0" defTabSz="825500" rtl="0" fontAlgn="auto" latinLnBrk="0" hangingPunct="0">
              <a:lnSpc>
                <a:spcPct val="100000"/>
              </a:lnSpc>
              <a:spcBef>
                <a:spcPts val="0"/>
              </a:spcBef>
              <a:spcAft>
                <a:spcPts val="0"/>
              </a:spcAft>
              <a:buClrTx/>
              <a:buSzTx/>
            </a:pPr>
            <a:r>
              <a:rPr lang="en-US" sz="2800" dirty="0">
                <a:solidFill>
                  <a:schemeClr val="tx1"/>
                </a:solidFill>
                <a:latin typeface="Avenir Next Condensed Demi Bold" panose="020B0506020202020204" pitchFamily="34" charset="0"/>
              </a:rPr>
              <a:t>  </a:t>
            </a:r>
          </a:p>
        </p:txBody>
      </p:sp>
      <p:sp>
        <p:nvSpPr>
          <p:cNvPr id="15" name="TextBox 14">
            <a:extLst>
              <a:ext uri="{FF2B5EF4-FFF2-40B4-BE49-F238E27FC236}">
                <a16:creationId xmlns:a16="http://schemas.microsoft.com/office/drawing/2014/main" id="{23B612F5-62D1-868B-A20B-297A4DF5B729}"/>
              </a:ext>
            </a:extLst>
          </p:cNvPr>
          <p:cNvSpPr txBox="1"/>
          <p:nvPr/>
        </p:nvSpPr>
        <p:spPr>
          <a:xfrm>
            <a:off x="7108403" y="11133661"/>
            <a:ext cx="3888432" cy="984885"/>
          </a:xfrm>
          <a:prstGeom prst="rect">
            <a:avLst/>
          </a:prstGeom>
          <a:noFill/>
        </p:spPr>
        <p:txBody>
          <a:bodyPr wrap="square" lIns="0" tIns="0" rIns="0" bIns="0" rtlCol="0" anchor="t">
            <a:spAutoFit/>
          </a:bodyPr>
          <a:lstStyle/>
          <a:p>
            <a:pPr marL="387350" marR="0" defTabSz="825500" rtl="0" fontAlgn="auto" latinLnBrk="0" hangingPunct="0">
              <a:lnSpc>
                <a:spcPct val="100000"/>
              </a:lnSpc>
              <a:spcBef>
                <a:spcPts val="0"/>
              </a:spcBef>
              <a:spcAft>
                <a:spcPts val="0"/>
              </a:spcAft>
              <a:buClrTx/>
              <a:buSzTx/>
            </a:pPr>
            <a:r>
              <a:rPr lang="en-US" sz="3200" dirty="0">
                <a:solidFill>
                  <a:schemeClr val="bg1"/>
                </a:solidFill>
                <a:latin typeface="Avenir Next Condensed Demi Bold" panose="020B0506020202020204" pitchFamily="34" charset="0"/>
              </a:rPr>
              <a:t>The Importance </a:t>
            </a:r>
          </a:p>
          <a:p>
            <a:pPr marL="387350" marR="0" defTabSz="825500" rtl="0" fontAlgn="auto" latinLnBrk="0" hangingPunct="0">
              <a:lnSpc>
                <a:spcPct val="100000"/>
              </a:lnSpc>
              <a:spcBef>
                <a:spcPts val="0"/>
              </a:spcBef>
              <a:spcAft>
                <a:spcPts val="0"/>
              </a:spcAft>
              <a:buClrTx/>
              <a:buSzTx/>
            </a:pPr>
            <a:r>
              <a:rPr lang="en-US" sz="3200" dirty="0">
                <a:solidFill>
                  <a:schemeClr val="bg1"/>
                </a:solidFill>
                <a:latin typeface="Avenir Next Condensed Demi Bold" panose="020B0506020202020204" pitchFamily="34" charset="0"/>
              </a:rPr>
              <a:t>of SCBA use</a:t>
            </a:r>
          </a:p>
        </p:txBody>
      </p:sp>
      <p:sp>
        <p:nvSpPr>
          <p:cNvPr id="16" name="TextBox 15">
            <a:extLst>
              <a:ext uri="{FF2B5EF4-FFF2-40B4-BE49-F238E27FC236}">
                <a16:creationId xmlns:a16="http://schemas.microsoft.com/office/drawing/2014/main" id="{62586E2E-837D-8E73-8498-8C23B178B37D}"/>
              </a:ext>
            </a:extLst>
          </p:cNvPr>
          <p:cNvSpPr txBox="1"/>
          <p:nvPr/>
        </p:nvSpPr>
        <p:spPr>
          <a:xfrm>
            <a:off x="14106158" y="11161908"/>
            <a:ext cx="3888432" cy="923330"/>
          </a:xfrm>
          <a:prstGeom prst="rect">
            <a:avLst/>
          </a:prstGeom>
          <a:noFill/>
        </p:spPr>
        <p:txBody>
          <a:bodyPr wrap="square" lIns="0" tIns="0" rIns="0" bIns="0" rtlCol="0">
            <a:spAutoFit/>
          </a:bodyPr>
          <a:lstStyle/>
          <a:p>
            <a:pPr marL="387350" marR="0" defTabSz="825500" rtl="0" fontAlgn="auto" latinLnBrk="0" hangingPunct="0">
              <a:lnSpc>
                <a:spcPct val="100000"/>
              </a:lnSpc>
              <a:spcBef>
                <a:spcPts val="0"/>
              </a:spcBef>
              <a:spcAft>
                <a:spcPts val="0"/>
              </a:spcAft>
              <a:buClrTx/>
              <a:buSzTx/>
            </a:pPr>
            <a:r>
              <a:rPr lang="en-US" sz="3200" dirty="0">
                <a:solidFill>
                  <a:schemeClr val="bg1"/>
                </a:solidFill>
                <a:latin typeface="Avenir Next Condensed Demi Bold" panose="020B0506020202020204" pitchFamily="34" charset="0"/>
              </a:rPr>
              <a:t>Use of wet wipes</a:t>
            </a:r>
          </a:p>
          <a:p>
            <a:pPr marL="387350" marR="0" defTabSz="825500" rtl="0" fontAlgn="auto" latinLnBrk="0" hangingPunct="0">
              <a:lnSpc>
                <a:spcPct val="100000"/>
              </a:lnSpc>
              <a:spcBef>
                <a:spcPts val="0"/>
              </a:spcBef>
              <a:spcAft>
                <a:spcPts val="0"/>
              </a:spcAft>
              <a:buClrTx/>
              <a:buSzTx/>
            </a:pPr>
            <a:r>
              <a:rPr lang="en-US" sz="2800" dirty="0">
                <a:solidFill>
                  <a:schemeClr val="tx1"/>
                </a:solidFill>
                <a:latin typeface="Avenir Next Condensed Demi Bold" panose="020B0506020202020204" pitchFamily="34" charset="0"/>
              </a:rPr>
              <a:t>  </a:t>
            </a:r>
          </a:p>
        </p:txBody>
      </p:sp>
      <p:sp>
        <p:nvSpPr>
          <p:cNvPr id="21" name="TextBox 20">
            <a:extLst>
              <a:ext uri="{FF2B5EF4-FFF2-40B4-BE49-F238E27FC236}">
                <a16:creationId xmlns:a16="http://schemas.microsoft.com/office/drawing/2014/main" id="{05BF6C98-987E-8590-3AB2-D8AFAB1A0115}"/>
              </a:ext>
            </a:extLst>
          </p:cNvPr>
          <p:cNvSpPr txBox="1"/>
          <p:nvPr/>
        </p:nvSpPr>
        <p:spPr>
          <a:xfrm>
            <a:off x="17921846" y="10952602"/>
            <a:ext cx="3342511" cy="2154436"/>
          </a:xfrm>
          <a:prstGeom prst="rect">
            <a:avLst/>
          </a:prstGeom>
          <a:noFill/>
        </p:spPr>
        <p:txBody>
          <a:bodyPr wrap="square" lIns="0" tIns="0" rIns="0" bIns="0" rtlCol="0">
            <a:spAutoFit/>
          </a:bodyPr>
          <a:lstStyle/>
          <a:p>
            <a:pPr algn="ctr">
              <a:lnSpc>
                <a:spcPct val="150000"/>
              </a:lnSpc>
            </a:pPr>
            <a:r>
              <a:rPr lang="en-GB" sz="3200" dirty="0">
                <a:solidFill>
                  <a:schemeClr val="bg1"/>
                </a:solidFill>
                <a:latin typeface="Avenir Next Condensed Demi Bold" panose="020B0506020202020204" pitchFamily="34" charset="0"/>
              </a:rPr>
              <a:t>Bagging and transporting contaminated PPE</a:t>
            </a:r>
          </a:p>
        </p:txBody>
      </p:sp>
      <p:sp>
        <p:nvSpPr>
          <p:cNvPr id="9" name="Oval 8">
            <a:extLst>
              <a:ext uri="{FF2B5EF4-FFF2-40B4-BE49-F238E27FC236}">
                <a16:creationId xmlns:a16="http://schemas.microsoft.com/office/drawing/2014/main" id="{AB523C4A-F305-229A-8170-D969CEA52BD9}"/>
              </a:ext>
            </a:extLst>
          </p:cNvPr>
          <p:cNvSpPr/>
          <p:nvPr/>
        </p:nvSpPr>
        <p:spPr>
          <a:xfrm>
            <a:off x="4653842" y="7358241"/>
            <a:ext cx="2189444" cy="2189444"/>
          </a:xfrm>
          <a:prstGeom prst="ellipse">
            <a:avLst/>
          </a:prstGeom>
          <a:solidFill>
            <a:schemeClr val="accent1">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4000" dirty="0">
                <a:latin typeface="+mj-lt"/>
              </a:rPr>
              <a:t>02</a:t>
            </a:r>
            <a:endParaRPr lang="en-US" sz="4000" dirty="0">
              <a:latin typeface="+mj-lt"/>
            </a:endParaRPr>
          </a:p>
        </p:txBody>
      </p:sp>
      <p:sp>
        <p:nvSpPr>
          <p:cNvPr id="27" name="TextBox 26">
            <a:extLst>
              <a:ext uri="{FF2B5EF4-FFF2-40B4-BE49-F238E27FC236}">
                <a16:creationId xmlns:a16="http://schemas.microsoft.com/office/drawing/2014/main" id="{A4708BCE-E911-E2B6-AA75-E942156723FA}"/>
              </a:ext>
            </a:extLst>
          </p:cNvPr>
          <p:cNvSpPr txBox="1"/>
          <p:nvPr/>
        </p:nvSpPr>
        <p:spPr>
          <a:xfrm>
            <a:off x="3660510" y="11129123"/>
            <a:ext cx="3888432" cy="1415772"/>
          </a:xfrm>
          <a:prstGeom prst="rect">
            <a:avLst/>
          </a:prstGeom>
          <a:noFill/>
        </p:spPr>
        <p:txBody>
          <a:bodyPr wrap="square" lIns="0" tIns="0" rIns="0" bIns="0" rtlCol="0" anchor="t">
            <a:spAutoFit/>
          </a:bodyPr>
          <a:lstStyle/>
          <a:p>
            <a:pPr marL="387350"/>
            <a:r>
              <a:rPr lang="en-US" sz="3200" dirty="0">
                <a:solidFill>
                  <a:schemeClr val="bg1"/>
                </a:solidFill>
                <a:latin typeface="Avenir Next Condensed Demi Bold" panose="020B0506020202020204" pitchFamily="34" charset="0"/>
              </a:rPr>
              <a:t>Discuss fire zones on the fireground</a:t>
            </a:r>
          </a:p>
          <a:p>
            <a:pPr marL="387350" marR="0" defTabSz="825500" rtl="0" fontAlgn="auto" latinLnBrk="0" hangingPunct="0">
              <a:lnSpc>
                <a:spcPct val="100000"/>
              </a:lnSpc>
              <a:spcBef>
                <a:spcPts val="0"/>
              </a:spcBef>
              <a:spcAft>
                <a:spcPts val="0"/>
              </a:spcAft>
              <a:buClrTx/>
              <a:buSzTx/>
            </a:pPr>
            <a:endParaRPr lang="en-US" sz="2800" dirty="0">
              <a:solidFill>
                <a:schemeClr val="tx1"/>
              </a:solidFill>
              <a:latin typeface="Avenir Next Condensed Demi Bold" panose="020B0506020202020204" pitchFamily="34" charset="0"/>
            </a:endParaRPr>
          </a:p>
        </p:txBody>
      </p:sp>
      <p:sp>
        <p:nvSpPr>
          <p:cNvPr id="29" name="Oval 28">
            <a:extLst>
              <a:ext uri="{FF2B5EF4-FFF2-40B4-BE49-F238E27FC236}">
                <a16:creationId xmlns:a16="http://schemas.microsoft.com/office/drawing/2014/main" id="{7E348CE4-574F-AE34-8193-F7E0DC3F77BC}"/>
              </a:ext>
            </a:extLst>
          </p:cNvPr>
          <p:cNvSpPr/>
          <p:nvPr/>
        </p:nvSpPr>
        <p:spPr>
          <a:xfrm>
            <a:off x="11381690" y="7427056"/>
            <a:ext cx="2189444" cy="2189444"/>
          </a:xfrm>
          <a:prstGeom prst="ellipse">
            <a:avLst/>
          </a:prstGeom>
          <a:solidFill>
            <a:schemeClr val="accent1">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4000" dirty="0">
                <a:latin typeface="+mj-lt"/>
              </a:rPr>
              <a:t>04</a:t>
            </a:r>
            <a:endParaRPr lang="en-US" sz="4000" dirty="0">
              <a:latin typeface="+mj-lt"/>
            </a:endParaRPr>
          </a:p>
        </p:txBody>
      </p:sp>
      <p:sp>
        <p:nvSpPr>
          <p:cNvPr id="32" name="TextBox 31">
            <a:extLst>
              <a:ext uri="{FF2B5EF4-FFF2-40B4-BE49-F238E27FC236}">
                <a16:creationId xmlns:a16="http://schemas.microsoft.com/office/drawing/2014/main" id="{7DAF3247-58F6-C5B4-5E49-E8E7CA37EDF9}"/>
              </a:ext>
            </a:extLst>
          </p:cNvPr>
          <p:cNvSpPr txBox="1"/>
          <p:nvPr/>
        </p:nvSpPr>
        <p:spPr>
          <a:xfrm>
            <a:off x="10532196" y="10952602"/>
            <a:ext cx="3888432" cy="1415772"/>
          </a:xfrm>
          <a:prstGeom prst="rect">
            <a:avLst/>
          </a:prstGeom>
          <a:noFill/>
        </p:spPr>
        <p:txBody>
          <a:bodyPr wrap="square" lIns="0" tIns="0" rIns="0" bIns="0" rtlCol="0">
            <a:spAutoFit/>
          </a:bodyPr>
          <a:lstStyle/>
          <a:p>
            <a:pPr algn="ctr">
              <a:lnSpc>
                <a:spcPct val="150000"/>
              </a:lnSpc>
            </a:pPr>
            <a:r>
              <a:rPr lang="en-GB" sz="3200" dirty="0">
                <a:solidFill>
                  <a:schemeClr val="bg1"/>
                </a:solidFill>
                <a:latin typeface="Avenir Next Condensed Demi Bold" panose="020B0506020202020204" pitchFamily="34" charset="0"/>
              </a:rPr>
              <a:t>Preliminary Exposure Reduction</a:t>
            </a:r>
          </a:p>
        </p:txBody>
      </p:sp>
      <p:sp>
        <p:nvSpPr>
          <p:cNvPr id="33" name="Oval 32">
            <a:extLst>
              <a:ext uri="{FF2B5EF4-FFF2-40B4-BE49-F238E27FC236}">
                <a16:creationId xmlns:a16="http://schemas.microsoft.com/office/drawing/2014/main" id="{7DE1FC98-86A0-6ECC-CCC7-83FC137ACD8E}"/>
              </a:ext>
            </a:extLst>
          </p:cNvPr>
          <p:cNvSpPr/>
          <p:nvPr/>
        </p:nvSpPr>
        <p:spPr>
          <a:xfrm>
            <a:off x="21685460" y="7358241"/>
            <a:ext cx="2189444" cy="2189444"/>
          </a:xfrm>
          <a:prstGeom prst="ellipse">
            <a:avLst/>
          </a:prstGeom>
          <a:solidFill>
            <a:schemeClr val="accent1">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4000" dirty="0">
                <a:latin typeface="+mj-lt"/>
              </a:rPr>
              <a:t>07</a:t>
            </a:r>
            <a:endParaRPr lang="en-US" sz="4000" dirty="0">
              <a:latin typeface="+mj-lt"/>
            </a:endParaRPr>
          </a:p>
        </p:txBody>
      </p:sp>
      <p:sp>
        <p:nvSpPr>
          <p:cNvPr id="36" name="TextBox 35">
            <a:extLst>
              <a:ext uri="{FF2B5EF4-FFF2-40B4-BE49-F238E27FC236}">
                <a16:creationId xmlns:a16="http://schemas.microsoft.com/office/drawing/2014/main" id="{9DFFB176-5457-D6ED-C6BE-2D5FA4E20091}"/>
              </a:ext>
            </a:extLst>
          </p:cNvPr>
          <p:cNvSpPr txBox="1"/>
          <p:nvPr/>
        </p:nvSpPr>
        <p:spPr>
          <a:xfrm>
            <a:off x="21226775" y="10952602"/>
            <a:ext cx="3106813" cy="1415772"/>
          </a:xfrm>
          <a:prstGeom prst="rect">
            <a:avLst/>
          </a:prstGeom>
          <a:noFill/>
        </p:spPr>
        <p:txBody>
          <a:bodyPr wrap="square" lIns="0" tIns="0" rIns="0" bIns="0" rtlCol="0">
            <a:spAutoFit/>
          </a:bodyPr>
          <a:lstStyle/>
          <a:p>
            <a:pPr algn="ctr">
              <a:lnSpc>
                <a:spcPct val="150000"/>
              </a:lnSpc>
            </a:pPr>
            <a:r>
              <a:rPr lang="en-GB" sz="3200" dirty="0">
                <a:solidFill>
                  <a:schemeClr val="bg1"/>
                </a:solidFill>
                <a:latin typeface="Avenir Next Condensed Demi Bold" panose="020B0506020202020204" pitchFamily="34" charset="0"/>
              </a:rPr>
              <a:t>12 Steps to protect yourself</a:t>
            </a:r>
          </a:p>
        </p:txBody>
      </p:sp>
      <p:grpSp>
        <p:nvGrpSpPr>
          <p:cNvPr id="56" name="Group 55">
            <a:extLst>
              <a:ext uri="{FF2B5EF4-FFF2-40B4-BE49-F238E27FC236}">
                <a16:creationId xmlns:a16="http://schemas.microsoft.com/office/drawing/2014/main" id="{2542527E-A8AE-9113-CEAB-DD8B64EEE03E}"/>
              </a:ext>
            </a:extLst>
          </p:cNvPr>
          <p:cNvGrpSpPr/>
          <p:nvPr/>
        </p:nvGrpSpPr>
        <p:grpSpPr>
          <a:xfrm>
            <a:off x="2090866" y="9465069"/>
            <a:ext cx="296998" cy="1519421"/>
            <a:chOff x="2090866" y="9465069"/>
            <a:chExt cx="296998" cy="1519421"/>
          </a:xfrm>
        </p:grpSpPr>
        <p:cxnSp>
          <p:nvCxnSpPr>
            <p:cNvPr id="50" name="Straight Connector 49">
              <a:extLst>
                <a:ext uri="{FF2B5EF4-FFF2-40B4-BE49-F238E27FC236}">
                  <a16:creationId xmlns:a16="http://schemas.microsoft.com/office/drawing/2014/main" id="{A87B3D0B-E866-19E6-D289-28D5E365376E}"/>
                </a:ext>
              </a:extLst>
            </p:cNvPr>
            <p:cNvCxnSpPr>
              <a:cxnSpLocks/>
            </p:cNvCxnSpPr>
            <p:nvPr/>
          </p:nvCxnSpPr>
          <p:spPr>
            <a:xfrm>
              <a:off x="2260259" y="9465069"/>
              <a:ext cx="0" cy="1263827"/>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54" name="Oval 53">
              <a:extLst>
                <a:ext uri="{FF2B5EF4-FFF2-40B4-BE49-F238E27FC236}">
                  <a16:creationId xmlns:a16="http://schemas.microsoft.com/office/drawing/2014/main" id="{4070F8C1-6F9D-5BF4-FAAC-CCE3BD65006A}"/>
                </a:ext>
              </a:extLst>
            </p:cNvPr>
            <p:cNvSpPr/>
            <p:nvPr/>
          </p:nvSpPr>
          <p:spPr>
            <a:xfrm>
              <a:off x="2090866" y="10748294"/>
              <a:ext cx="296998" cy="236196"/>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grpSp>
      <p:grpSp>
        <p:nvGrpSpPr>
          <p:cNvPr id="57" name="Group 56">
            <a:extLst>
              <a:ext uri="{FF2B5EF4-FFF2-40B4-BE49-F238E27FC236}">
                <a16:creationId xmlns:a16="http://schemas.microsoft.com/office/drawing/2014/main" id="{EDC981B4-D65F-8C8A-22F9-61941B0F1343}"/>
              </a:ext>
            </a:extLst>
          </p:cNvPr>
          <p:cNvGrpSpPr/>
          <p:nvPr/>
        </p:nvGrpSpPr>
        <p:grpSpPr>
          <a:xfrm>
            <a:off x="5596837" y="9465069"/>
            <a:ext cx="296998" cy="1519421"/>
            <a:chOff x="2090866" y="9465069"/>
            <a:chExt cx="296998" cy="1519421"/>
          </a:xfrm>
        </p:grpSpPr>
        <p:cxnSp>
          <p:nvCxnSpPr>
            <p:cNvPr id="58" name="Straight Connector 57">
              <a:extLst>
                <a:ext uri="{FF2B5EF4-FFF2-40B4-BE49-F238E27FC236}">
                  <a16:creationId xmlns:a16="http://schemas.microsoft.com/office/drawing/2014/main" id="{CCB53771-1A7D-6416-E616-5F8712E7608A}"/>
                </a:ext>
              </a:extLst>
            </p:cNvPr>
            <p:cNvCxnSpPr>
              <a:cxnSpLocks/>
            </p:cNvCxnSpPr>
            <p:nvPr/>
          </p:nvCxnSpPr>
          <p:spPr>
            <a:xfrm>
              <a:off x="2260259" y="9465069"/>
              <a:ext cx="0" cy="1263827"/>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59" name="Oval 58">
              <a:extLst>
                <a:ext uri="{FF2B5EF4-FFF2-40B4-BE49-F238E27FC236}">
                  <a16:creationId xmlns:a16="http://schemas.microsoft.com/office/drawing/2014/main" id="{2C57C9D7-3426-028A-C357-30559D03C046}"/>
                </a:ext>
              </a:extLst>
            </p:cNvPr>
            <p:cNvSpPr/>
            <p:nvPr/>
          </p:nvSpPr>
          <p:spPr>
            <a:xfrm>
              <a:off x="2090866" y="10748294"/>
              <a:ext cx="296998" cy="236196"/>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grpSp>
      <p:grpSp>
        <p:nvGrpSpPr>
          <p:cNvPr id="60" name="Group 59">
            <a:extLst>
              <a:ext uri="{FF2B5EF4-FFF2-40B4-BE49-F238E27FC236}">
                <a16:creationId xmlns:a16="http://schemas.microsoft.com/office/drawing/2014/main" id="{256B7B5F-706A-653F-149F-F71A3F3F8713}"/>
              </a:ext>
            </a:extLst>
          </p:cNvPr>
          <p:cNvGrpSpPr/>
          <p:nvPr/>
        </p:nvGrpSpPr>
        <p:grpSpPr>
          <a:xfrm>
            <a:off x="8998828" y="9465069"/>
            <a:ext cx="296998" cy="1519421"/>
            <a:chOff x="2090866" y="9465069"/>
            <a:chExt cx="296998" cy="1519421"/>
          </a:xfrm>
        </p:grpSpPr>
        <p:cxnSp>
          <p:nvCxnSpPr>
            <p:cNvPr id="61" name="Straight Connector 60">
              <a:extLst>
                <a:ext uri="{FF2B5EF4-FFF2-40B4-BE49-F238E27FC236}">
                  <a16:creationId xmlns:a16="http://schemas.microsoft.com/office/drawing/2014/main" id="{9E277419-3538-50E7-0C00-EFD9EEEA5ECA}"/>
                </a:ext>
              </a:extLst>
            </p:cNvPr>
            <p:cNvCxnSpPr>
              <a:cxnSpLocks/>
            </p:cNvCxnSpPr>
            <p:nvPr/>
          </p:nvCxnSpPr>
          <p:spPr>
            <a:xfrm>
              <a:off x="2260259" y="9465069"/>
              <a:ext cx="0" cy="1263827"/>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62" name="Oval 61">
              <a:extLst>
                <a:ext uri="{FF2B5EF4-FFF2-40B4-BE49-F238E27FC236}">
                  <a16:creationId xmlns:a16="http://schemas.microsoft.com/office/drawing/2014/main" id="{0FD14829-0F2F-53AB-F9D0-2BA9E92DBA2C}"/>
                </a:ext>
              </a:extLst>
            </p:cNvPr>
            <p:cNvSpPr/>
            <p:nvPr/>
          </p:nvSpPr>
          <p:spPr>
            <a:xfrm>
              <a:off x="2090866" y="10748294"/>
              <a:ext cx="296998" cy="236196"/>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grpSp>
      <p:grpSp>
        <p:nvGrpSpPr>
          <p:cNvPr id="63" name="Group 62">
            <a:extLst>
              <a:ext uri="{FF2B5EF4-FFF2-40B4-BE49-F238E27FC236}">
                <a16:creationId xmlns:a16="http://schemas.microsoft.com/office/drawing/2014/main" id="{31EC2DAB-95F4-EAFC-FFD3-AE4027F6943A}"/>
              </a:ext>
            </a:extLst>
          </p:cNvPr>
          <p:cNvGrpSpPr/>
          <p:nvPr/>
        </p:nvGrpSpPr>
        <p:grpSpPr>
          <a:xfrm>
            <a:off x="12353508" y="9541863"/>
            <a:ext cx="296998" cy="1519421"/>
            <a:chOff x="2090866" y="9465069"/>
            <a:chExt cx="296998" cy="1519421"/>
          </a:xfrm>
        </p:grpSpPr>
        <p:cxnSp>
          <p:nvCxnSpPr>
            <p:cNvPr id="64" name="Straight Connector 63">
              <a:extLst>
                <a:ext uri="{FF2B5EF4-FFF2-40B4-BE49-F238E27FC236}">
                  <a16:creationId xmlns:a16="http://schemas.microsoft.com/office/drawing/2014/main" id="{F50889D2-6AD2-1819-3F5C-CD3B05F5F9A2}"/>
                </a:ext>
              </a:extLst>
            </p:cNvPr>
            <p:cNvCxnSpPr>
              <a:cxnSpLocks/>
            </p:cNvCxnSpPr>
            <p:nvPr/>
          </p:nvCxnSpPr>
          <p:spPr>
            <a:xfrm>
              <a:off x="2260259" y="9465069"/>
              <a:ext cx="0" cy="1263827"/>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65" name="Oval 64">
              <a:extLst>
                <a:ext uri="{FF2B5EF4-FFF2-40B4-BE49-F238E27FC236}">
                  <a16:creationId xmlns:a16="http://schemas.microsoft.com/office/drawing/2014/main" id="{B01B46CD-8C3C-0F74-8D0D-1563002AC8C7}"/>
                </a:ext>
              </a:extLst>
            </p:cNvPr>
            <p:cNvSpPr/>
            <p:nvPr/>
          </p:nvSpPr>
          <p:spPr>
            <a:xfrm>
              <a:off x="2090866" y="10748294"/>
              <a:ext cx="296998" cy="236196"/>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grpSp>
      <p:grpSp>
        <p:nvGrpSpPr>
          <p:cNvPr id="66" name="Group 65">
            <a:extLst>
              <a:ext uri="{FF2B5EF4-FFF2-40B4-BE49-F238E27FC236}">
                <a16:creationId xmlns:a16="http://schemas.microsoft.com/office/drawing/2014/main" id="{86AD917E-8569-615E-F1AD-53299B106FF4}"/>
              </a:ext>
            </a:extLst>
          </p:cNvPr>
          <p:cNvGrpSpPr/>
          <p:nvPr/>
        </p:nvGrpSpPr>
        <p:grpSpPr>
          <a:xfrm>
            <a:off x="16057107" y="9488979"/>
            <a:ext cx="296998" cy="1519421"/>
            <a:chOff x="2090866" y="9465069"/>
            <a:chExt cx="296998" cy="1519421"/>
          </a:xfrm>
        </p:grpSpPr>
        <p:cxnSp>
          <p:nvCxnSpPr>
            <p:cNvPr id="67" name="Straight Connector 66">
              <a:extLst>
                <a:ext uri="{FF2B5EF4-FFF2-40B4-BE49-F238E27FC236}">
                  <a16:creationId xmlns:a16="http://schemas.microsoft.com/office/drawing/2014/main" id="{5BE0D30B-D7D0-BEF8-BDD0-11C7B13FA988}"/>
                </a:ext>
              </a:extLst>
            </p:cNvPr>
            <p:cNvCxnSpPr>
              <a:cxnSpLocks/>
            </p:cNvCxnSpPr>
            <p:nvPr/>
          </p:nvCxnSpPr>
          <p:spPr>
            <a:xfrm>
              <a:off x="2260259" y="9465069"/>
              <a:ext cx="0" cy="1263827"/>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68" name="Oval 67">
              <a:extLst>
                <a:ext uri="{FF2B5EF4-FFF2-40B4-BE49-F238E27FC236}">
                  <a16:creationId xmlns:a16="http://schemas.microsoft.com/office/drawing/2014/main" id="{87CAAFDE-4636-2B54-CCBF-A752ADF3DCBA}"/>
                </a:ext>
              </a:extLst>
            </p:cNvPr>
            <p:cNvSpPr/>
            <p:nvPr/>
          </p:nvSpPr>
          <p:spPr>
            <a:xfrm>
              <a:off x="2090866" y="10748294"/>
              <a:ext cx="296998" cy="236196"/>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grpSp>
      <p:grpSp>
        <p:nvGrpSpPr>
          <p:cNvPr id="69" name="Group 68">
            <a:extLst>
              <a:ext uri="{FF2B5EF4-FFF2-40B4-BE49-F238E27FC236}">
                <a16:creationId xmlns:a16="http://schemas.microsoft.com/office/drawing/2014/main" id="{2AC5BB99-F2B1-CDA6-DB7A-2FDF92F34B54}"/>
              </a:ext>
            </a:extLst>
          </p:cNvPr>
          <p:cNvGrpSpPr/>
          <p:nvPr/>
        </p:nvGrpSpPr>
        <p:grpSpPr>
          <a:xfrm>
            <a:off x="19487955" y="9465069"/>
            <a:ext cx="296998" cy="1519421"/>
            <a:chOff x="2090866" y="9465069"/>
            <a:chExt cx="296998" cy="1519421"/>
          </a:xfrm>
        </p:grpSpPr>
        <p:cxnSp>
          <p:nvCxnSpPr>
            <p:cNvPr id="70" name="Straight Connector 69">
              <a:extLst>
                <a:ext uri="{FF2B5EF4-FFF2-40B4-BE49-F238E27FC236}">
                  <a16:creationId xmlns:a16="http://schemas.microsoft.com/office/drawing/2014/main" id="{7DFD2CB7-5612-F697-E2E1-27B1D8ADA431}"/>
                </a:ext>
              </a:extLst>
            </p:cNvPr>
            <p:cNvCxnSpPr>
              <a:cxnSpLocks/>
            </p:cNvCxnSpPr>
            <p:nvPr/>
          </p:nvCxnSpPr>
          <p:spPr>
            <a:xfrm>
              <a:off x="2260259" y="9465069"/>
              <a:ext cx="0" cy="1263827"/>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71" name="Oval 70">
              <a:extLst>
                <a:ext uri="{FF2B5EF4-FFF2-40B4-BE49-F238E27FC236}">
                  <a16:creationId xmlns:a16="http://schemas.microsoft.com/office/drawing/2014/main" id="{BF917B20-DF2B-6E9A-B348-E8E4936B7916}"/>
                </a:ext>
              </a:extLst>
            </p:cNvPr>
            <p:cNvSpPr/>
            <p:nvPr/>
          </p:nvSpPr>
          <p:spPr>
            <a:xfrm>
              <a:off x="2090866" y="10748294"/>
              <a:ext cx="296998" cy="236196"/>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grpSp>
      <p:grpSp>
        <p:nvGrpSpPr>
          <p:cNvPr id="72" name="Group 71">
            <a:extLst>
              <a:ext uri="{FF2B5EF4-FFF2-40B4-BE49-F238E27FC236}">
                <a16:creationId xmlns:a16="http://schemas.microsoft.com/office/drawing/2014/main" id="{0F5EDC22-F17E-8B84-3520-B73F0CAD7E8F}"/>
              </a:ext>
            </a:extLst>
          </p:cNvPr>
          <p:cNvGrpSpPr/>
          <p:nvPr/>
        </p:nvGrpSpPr>
        <p:grpSpPr>
          <a:xfrm>
            <a:off x="22665280" y="9541863"/>
            <a:ext cx="296998" cy="1519421"/>
            <a:chOff x="2090866" y="9465069"/>
            <a:chExt cx="296998" cy="1519421"/>
          </a:xfrm>
        </p:grpSpPr>
        <p:cxnSp>
          <p:nvCxnSpPr>
            <p:cNvPr id="73" name="Straight Connector 72">
              <a:extLst>
                <a:ext uri="{FF2B5EF4-FFF2-40B4-BE49-F238E27FC236}">
                  <a16:creationId xmlns:a16="http://schemas.microsoft.com/office/drawing/2014/main" id="{41FDAAB0-2DDA-1400-A0B8-14B6E03D9CE4}"/>
                </a:ext>
              </a:extLst>
            </p:cNvPr>
            <p:cNvCxnSpPr>
              <a:cxnSpLocks/>
            </p:cNvCxnSpPr>
            <p:nvPr/>
          </p:nvCxnSpPr>
          <p:spPr>
            <a:xfrm>
              <a:off x="2260259" y="9465069"/>
              <a:ext cx="0" cy="1263827"/>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74" name="Oval 73">
              <a:extLst>
                <a:ext uri="{FF2B5EF4-FFF2-40B4-BE49-F238E27FC236}">
                  <a16:creationId xmlns:a16="http://schemas.microsoft.com/office/drawing/2014/main" id="{DEE07279-288E-DA5E-6973-9AB3AF60E83B}"/>
                </a:ext>
              </a:extLst>
            </p:cNvPr>
            <p:cNvSpPr/>
            <p:nvPr/>
          </p:nvSpPr>
          <p:spPr>
            <a:xfrm>
              <a:off x="2090866" y="10748294"/>
              <a:ext cx="296998" cy="236196"/>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grpSp>
      <p:pic>
        <p:nvPicPr>
          <p:cNvPr id="75" name="Picture 74">
            <a:extLst>
              <a:ext uri="{FF2B5EF4-FFF2-40B4-BE49-F238E27FC236}">
                <a16:creationId xmlns:a16="http://schemas.microsoft.com/office/drawing/2014/main" id="{633AE004-35CD-FC18-FB26-AB6E145BA591}"/>
              </a:ext>
            </a:extLst>
          </p:cNvPr>
          <p:cNvPicPr>
            <a:picLocks noChangeAspect="1"/>
          </p:cNvPicPr>
          <p:nvPr/>
        </p:nvPicPr>
        <p:blipFill rotWithShape="1">
          <a:blip r:embed="rId3">
            <a:extLst>
              <a:ext uri="{28A0092B-C50C-407E-A947-70E740481C1C}">
                <a14:useLocalDpi xmlns:a14="http://schemas.microsoft.com/office/drawing/2010/main" val="0"/>
              </a:ext>
            </a:extLst>
          </a:blip>
          <a:srcRect t="10967" b="12596"/>
          <a:stretch/>
        </p:blipFill>
        <p:spPr>
          <a:xfrm>
            <a:off x="9834434" y="2302486"/>
            <a:ext cx="4715132" cy="4664121"/>
          </a:xfrm>
          <a:prstGeom prst="rect">
            <a:avLst/>
          </a:prstGeom>
        </p:spPr>
      </p:pic>
    </p:spTree>
    <p:extLst>
      <p:ext uri="{BB962C8B-B14F-4D97-AF65-F5344CB8AC3E}">
        <p14:creationId xmlns:p14="http://schemas.microsoft.com/office/powerpoint/2010/main" val="1117566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down)">
                                      <p:cBhvr>
                                        <p:cTn id="7" dur="500"/>
                                        <p:tgtEl>
                                          <p:spTgt spid="75"/>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4">
                                            <p:bg/>
                                          </p:spTgt>
                                        </p:tgtEl>
                                        <p:attrNameLst>
                                          <p:attrName>style.visibility</p:attrName>
                                        </p:attrNameLst>
                                      </p:cBhvr>
                                      <p:to>
                                        <p:strVal val="visible"/>
                                      </p:to>
                                    </p:set>
                                    <p:animEffect transition="in" filter="fade">
                                      <p:cBhvr>
                                        <p:cTn id="10" dur="1000"/>
                                        <p:tgtEl>
                                          <p:spTgt spid="4">
                                            <p:bg/>
                                          </p:spTgt>
                                        </p:tgtEl>
                                      </p:cBhvr>
                                    </p:animEffect>
                                    <p:anim calcmode="lin" valueType="num">
                                      <p:cBhvr>
                                        <p:cTn id="11" dur="1000" fill="hold"/>
                                        <p:tgtEl>
                                          <p:spTgt spid="4">
                                            <p:bg/>
                                          </p:spTgt>
                                        </p:tgtEl>
                                        <p:attrNameLst>
                                          <p:attrName>ppt_x</p:attrName>
                                        </p:attrNameLst>
                                      </p:cBhvr>
                                      <p:tavLst>
                                        <p:tav tm="0">
                                          <p:val>
                                            <p:strVal val="#ppt_x"/>
                                          </p:val>
                                        </p:tav>
                                        <p:tav tm="100000">
                                          <p:val>
                                            <p:strVal val="#ppt_x"/>
                                          </p:val>
                                        </p:tav>
                                      </p:tavLst>
                                    </p:anim>
                                    <p:anim calcmode="lin" valueType="num">
                                      <p:cBhvr>
                                        <p:cTn id="12" dur="1000" fill="hold"/>
                                        <p:tgtEl>
                                          <p:spTgt spid="4">
                                            <p:bg/>
                                          </p:spTgt>
                                        </p:tgtEl>
                                        <p:attrNameLst>
                                          <p:attrName>ppt_y</p:attrName>
                                        </p:attrNameLst>
                                      </p:cBhvr>
                                      <p:tavLst>
                                        <p:tav tm="0">
                                          <p:val>
                                            <p:strVal val="#ppt_y-.1"/>
                                          </p:val>
                                        </p:tav>
                                        <p:tav tm="100000">
                                          <p:val>
                                            <p:strVal val="#ppt_y"/>
                                          </p:val>
                                        </p:tav>
                                      </p:tavLst>
                                    </p:anim>
                                  </p:childTnLst>
                                </p:cTn>
                              </p:par>
                              <p:par>
                                <p:cTn id="13" presetID="47" presetClass="entr" presetSubtype="0"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anim calcmode="lin" valueType="num">
                                      <p:cBhvr>
                                        <p:cTn id="1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53" presetClass="entr" presetSubtype="16"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par>
                                <p:cTn id="28" presetID="22" presetClass="entr" presetSubtype="4" fill="hold"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down)">
                                      <p:cBhvr>
                                        <p:cTn id="30" dur="500"/>
                                        <p:tgtEl>
                                          <p:spTgt spid="56"/>
                                        </p:tgtEl>
                                      </p:cBhvr>
                                    </p:animEffect>
                                  </p:childTnLst>
                                </p:cTn>
                              </p:par>
                            </p:childTnLst>
                          </p:cTn>
                        </p:par>
                        <p:par>
                          <p:cTn id="31" fill="hold">
                            <p:stCondLst>
                              <p:cond delay="1500"/>
                            </p:stCondLst>
                            <p:childTnLst>
                              <p:par>
                                <p:cTn id="32" presetID="53" presetClass="entr" presetSubtype="16"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par>
                                <p:cTn id="37" presetID="2" presetClass="entr" presetSubtype="4"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par>
                                <p:cTn id="41" presetID="22" presetClass="entr" presetSubtype="4" fill="hold" nodeType="with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wipe(down)">
                                      <p:cBhvr>
                                        <p:cTn id="43" dur="500"/>
                                        <p:tgtEl>
                                          <p:spTgt spid="57"/>
                                        </p:tgtEl>
                                      </p:cBhvr>
                                    </p:animEffect>
                                  </p:childTnLst>
                                </p:cTn>
                              </p:par>
                              <p:par>
                                <p:cTn id="44" presetID="53" presetClass="entr" presetSubtype="16" fill="hold" grpId="0" nodeType="withEffect">
                                  <p:stCondLst>
                                    <p:cond delay="50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par>
                                <p:cTn id="49" presetID="2" presetClass="entr" presetSubtype="4" fill="hold" grpId="0" nodeType="withEffect">
                                  <p:stCondLst>
                                    <p:cond delay="50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par>
                                <p:cTn id="53" presetID="22" presetClass="entr" presetSubtype="4" fill="hold" nodeType="withEffect">
                                  <p:stCondLst>
                                    <p:cond delay="500"/>
                                  </p:stCondLst>
                                  <p:childTnLst>
                                    <p:set>
                                      <p:cBhvr>
                                        <p:cTn id="54" dur="1" fill="hold">
                                          <p:stCondLst>
                                            <p:cond delay="0"/>
                                          </p:stCondLst>
                                        </p:cTn>
                                        <p:tgtEl>
                                          <p:spTgt spid="60"/>
                                        </p:tgtEl>
                                        <p:attrNameLst>
                                          <p:attrName>style.visibility</p:attrName>
                                        </p:attrNameLst>
                                      </p:cBhvr>
                                      <p:to>
                                        <p:strVal val="visible"/>
                                      </p:to>
                                    </p:set>
                                    <p:animEffect transition="in" filter="wipe(down)">
                                      <p:cBhvr>
                                        <p:cTn id="55" dur="500"/>
                                        <p:tgtEl>
                                          <p:spTgt spid="60"/>
                                        </p:tgtEl>
                                      </p:cBhvr>
                                    </p:animEffect>
                                  </p:childTnLst>
                                </p:cTn>
                              </p:par>
                              <p:par>
                                <p:cTn id="56" presetID="53" presetClass="entr" presetSubtype="16" fill="hold" grpId="0" nodeType="withEffect">
                                  <p:stCondLst>
                                    <p:cond delay="50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animEffect transition="in" filter="fade">
                                      <p:cBhvr>
                                        <p:cTn id="60" dur="500"/>
                                        <p:tgtEl>
                                          <p:spTgt spid="29"/>
                                        </p:tgtEl>
                                      </p:cBhvr>
                                    </p:animEffect>
                                  </p:childTnLst>
                                </p:cTn>
                              </p:par>
                              <p:par>
                                <p:cTn id="61" presetID="2" presetClass="entr" presetSubtype="4" fill="hold" grpId="0" nodeType="withEffect">
                                  <p:stCondLst>
                                    <p:cond delay="500"/>
                                  </p:stCondLst>
                                  <p:childTnLst>
                                    <p:set>
                                      <p:cBhvr>
                                        <p:cTn id="62" dur="1" fill="hold">
                                          <p:stCondLst>
                                            <p:cond delay="0"/>
                                          </p:stCondLst>
                                        </p:cTn>
                                        <p:tgtEl>
                                          <p:spTgt spid="32"/>
                                        </p:tgtEl>
                                        <p:attrNameLst>
                                          <p:attrName>style.visibility</p:attrName>
                                        </p:attrNameLst>
                                      </p:cBhvr>
                                      <p:to>
                                        <p:strVal val="visible"/>
                                      </p:to>
                                    </p:set>
                                    <p:anim calcmode="lin" valueType="num">
                                      <p:cBhvr additive="base">
                                        <p:cTn id="63" dur="500" fill="hold"/>
                                        <p:tgtEl>
                                          <p:spTgt spid="32"/>
                                        </p:tgtEl>
                                        <p:attrNameLst>
                                          <p:attrName>ppt_x</p:attrName>
                                        </p:attrNameLst>
                                      </p:cBhvr>
                                      <p:tavLst>
                                        <p:tav tm="0">
                                          <p:val>
                                            <p:strVal val="#ppt_x"/>
                                          </p:val>
                                        </p:tav>
                                        <p:tav tm="100000">
                                          <p:val>
                                            <p:strVal val="#ppt_x"/>
                                          </p:val>
                                        </p:tav>
                                      </p:tavLst>
                                    </p:anim>
                                    <p:anim calcmode="lin" valueType="num">
                                      <p:cBhvr additive="base">
                                        <p:cTn id="64" dur="500" fill="hold"/>
                                        <p:tgtEl>
                                          <p:spTgt spid="32"/>
                                        </p:tgtEl>
                                        <p:attrNameLst>
                                          <p:attrName>ppt_y</p:attrName>
                                        </p:attrNameLst>
                                      </p:cBhvr>
                                      <p:tavLst>
                                        <p:tav tm="0">
                                          <p:val>
                                            <p:strVal val="1+#ppt_h/2"/>
                                          </p:val>
                                        </p:tav>
                                        <p:tav tm="100000">
                                          <p:val>
                                            <p:strVal val="#ppt_y"/>
                                          </p:val>
                                        </p:tav>
                                      </p:tavLst>
                                    </p:anim>
                                  </p:childTnLst>
                                </p:cTn>
                              </p:par>
                              <p:par>
                                <p:cTn id="65" presetID="53" presetClass="entr" presetSubtype="16" fill="hold" grpId="0" nodeType="withEffect">
                                  <p:stCondLst>
                                    <p:cond delay="1000"/>
                                  </p:stCondLst>
                                  <p:childTnLst>
                                    <p:set>
                                      <p:cBhvr>
                                        <p:cTn id="66" dur="1" fill="hold">
                                          <p:stCondLst>
                                            <p:cond delay="0"/>
                                          </p:stCondLst>
                                        </p:cTn>
                                        <p:tgtEl>
                                          <p:spTgt spid="12"/>
                                        </p:tgtEl>
                                        <p:attrNameLst>
                                          <p:attrName>style.visibility</p:attrName>
                                        </p:attrNameLst>
                                      </p:cBhvr>
                                      <p:to>
                                        <p:strVal val="visible"/>
                                      </p:to>
                                    </p:set>
                                    <p:anim calcmode="lin" valueType="num">
                                      <p:cBhvr>
                                        <p:cTn id="67" dur="500" fill="hold"/>
                                        <p:tgtEl>
                                          <p:spTgt spid="12"/>
                                        </p:tgtEl>
                                        <p:attrNameLst>
                                          <p:attrName>ppt_w</p:attrName>
                                        </p:attrNameLst>
                                      </p:cBhvr>
                                      <p:tavLst>
                                        <p:tav tm="0">
                                          <p:val>
                                            <p:fltVal val="0"/>
                                          </p:val>
                                        </p:tav>
                                        <p:tav tm="100000">
                                          <p:val>
                                            <p:strVal val="#ppt_w"/>
                                          </p:val>
                                        </p:tav>
                                      </p:tavLst>
                                    </p:anim>
                                    <p:anim calcmode="lin" valueType="num">
                                      <p:cBhvr>
                                        <p:cTn id="68" dur="500" fill="hold"/>
                                        <p:tgtEl>
                                          <p:spTgt spid="12"/>
                                        </p:tgtEl>
                                        <p:attrNameLst>
                                          <p:attrName>ppt_h</p:attrName>
                                        </p:attrNameLst>
                                      </p:cBhvr>
                                      <p:tavLst>
                                        <p:tav tm="0">
                                          <p:val>
                                            <p:fltVal val="0"/>
                                          </p:val>
                                        </p:tav>
                                        <p:tav tm="100000">
                                          <p:val>
                                            <p:strVal val="#ppt_h"/>
                                          </p:val>
                                        </p:tav>
                                      </p:tavLst>
                                    </p:anim>
                                    <p:animEffect transition="in" filter="fade">
                                      <p:cBhvr>
                                        <p:cTn id="69" dur="500"/>
                                        <p:tgtEl>
                                          <p:spTgt spid="12"/>
                                        </p:tgtEl>
                                      </p:cBhvr>
                                    </p:animEffect>
                                  </p:childTnLst>
                                </p:cTn>
                              </p:par>
                              <p:par>
                                <p:cTn id="70" presetID="2" presetClass="entr" presetSubtype="4" fill="hold" grpId="0" nodeType="withEffect">
                                  <p:stCondLst>
                                    <p:cond delay="1000"/>
                                  </p:stCondLst>
                                  <p:childTnLst>
                                    <p:set>
                                      <p:cBhvr>
                                        <p:cTn id="71" dur="1" fill="hold">
                                          <p:stCondLst>
                                            <p:cond delay="0"/>
                                          </p:stCondLst>
                                        </p:cTn>
                                        <p:tgtEl>
                                          <p:spTgt spid="16"/>
                                        </p:tgtEl>
                                        <p:attrNameLst>
                                          <p:attrName>style.visibility</p:attrName>
                                        </p:attrNameLst>
                                      </p:cBhvr>
                                      <p:to>
                                        <p:strVal val="visible"/>
                                      </p:to>
                                    </p:set>
                                    <p:anim calcmode="lin" valueType="num">
                                      <p:cBhvr additive="base">
                                        <p:cTn id="72" dur="500" fill="hold"/>
                                        <p:tgtEl>
                                          <p:spTgt spid="16"/>
                                        </p:tgtEl>
                                        <p:attrNameLst>
                                          <p:attrName>ppt_x</p:attrName>
                                        </p:attrNameLst>
                                      </p:cBhvr>
                                      <p:tavLst>
                                        <p:tav tm="0">
                                          <p:val>
                                            <p:strVal val="#ppt_x"/>
                                          </p:val>
                                        </p:tav>
                                        <p:tav tm="100000">
                                          <p:val>
                                            <p:strVal val="#ppt_x"/>
                                          </p:val>
                                        </p:tav>
                                      </p:tavLst>
                                    </p:anim>
                                    <p:anim calcmode="lin" valueType="num">
                                      <p:cBhvr additive="base">
                                        <p:cTn id="73" dur="500" fill="hold"/>
                                        <p:tgtEl>
                                          <p:spTgt spid="16"/>
                                        </p:tgtEl>
                                        <p:attrNameLst>
                                          <p:attrName>ppt_y</p:attrName>
                                        </p:attrNameLst>
                                      </p:cBhvr>
                                      <p:tavLst>
                                        <p:tav tm="0">
                                          <p:val>
                                            <p:strVal val="1+#ppt_h/2"/>
                                          </p:val>
                                        </p:tav>
                                        <p:tav tm="100000">
                                          <p:val>
                                            <p:strVal val="#ppt_y"/>
                                          </p:val>
                                        </p:tav>
                                      </p:tavLst>
                                    </p:anim>
                                  </p:childTnLst>
                                </p:cTn>
                              </p:par>
                              <p:par>
                                <p:cTn id="74" presetID="22" presetClass="entr" presetSubtype="4" fill="hold" nodeType="withEffect">
                                  <p:stCondLst>
                                    <p:cond delay="1000"/>
                                  </p:stCondLst>
                                  <p:childTnLst>
                                    <p:set>
                                      <p:cBhvr>
                                        <p:cTn id="75" dur="1" fill="hold">
                                          <p:stCondLst>
                                            <p:cond delay="0"/>
                                          </p:stCondLst>
                                        </p:cTn>
                                        <p:tgtEl>
                                          <p:spTgt spid="63"/>
                                        </p:tgtEl>
                                        <p:attrNameLst>
                                          <p:attrName>style.visibility</p:attrName>
                                        </p:attrNameLst>
                                      </p:cBhvr>
                                      <p:to>
                                        <p:strVal val="visible"/>
                                      </p:to>
                                    </p:set>
                                    <p:animEffect transition="in" filter="wipe(down)">
                                      <p:cBhvr>
                                        <p:cTn id="76" dur="500"/>
                                        <p:tgtEl>
                                          <p:spTgt spid="63"/>
                                        </p:tgtEl>
                                      </p:cBhvr>
                                    </p:animEffect>
                                  </p:childTnLst>
                                </p:cTn>
                              </p:par>
                              <p:par>
                                <p:cTn id="77" presetID="53" presetClass="entr" presetSubtype="16" fill="hold" grpId="0" nodeType="withEffect">
                                  <p:stCondLst>
                                    <p:cond delay="1500"/>
                                  </p:stCondLst>
                                  <p:childTnLst>
                                    <p:set>
                                      <p:cBhvr>
                                        <p:cTn id="78" dur="1" fill="hold">
                                          <p:stCondLst>
                                            <p:cond delay="0"/>
                                          </p:stCondLst>
                                        </p:cTn>
                                        <p:tgtEl>
                                          <p:spTgt spid="13"/>
                                        </p:tgtEl>
                                        <p:attrNameLst>
                                          <p:attrName>style.visibility</p:attrName>
                                        </p:attrNameLst>
                                      </p:cBhvr>
                                      <p:to>
                                        <p:strVal val="visible"/>
                                      </p:to>
                                    </p:set>
                                    <p:anim calcmode="lin" valueType="num">
                                      <p:cBhvr>
                                        <p:cTn id="79" dur="500" fill="hold"/>
                                        <p:tgtEl>
                                          <p:spTgt spid="13"/>
                                        </p:tgtEl>
                                        <p:attrNameLst>
                                          <p:attrName>ppt_w</p:attrName>
                                        </p:attrNameLst>
                                      </p:cBhvr>
                                      <p:tavLst>
                                        <p:tav tm="0">
                                          <p:val>
                                            <p:fltVal val="0"/>
                                          </p:val>
                                        </p:tav>
                                        <p:tav tm="100000">
                                          <p:val>
                                            <p:strVal val="#ppt_w"/>
                                          </p:val>
                                        </p:tav>
                                      </p:tavLst>
                                    </p:anim>
                                    <p:anim calcmode="lin" valueType="num">
                                      <p:cBhvr>
                                        <p:cTn id="80" dur="500" fill="hold"/>
                                        <p:tgtEl>
                                          <p:spTgt spid="13"/>
                                        </p:tgtEl>
                                        <p:attrNameLst>
                                          <p:attrName>ppt_h</p:attrName>
                                        </p:attrNameLst>
                                      </p:cBhvr>
                                      <p:tavLst>
                                        <p:tav tm="0">
                                          <p:val>
                                            <p:fltVal val="0"/>
                                          </p:val>
                                        </p:tav>
                                        <p:tav tm="100000">
                                          <p:val>
                                            <p:strVal val="#ppt_h"/>
                                          </p:val>
                                        </p:tav>
                                      </p:tavLst>
                                    </p:anim>
                                    <p:animEffect transition="in" filter="fade">
                                      <p:cBhvr>
                                        <p:cTn id="81" dur="500"/>
                                        <p:tgtEl>
                                          <p:spTgt spid="13"/>
                                        </p:tgtEl>
                                      </p:cBhvr>
                                    </p:animEffect>
                                  </p:childTnLst>
                                </p:cTn>
                              </p:par>
                              <p:par>
                                <p:cTn id="82" presetID="2" presetClass="entr" presetSubtype="4" fill="hold" grpId="0" nodeType="withEffect">
                                  <p:stCondLst>
                                    <p:cond delay="1500"/>
                                  </p:stCondLst>
                                  <p:childTnLst>
                                    <p:set>
                                      <p:cBhvr>
                                        <p:cTn id="83" dur="1" fill="hold">
                                          <p:stCondLst>
                                            <p:cond delay="0"/>
                                          </p:stCondLst>
                                        </p:cTn>
                                        <p:tgtEl>
                                          <p:spTgt spid="21"/>
                                        </p:tgtEl>
                                        <p:attrNameLst>
                                          <p:attrName>style.visibility</p:attrName>
                                        </p:attrNameLst>
                                      </p:cBhvr>
                                      <p:to>
                                        <p:strVal val="visible"/>
                                      </p:to>
                                    </p:set>
                                    <p:anim calcmode="lin" valueType="num">
                                      <p:cBhvr additive="base">
                                        <p:cTn id="84" dur="500" fill="hold"/>
                                        <p:tgtEl>
                                          <p:spTgt spid="21"/>
                                        </p:tgtEl>
                                        <p:attrNameLst>
                                          <p:attrName>ppt_x</p:attrName>
                                        </p:attrNameLst>
                                      </p:cBhvr>
                                      <p:tavLst>
                                        <p:tav tm="0">
                                          <p:val>
                                            <p:strVal val="#ppt_x"/>
                                          </p:val>
                                        </p:tav>
                                        <p:tav tm="100000">
                                          <p:val>
                                            <p:strVal val="#ppt_x"/>
                                          </p:val>
                                        </p:tav>
                                      </p:tavLst>
                                    </p:anim>
                                    <p:anim calcmode="lin" valueType="num">
                                      <p:cBhvr additive="base">
                                        <p:cTn id="85" dur="500" fill="hold"/>
                                        <p:tgtEl>
                                          <p:spTgt spid="21"/>
                                        </p:tgtEl>
                                        <p:attrNameLst>
                                          <p:attrName>ppt_y</p:attrName>
                                        </p:attrNameLst>
                                      </p:cBhvr>
                                      <p:tavLst>
                                        <p:tav tm="0">
                                          <p:val>
                                            <p:strVal val="1+#ppt_h/2"/>
                                          </p:val>
                                        </p:tav>
                                        <p:tav tm="100000">
                                          <p:val>
                                            <p:strVal val="#ppt_y"/>
                                          </p:val>
                                        </p:tav>
                                      </p:tavLst>
                                    </p:anim>
                                  </p:childTnLst>
                                </p:cTn>
                              </p:par>
                              <p:par>
                                <p:cTn id="86" presetID="22" presetClass="entr" presetSubtype="4" fill="hold" nodeType="withEffect">
                                  <p:stCondLst>
                                    <p:cond delay="1500"/>
                                  </p:stCondLst>
                                  <p:childTnLst>
                                    <p:set>
                                      <p:cBhvr>
                                        <p:cTn id="87" dur="1" fill="hold">
                                          <p:stCondLst>
                                            <p:cond delay="0"/>
                                          </p:stCondLst>
                                        </p:cTn>
                                        <p:tgtEl>
                                          <p:spTgt spid="66"/>
                                        </p:tgtEl>
                                        <p:attrNameLst>
                                          <p:attrName>style.visibility</p:attrName>
                                        </p:attrNameLst>
                                      </p:cBhvr>
                                      <p:to>
                                        <p:strVal val="visible"/>
                                      </p:to>
                                    </p:set>
                                    <p:animEffect transition="in" filter="wipe(down)">
                                      <p:cBhvr>
                                        <p:cTn id="88" dur="500"/>
                                        <p:tgtEl>
                                          <p:spTgt spid="66"/>
                                        </p:tgtEl>
                                      </p:cBhvr>
                                    </p:animEffect>
                                  </p:childTnLst>
                                </p:cTn>
                              </p:par>
                              <p:par>
                                <p:cTn id="89" presetID="53" presetClass="entr" presetSubtype="16" fill="hold" grpId="0" nodeType="withEffect">
                                  <p:stCondLst>
                                    <p:cond delay="1500"/>
                                  </p:stCondLst>
                                  <p:childTnLst>
                                    <p:set>
                                      <p:cBhvr>
                                        <p:cTn id="90" dur="1" fill="hold">
                                          <p:stCondLst>
                                            <p:cond delay="0"/>
                                          </p:stCondLst>
                                        </p:cTn>
                                        <p:tgtEl>
                                          <p:spTgt spid="33"/>
                                        </p:tgtEl>
                                        <p:attrNameLst>
                                          <p:attrName>style.visibility</p:attrName>
                                        </p:attrNameLst>
                                      </p:cBhvr>
                                      <p:to>
                                        <p:strVal val="visible"/>
                                      </p:to>
                                    </p:set>
                                    <p:anim calcmode="lin" valueType="num">
                                      <p:cBhvr>
                                        <p:cTn id="91" dur="500" fill="hold"/>
                                        <p:tgtEl>
                                          <p:spTgt spid="33"/>
                                        </p:tgtEl>
                                        <p:attrNameLst>
                                          <p:attrName>ppt_w</p:attrName>
                                        </p:attrNameLst>
                                      </p:cBhvr>
                                      <p:tavLst>
                                        <p:tav tm="0">
                                          <p:val>
                                            <p:fltVal val="0"/>
                                          </p:val>
                                        </p:tav>
                                        <p:tav tm="100000">
                                          <p:val>
                                            <p:strVal val="#ppt_w"/>
                                          </p:val>
                                        </p:tav>
                                      </p:tavLst>
                                    </p:anim>
                                    <p:anim calcmode="lin" valueType="num">
                                      <p:cBhvr>
                                        <p:cTn id="92" dur="500" fill="hold"/>
                                        <p:tgtEl>
                                          <p:spTgt spid="33"/>
                                        </p:tgtEl>
                                        <p:attrNameLst>
                                          <p:attrName>ppt_h</p:attrName>
                                        </p:attrNameLst>
                                      </p:cBhvr>
                                      <p:tavLst>
                                        <p:tav tm="0">
                                          <p:val>
                                            <p:fltVal val="0"/>
                                          </p:val>
                                        </p:tav>
                                        <p:tav tm="100000">
                                          <p:val>
                                            <p:strVal val="#ppt_h"/>
                                          </p:val>
                                        </p:tav>
                                      </p:tavLst>
                                    </p:anim>
                                    <p:animEffect transition="in" filter="fade">
                                      <p:cBhvr>
                                        <p:cTn id="93" dur="500"/>
                                        <p:tgtEl>
                                          <p:spTgt spid="33"/>
                                        </p:tgtEl>
                                      </p:cBhvr>
                                    </p:animEffect>
                                  </p:childTnLst>
                                </p:cTn>
                              </p:par>
                              <p:par>
                                <p:cTn id="94" presetID="2" presetClass="entr" presetSubtype="4" fill="hold" grpId="0" nodeType="withEffect">
                                  <p:stCondLst>
                                    <p:cond delay="1500"/>
                                  </p:stCondLst>
                                  <p:childTnLst>
                                    <p:set>
                                      <p:cBhvr>
                                        <p:cTn id="95" dur="1" fill="hold">
                                          <p:stCondLst>
                                            <p:cond delay="0"/>
                                          </p:stCondLst>
                                        </p:cTn>
                                        <p:tgtEl>
                                          <p:spTgt spid="36"/>
                                        </p:tgtEl>
                                        <p:attrNameLst>
                                          <p:attrName>style.visibility</p:attrName>
                                        </p:attrNameLst>
                                      </p:cBhvr>
                                      <p:to>
                                        <p:strVal val="visible"/>
                                      </p:to>
                                    </p:set>
                                    <p:anim calcmode="lin" valueType="num">
                                      <p:cBhvr additive="base">
                                        <p:cTn id="96" dur="500" fill="hold"/>
                                        <p:tgtEl>
                                          <p:spTgt spid="36"/>
                                        </p:tgtEl>
                                        <p:attrNameLst>
                                          <p:attrName>ppt_x</p:attrName>
                                        </p:attrNameLst>
                                      </p:cBhvr>
                                      <p:tavLst>
                                        <p:tav tm="0">
                                          <p:val>
                                            <p:strVal val="#ppt_x"/>
                                          </p:val>
                                        </p:tav>
                                        <p:tav tm="100000">
                                          <p:val>
                                            <p:strVal val="#ppt_x"/>
                                          </p:val>
                                        </p:tav>
                                      </p:tavLst>
                                    </p:anim>
                                    <p:anim calcmode="lin" valueType="num">
                                      <p:cBhvr additive="base">
                                        <p:cTn id="97" dur="500" fill="hold"/>
                                        <p:tgtEl>
                                          <p:spTgt spid="36"/>
                                        </p:tgtEl>
                                        <p:attrNameLst>
                                          <p:attrName>ppt_y</p:attrName>
                                        </p:attrNameLst>
                                      </p:cBhvr>
                                      <p:tavLst>
                                        <p:tav tm="0">
                                          <p:val>
                                            <p:strVal val="1+#ppt_h/2"/>
                                          </p:val>
                                        </p:tav>
                                        <p:tav tm="100000">
                                          <p:val>
                                            <p:strVal val="#ppt_y"/>
                                          </p:val>
                                        </p:tav>
                                      </p:tavLst>
                                    </p:anim>
                                  </p:childTnLst>
                                </p:cTn>
                              </p:par>
                              <p:par>
                                <p:cTn id="98" presetID="22" presetClass="entr" presetSubtype="4" fill="hold" nodeType="withEffect">
                                  <p:stCondLst>
                                    <p:cond delay="1500"/>
                                  </p:stCondLst>
                                  <p:childTnLst>
                                    <p:set>
                                      <p:cBhvr>
                                        <p:cTn id="99" dur="1" fill="hold">
                                          <p:stCondLst>
                                            <p:cond delay="0"/>
                                          </p:stCondLst>
                                        </p:cTn>
                                        <p:tgtEl>
                                          <p:spTgt spid="66"/>
                                        </p:tgtEl>
                                        <p:attrNameLst>
                                          <p:attrName>style.visibility</p:attrName>
                                        </p:attrNameLst>
                                      </p:cBhvr>
                                      <p:to>
                                        <p:strVal val="visible"/>
                                      </p:to>
                                    </p:set>
                                    <p:animEffect transition="in" filter="wipe(down)">
                                      <p:cBhvr>
                                        <p:cTn id="100" dur="500"/>
                                        <p:tgtEl>
                                          <p:spTgt spid="66"/>
                                        </p:tgtEl>
                                      </p:cBhvr>
                                    </p:animEffect>
                                  </p:childTnLst>
                                </p:cTn>
                              </p:par>
                              <p:par>
                                <p:cTn id="101" presetID="22" presetClass="entr" presetSubtype="4" fill="hold" nodeType="withEffect">
                                  <p:stCondLst>
                                    <p:cond delay="1500"/>
                                  </p:stCondLst>
                                  <p:childTnLst>
                                    <p:set>
                                      <p:cBhvr>
                                        <p:cTn id="102" dur="1" fill="hold">
                                          <p:stCondLst>
                                            <p:cond delay="0"/>
                                          </p:stCondLst>
                                        </p:cTn>
                                        <p:tgtEl>
                                          <p:spTgt spid="69"/>
                                        </p:tgtEl>
                                        <p:attrNameLst>
                                          <p:attrName>style.visibility</p:attrName>
                                        </p:attrNameLst>
                                      </p:cBhvr>
                                      <p:to>
                                        <p:strVal val="visible"/>
                                      </p:to>
                                    </p:set>
                                    <p:animEffect transition="in" filter="wipe(down)">
                                      <p:cBhvr>
                                        <p:cTn id="103" dur="500"/>
                                        <p:tgtEl>
                                          <p:spTgt spid="69"/>
                                        </p:tgtEl>
                                      </p:cBhvr>
                                    </p:animEffect>
                                  </p:childTnLst>
                                </p:cTn>
                              </p:par>
                              <p:par>
                                <p:cTn id="104" presetID="22" presetClass="entr" presetSubtype="4" fill="hold" nodeType="withEffect">
                                  <p:stCondLst>
                                    <p:cond delay="1500"/>
                                  </p:stCondLst>
                                  <p:childTnLst>
                                    <p:set>
                                      <p:cBhvr>
                                        <p:cTn id="105" dur="1" fill="hold">
                                          <p:stCondLst>
                                            <p:cond delay="0"/>
                                          </p:stCondLst>
                                        </p:cTn>
                                        <p:tgtEl>
                                          <p:spTgt spid="72"/>
                                        </p:tgtEl>
                                        <p:attrNameLst>
                                          <p:attrName>style.visibility</p:attrName>
                                        </p:attrNameLst>
                                      </p:cBhvr>
                                      <p:to>
                                        <p:strVal val="visible"/>
                                      </p:to>
                                    </p:set>
                                    <p:animEffect transition="in" filter="wipe(down)">
                                      <p:cBhvr>
                                        <p:cTn id="106"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10" grpId="0" animBg="1"/>
      <p:bldP spid="11" grpId="0" animBg="1"/>
      <p:bldP spid="12" grpId="0" animBg="1"/>
      <p:bldP spid="13" grpId="0" animBg="1"/>
      <p:bldP spid="14" grpId="0"/>
      <p:bldP spid="15" grpId="0"/>
      <p:bldP spid="16" grpId="0"/>
      <p:bldP spid="21" grpId="0"/>
      <p:bldP spid="9" grpId="0" animBg="1"/>
      <p:bldP spid="27" grpId="0"/>
      <p:bldP spid="29" grpId="0" animBg="1"/>
      <p:bldP spid="32" grpId="0"/>
      <p:bldP spid="33" grpId="0" animBg="1"/>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408CC83-823B-5C1D-6E57-6231CAE8AC48}"/>
              </a:ext>
            </a:extLst>
          </p:cNvPr>
          <p:cNvSpPr txBox="1"/>
          <p:nvPr/>
        </p:nvSpPr>
        <p:spPr>
          <a:xfrm>
            <a:off x="563714" y="7517517"/>
            <a:ext cx="10201080" cy="14875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4" indent="0" algn="l"/>
            <a:endParaRPr kumimoji="0" lang="en-US" b="1" i="0" u="none" strike="noStrike" cap="none" spc="0" normalizeH="0" baseline="0" dirty="0">
              <a:ln>
                <a:noFill/>
              </a:ln>
              <a:solidFill>
                <a:srgbClr val="000000"/>
              </a:solidFill>
              <a:effectLst/>
              <a:uFillTx/>
              <a:latin typeface="Helvetica Neue"/>
              <a:ea typeface="Helvetica Neue"/>
              <a:cs typeface="Helvetica Neue"/>
              <a:sym typeface="Helvetica Neue"/>
            </a:endParaRPr>
          </a:p>
          <a:p>
            <a:pPr lvl="4" indent="0" algn="l"/>
            <a:endParaRPr kumimoji="0" lang="en-US" b="1" i="0" u="none" strike="noStrike" cap="none" spc="0" normalizeH="0" baseline="0" dirty="0">
              <a:ln>
                <a:noFill/>
              </a:ln>
              <a:solidFill>
                <a:srgbClr val="000000"/>
              </a:solidFill>
              <a:effectLst/>
              <a:uFillTx/>
              <a:latin typeface="Helvetica Neue"/>
              <a:ea typeface="Helvetica Neue"/>
              <a:cs typeface="Helvetica Neue"/>
              <a:sym typeface="Helvetica Neue"/>
            </a:endParaRPr>
          </a:p>
          <a:p>
            <a:pPr lvl="4" indent="0" algn="l"/>
            <a:endParaRPr kumimoji="0" lang="en-US"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10" name="Content Placeholder 4">
            <a:extLst>
              <a:ext uri="{FF2B5EF4-FFF2-40B4-BE49-F238E27FC236}">
                <a16:creationId xmlns:a16="http://schemas.microsoft.com/office/drawing/2014/main" id="{1782C685-46B3-90E2-10E2-6830AD25F55F}"/>
              </a:ext>
            </a:extLst>
          </p:cNvPr>
          <p:cNvSpPr txBox="1">
            <a:spLocks/>
          </p:cNvSpPr>
          <p:nvPr/>
        </p:nvSpPr>
        <p:spPr>
          <a:xfrm>
            <a:off x="13457086" y="4957492"/>
            <a:ext cx="10363200" cy="9672908"/>
          </a:xfrm>
          <a:prstGeom prst="rect">
            <a:avLst/>
          </a:prstGeom>
        </p:spPr>
        <p:txBody>
          <a:bodyPr>
            <a:noAutofit/>
            <a:scene3d>
              <a:camera prst="orthographicFront"/>
              <a:lightRig rig="harsh" dir="t"/>
            </a:scene3d>
            <a:sp3d prstMaterial="matte">
              <a:contourClr>
                <a:schemeClr val="bg1">
                  <a:lumMod val="65000"/>
                </a:schemeClr>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3600"/>
              </a:spcAft>
            </a:pPr>
            <a:endParaRPr lang="en-US" sz="4400" dirty="0">
              <a:ln/>
              <a:solidFill>
                <a:schemeClr val="bg1"/>
              </a:solidFill>
              <a:latin typeface="Avenir Next Condensed" panose="020B0506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E02E6C3-ADFE-7B45-4F92-CCDBFE88E3A2}"/>
              </a:ext>
            </a:extLst>
          </p:cNvPr>
          <p:cNvSpPr txBox="1"/>
          <p:nvPr/>
        </p:nvSpPr>
        <p:spPr>
          <a:xfrm>
            <a:off x="563714" y="4957492"/>
            <a:ext cx="12298575" cy="77744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930275" indent="-909638" algn="l">
              <a:lnSpc>
                <a:spcPct val="120000"/>
              </a:lnSpc>
              <a:spcBef>
                <a:spcPts val="0"/>
              </a:spcBef>
              <a:spcAft>
                <a:spcPts val="1200"/>
              </a:spcAft>
              <a:buFont typeface="+mj-lt"/>
              <a:buAutoNum type="arabicPeriod"/>
            </a:pPr>
            <a:r>
              <a:rPr lang="en-US" sz="3200" dirty="0">
                <a:solidFill>
                  <a:schemeClr val="bg1"/>
                </a:solidFill>
                <a:latin typeface="Avenir Next Condensed Demi Bold" panose="020B0506020202020204" pitchFamily="34" charset="0"/>
              </a:rPr>
              <a:t>Use SCBA from initial attack through Overhaul (Gold Standard)</a:t>
            </a:r>
            <a:br>
              <a:rPr lang="en-US" sz="3200" dirty="0">
                <a:latin typeface="Avenir Next Condensed Demi Bold" panose="020B0506020202020204" pitchFamily="34" charset="0"/>
              </a:rPr>
            </a:br>
            <a:r>
              <a:rPr lang="en-US" sz="3200" dirty="0">
                <a:solidFill>
                  <a:schemeClr val="bg1"/>
                </a:solidFill>
                <a:latin typeface="Avenir Next Condensed Demi Bold" panose="020B0506020202020204" pitchFamily="34" charset="0"/>
              </a:rPr>
              <a:t>(Not wearing SCBA in both active and post-fire environments is the most dangerous voluntary activity in the fire service today.)</a:t>
            </a:r>
          </a:p>
          <a:p>
            <a:pPr marL="1028700" indent="-1028700" algn="l">
              <a:lnSpc>
                <a:spcPct val="120000"/>
              </a:lnSpc>
              <a:spcBef>
                <a:spcPts val="0"/>
              </a:spcBef>
              <a:spcAft>
                <a:spcPts val="1200"/>
              </a:spcAft>
              <a:buFont typeface="+mj-lt"/>
              <a:buAutoNum type="arabicPeriod"/>
            </a:pPr>
            <a:r>
              <a:rPr lang="en-US" sz="3200" dirty="0">
                <a:solidFill>
                  <a:schemeClr val="bg1"/>
                </a:solidFill>
                <a:latin typeface="Avenir Next Condensed Demi Bold" panose="020B0506020202020204" pitchFamily="34" charset="0"/>
              </a:rPr>
              <a:t>While onscene, perform a preliminary exposure reduction on PPE to remove as much soot and particulates as possible when exiting the Hot Zone.  All PPE should be bagged up and sealed at the scene once fire suppression is complete.</a:t>
            </a:r>
          </a:p>
          <a:p>
            <a:pPr marL="1028700" indent="-1028700" algn="l">
              <a:lnSpc>
                <a:spcPct val="120000"/>
              </a:lnSpc>
              <a:spcBef>
                <a:spcPts val="0"/>
              </a:spcBef>
              <a:spcAft>
                <a:spcPts val="1200"/>
              </a:spcAft>
              <a:buFont typeface="+mj-lt"/>
              <a:buAutoNum type="arabicPeriod"/>
            </a:pPr>
            <a:r>
              <a:rPr lang="en-US" sz="3200" dirty="0">
                <a:solidFill>
                  <a:schemeClr val="bg1"/>
                </a:solidFill>
                <a:latin typeface="Avenir Next Condensed Demi Bold" panose="020B0506020202020204" pitchFamily="34" charset="0"/>
              </a:rPr>
              <a:t>Use Wet-Nap or baby wipes to remove as much soot as possible from head, neck, jaw, throat, underarms and hands immediately and while still on the scene.</a:t>
            </a:r>
          </a:p>
          <a:p>
            <a:pPr marL="1028700" indent="-1028700" algn="l">
              <a:lnSpc>
                <a:spcPct val="120000"/>
              </a:lnSpc>
              <a:spcBef>
                <a:spcPts val="0"/>
              </a:spcBef>
              <a:spcAft>
                <a:spcPts val="1200"/>
              </a:spcAft>
              <a:buFont typeface="+mj-lt"/>
              <a:buAutoNum type="arabicPeriod"/>
            </a:pPr>
            <a:r>
              <a:rPr lang="en-US" sz="3200" dirty="0">
                <a:solidFill>
                  <a:schemeClr val="bg1"/>
                </a:solidFill>
                <a:latin typeface="Avenir Next Condensed Demi Bold" panose="020B0506020202020204" pitchFamily="34" charset="0"/>
              </a:rPr>
              <a:t>Change your clothes and wash them immediately after a fire.</a:t>
            </a:r>
          </a:p>
          <a:p>
            <a:pPr marL="1028700" indent="-1028700" algn="l">
              <a:lnSpc>
                <a:spcPct val="120000"/>
              </a:lnSpc>
              <a:spcBef>
                <a:spcPts val="0"/>
              </a:spcBef>
              <a:spcAft>
                <a:spcPts val="1200"/>
              </a:spcAft>
              <a:buFont typeface="+mj-lt"/>
              <a:buAutoNum type="arabicPeriod"/>
            </a:pPr>
            <a:r>
              <a:rPr lang="en-US" sz="3200" dirty="0">
                <a:solidFill>
                  <a:schemeClr val="bg1"/>
                </a:solidFill>
                <a:latin typeface="Avenir Next Condensed Demi Bold" panose="020B0506020202020204" pitchFamily="34" charset="0"/>
              </a:rPr>
              <a:t>Shower thoroughly after a fire- preferably within the hour.</a:t>
            </a:r>
          </a:p>
        </p:txBody>
      </p:sp>
      <p:pic>
        <p:nvPicPr>
          <p:cNvPr id="8" name="Picture 2" descr="Reducing Firefighter Cancer through Proactive Prevention Techniques">
            <a:extLst>
              <a:ext uri="{FF2B5EF4-FFF2-40B4-BE49-F238E27FC236}">
                <a16:creationId xmlns:a16="http://schemas.microsoft.com/office/drawing/2014/main" id="{D60DDC0C-EE89-4F82-49C9-9ADB64CA88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42655" y="4702432"/>
            <a:ext cx="8970090" cy="48266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17F97FB-979A-6D17-261A-E2598F6EDE71}"/>
              </a:ext>
            </a:extLst>
          </p:cNvPr>
          <p:cNvSpPr txBox="1"/>
          <p:nvPr/>
        </p:nvSpPr>
        <p:spPr>
          <a:xfrm>
            <a:off x="8568002" y="2244009"/>
            <a:ext cx="7247996" cy="1569660"/>
          </a:xfrm>
          <a:prstGeom prst="rect">
            <a:avLst/>
          </a:prstGeom>
          <a:noFill/>
        </p:spPr>
        <p:txBody>
          <a:bodyPr wrap="square" rtlCol="0">
            <a:spAutoFit/>
          </a:bodyPr>
          <a:lstStyle/>
          <a:p>
            <a:pPr algn="ctr"/>
            <a:r>
              <a:rPr lang="en-US" sz="4800" dirty="0">
                <a:solidFill>
                  <a:schemeClr val="bg1"/>
                </a:solidFill>
                <a:latin typeface="Avenir Next Condensed Demi Bold" panose="020B0506020202020204" pitchFamily="34" charset="0"/>
              </a:rPr>
              <a:t>12 Key Immediate Actions to Protect Yourself</a:t>
            </a:r>
          </a:p>
        </p:txBody>
      </p:sp>
    </p:spTree>
    <p:extLst>
      <p:ext uri="{BB962C8B-B14F-4D97-AF65-F5344CB8AC3E}">
        <p14:creationId xmlns:p14="http://schemas.microsoft.com/office/powerpoint/2010/main" val="4125209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HY WE EXIST">
            <a:extLst>
              <a:ext uri="{FF2B5EF4-FFF2-40B4-BE49-F238E27FC236}">
                <a16:creationId xmlns:a16="http://schemas.microsoft.com/office/drawing/2014/main" id="{0177B74C-7AE0-0080-823D-22042648A39A}"/>
              </a:ext>
            </a:extLst>
          </p:cNvPr>
          <p:cNvSpPr txBox="1"/>
          <p:nvPr/>
        </p:nvSpPr>
        <p:spPr>
          <a:xfrm>
            <a:off x="8892543" y="528526"/>
            <a:ext cx="13017987" cy="1179810"/>
          </a:xfrm>
          <a:prstGeom prst="rect">
            <a:avLst/>
          </a:prstGeom>
          <a:ln w="12700">
            <a:miter lim="400000"/>
          </a:ln>
          <a:effectLst>
            <a:outerShdw blurRad="254000" dist="127000" dir="5400000" rotWithShape="0">
              <a:srgbClr val="000000">
                <a:alpha val="625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000">
                <a:solidFill>
                  <a:srgbClr val="FFFFFF"/>
                </a:solidFill>
                <a:latin typeface="Helvetica"/>
                <a:ea typeface="Helvetica"/>
                <a:cs typeface="Helvetica"/>
                <a:sym typeface="Helvetica"/>
              </a:defRPr>
            </a:lvl1pPr>
          </a:lstStyle>
          <a:p>
            <a:r>
              <a:rPr lang="en-US" dirty="0"/>
              <a:t>Fireground Cancer Prevention</a:t>
            </a:r>
            <a:endParaRPr dirty="0"/>
          </a:p>
        </p:txBody>
      </p:sp>
      <p:sp>
        <p:nvSpPr>
          <p:cNvPr id="9" name="TextBox 8">
            <a:extLst>
              <a:ext uri="{FF2B5EF4-FFF2-40B4-BE49-F238E27FC236}">
                <a16:creationId xmlns:a16="http://schemas.microsoft.com/office/drawing/2014/main" id="{8408CC83-823B-5C1D-6E57-6231CAE8AC48}"/>
              </a:ext>
            </a:extLst>
          </p:cNvPr>
          <p:cNvSpPr txBox="1"/>
          <p:nvPr/>
        </p:nvSpPr>
        <p:spPr>
          <a:xfrm>
            <a:off x="563714" y="7517517"/>
            <a:ext cx="10201080" cy="14875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4" indent="0" algn="l"/>
            <a:endParaRPr kumimoji="0" lang="en-US" b="1" i="0" u="none" strike="noStrike" cap="none" spc="0" normalizeH="0" baseline="0" dirty="0">
              <a:ln>
                <a:noFill/>
              </a:ln>
              <a:solidFill>
                <a:srgbClr val="000000"/>
              </a:solidFill>
              <a:effectLst/>
              <a:uFillTx/>
              <a:latin typeface="Helvetica Neue"/>
              <a:ea typeface="Helvetica Neue"/>
              <a:cs typeface="Helvetica Neue"/>
              <a:sym typeface="Helvetica Neue"/>
            </a:endParaRPr>
          </a:p>
          <a:p>
            <a:pPr lvl="4" indent="0" algn="l"/>
            <a:endParaRPr kumimoji="0" lang="en-US" b="1" i="0" u="none" strike="noStrike" cap="none" spc="0" normalizeH="0" baseline="0" dirty="0">
              <a:ln>
                <a:noFill/>
              </a:ln>
              <a:solidFill>
                <a:srgbClr val="000000"/>
              </a:solidFill>
              <a:effectLst/>
              <a:uFillTx/>
              <a:latin typeface="Helvetica Neue"/>
              <a:ea typeface="Helvetica Neue"/>
              <a:cs typeface="Helvetica Neue"/>
              <a:sym typeface="Helvetica Neue"/>
            </a:endParaRPr>
          </a:p>
          <a:p>
            <a:pPr lvl="4" indent="0" algn="l"/>
            <a:endParaRPr kumimoji="0" lang="en-US"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10" name="Content Placeholder 4">
            <a:extLst>
              <a:ext uri="{FF2B5EF4-FFF2-40B4-BE49-F238E27FC236}">
                <a16:creationId xmlns:a16="http://schemas.microsoft.com/office/drawing/2014/main" id="{1782C685-46B3-90E2-10E2-6830AD25F55F}"/>
              </a:ext>
            </a:extLst>
          </p:cNvPr>
          <p:cNvSpPr txBox="1">
            <a:spLocks/>
          </p:cNvSpPr>
          <p:nvPr/>
        </p:nvSpPr>
        <p:spPr>
          <a:xfrm>
            <a:off x="13457086" y="4957492"/>
            <a:ext cx="10363200" cy="9672908"/>
          </a:xfrm>
          <a:prstGeom prst="rect">
            <a:avLst/>
          </a:prstGeom>
        </p:spPr>
        <p:txBody>
          <a:bodyPr>
            <a:noAutofit/>
            <a:scene3d>
              <a:camera prst="orthographicFront"/>
              <a:lightRig rig="harsh" dir="t"/>
            </a:scene3d>
            <a:sp3d prstMaterial="matte">
              <a:contourClr>
                <a:schemeClr val="bg1">
                  <a:lumMod val="65000"/>
                </a:schemeClr>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3600"/>
              </a:spcAft>
            </a:pPr>
            <a:endParaRPr lang="en-US" sz="4400" dirty="0">
              <a:ln/>
              <a:solidFill>
                <a:schemeClr val="bg1"/>
              </a:solidFill>
              <a:latin typeface="Avenir Next Condensed" panose="020B0506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C17F97FB-979A-6D17-261A-E2598F6EDE71}"/>
              </a:ext>
            </a:extLst>
          </p:cNvPr>
          <p:cNvSpPr txBox="1"/>
          <p:nvPr/>
        </p:nvSpPr>
        <p:spPr>
          <a:xfrm>
            <a:off x="4339420" y="2509841"/>
            <a:ext cx="7247996" cy="1569660"/>
          </a:xfrm>
          <a:prstGeom prst="rect">
            <a:avLst/>
          </a:prstGeom>
          <a:noFill/>
        </p:spPr>
        <p:txBody>
          <a:bodyPr wrap="square" rtlCol="0">
            <a:spAutoFit/>
          </a:bodyPr>
          <a:lstStyle/>
          <a:p>
            <a:pPr algn="ctr"/>
            <a:r>
              <a:rPr lang="en-US" sz="4800" dirty="0">
                <a:solidFill>
                  <a:schemeClr val="bg1"/>
                </a:solidFill>
                <a:latin typeface="Avenir Next Condensed Demi Bold" panose="020B0506020202020204" pitchFamily="34" charset="0"/>
              </a:rPr>
              <a:t>12 Key Immediate Actions to Protect Yourself</a:t>
            </a:r>
          </a:p>
        </p:txBody>
      </p:sp>
      <p:sp>
        <p:nvSpPr>
          <p:cNvPr id="2" name="Content Placeholder 8">
            <a:extLst>
              <a:ext uri="{FF2B5EF4-FFF2-40B4-BE49-F238E27FC236}">
                <a16:creationId xmlns:a16="http://schemas.microsoft.com/office/drawing/2014/main" id="{6DDBD663-4019-3483-1E36-3FC63B54D091}"/>
              </a:ext>
            </a:extLst>
          </p:cNvPr>
          <p:cNvSpPr txBox="1">
            <a:spLocks/>
          </p:cNvSpPr>
          <p:nvPr/>
        </p:nvSpPr>
        <p:spPr>
          <a:xfrm>
            <a:off x="607324" y="4269652"/>
            <a:ext cx="10760764" cy="9470904"/>
          </a:xfrm>
          <a:prstGeom prst="rect">
            <a:avLst/>
          </a:prstGeom>
        </p:spPr>
        <p:txBody>
          <a:bodyP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400" indent="0">
              <a:buNone/>
            </a:pPr>
            <a:endParaRPr lang="en-US" sz="7600" dirty="0">
              <a:solidFill>
                <a:schemeClr val="bg1"/>
              </a:solidFill>
              <a:latin typeface="Avenir Next Condensed" panose="020B0506020202020204" pitchFamily="34" charset="0"/>
            </a:endParaRPr>
          </a:p>
          <a:p>
            <a:pPr marL="1511300" indent="-1485900">
              <a:lnSpc>
                <a:spcPct val="120000"/>
              </a:lnSpc>
              <a:spcBef>
                <a:spcPts val="0"/>
              </a:spcBef>
              <a:spcAft>
                <a:spcPts val="1200"/>
              </a:spcAft>
              <a:buFont typeface="+mj-lt"/>
              <a:buAutoNum type="arabicPeriod" startAt="6"/>
            </a:pPr>
            <a:r>
              <a:rPr lang="en-US" sz="7600" dirty="0">
                <a:solidFill>
                  <a:schemeClr val="bg1"/>
                </a:solidFill>
                <a:latin typeface="Avenir Next Condensed Demi Bold" panose="020B0506020202020204" pitchFamily="34" charset="0"/>
              </a:rPr>
              <a:t>Clean your PPE, gloves, hood and helmet immediately after a fire. (Follow NFPA 1851 Guidelines).</a:t>
            </a:r>
          </a:p>
          <a:p>
            <a:pPr marL="1511300" indent="-1485900">
              <a:lnSpc>
                <a:spcPct val="120000"/>
              </a:lnSpc>
              <a:spcBef>
                <a:spcPts val="0"/>
              </a:spcBef>
              <a:spcAft>
                <a:spcPts val="1200"/>
              </a:spcAft>
              <a:buFont typeface="+mj-lt"/>
              <a:buAutoNum type="arabicPeriod" startAt="7"/>
            </a:pPr>
            <a:r>
              <a:rPr lang="en-US" sz="7600" dirty="0">
                <a:solidFill>
                  <a:schemeClr val="bg1"/>
                </a:solidFill>
                <a:latin typeface="Avenir Next Condensed Demi Bold" panose="020B0506020202020204" pitchFamily="34" charset="0"/>
              </a:rPr>
              <a:t>Do not transport contaminated clothes or PPE home or store it in your vehicle or inside the cab of apparatus.</a:t>
            </a:r>
          </a:p>
          <a:p>
            <a:pPr marL="1511300" indent="-1485900">
              <a:lnSpc>
                <a:spcPct val="120000"/>
              </a:lnSpc>
              <a:spcBef>
                <a:spcPts val="0"/>
              </a:spcBef>
              <a:spcAft>
                <a:spcPts val="1200"/>
              </a:spcAft>
              <a:buFont typeface="+mj-lt"/>
              <a:buAutoNum type="arabicPeriod" startAt="7"/>
            </a:pPr>
            <a:r>
              <a:rPr lang="en-US" sz="7600" dirty="0">
                <a:solidFill>
                  <a:schemeClr val="bg1"/>
                </a:solidFill>
                <a:latin typeface="Avenir Next Condensed Demi Bold" panose="020B0506020202020204" pitchFamily="34" charset="0"/>
              </a:rPr>
              <a:t>Decontaminate apparatus interiors after fires.</a:t>
            </a:r>
          </a:p>
          <a:p>
            <a:pPr marL="1511300" indent="-1485900">
              <a:lnSpc>
                <a:spcPct val="120000"/>
              </a:lnSpc>
              <a:spcBef>
                <a:spcPts val="0"/>
              </a:spcBef>
              <a:spcAft>
                <a:spcPts val="1200"/>
              </a:spcAft>
              <a:buFont typeface="+mj-lt"/>
              <a:buAutoNum type="arabicPeriod" startAt="7"/>
            </a:pPr>
            <a:r>
              <a:rPr lang="en-US" sz="7600" dirty="0">
                <a:solidFill>
                  <a:schemeClr val="bg1"/>
                </a:solidFill>
                <a:latin typeface="Avenir Next Condensed Demi Bold" panose="020B0506020202020204" pitchFamily="34" charset="0"/>
              </a:rPr>
              <a:t>Keep all PPE out of all living areas and sleeping quarters of the fire station.</a:t>
            </a:r>
          </a:p>
          <a:p>
            <a:pPr marL="1511300" indent="-1485900">
              <a:lnSpc>
                <a:spcPct val="120000"/>
              </a:lnSpc>
              <a:spcBef>
                <a:spcPts val="0"/>
              </a:spcBef>
              <a:spcAft>
                <a:spcPts val="1200"/>
              </a:spcAft>
              <a:buFont typeface="+mj-lt"/>
              <a:buAutoNum type="arabicPeriod" startAt="7"/>
            </a:pPr>
            <a:r>
              <a:rPr lang="en-US" sz="7600" dirty="0">
                <a:solidFill>
                  <a:schemeClr val="bg1"/>
                </a:solidFill>
                <a:latin typeface="Avenir Next Condensed Demi Bold" panose="020B0506020202020204" pitchFamily="34" charset="0"/>
              </a:rPr>
              <a:t>Don’t use tobacco products.</a:t>
            </a:r>
          </a:p>
          <a:p>
            <a:pPr marL="1511300" indent="-1485900">
              <a:lnSpc>
                <a:spcPct val="120000"/>
              </a:lnSpc>
              <a:spcBef>
                <a:spcPts val="0"/>
              </a:spcBef>
              <a:spcAft>
                <a:spcPts val="1200"/>
              </a:spcAft>
              <a:buFont typeface="+mj-lt"/>
              <a:buAutoNum type="arabicPeriod" startAt="7"/>
            </a:pPr>
            <a:r>
              <a:rPr lang="en-US" sz="7600" dirty="0">
                <a:solidFill>
                  <a:schemeClr val="bg1"/>
                </a:solidFill>
                <a:latin typeface="Avenir Next Condensed Demi Bold" panose="020B0506020202020204" pitchFamily="34" charset="0"/>
              </a:rPr>
              <a:t>Use sunscreen or sunblock.</a:t>
            </a:r>
          </a:p>
          <a:p>
            <a:pPr marL="1511300" indent="-1485900">
              <a:lnSpc>
                <a:spcPct val="120000"/>
              </a:lnSpc>
              <a:spcBef>
                <a:spcPts val="0"/>
              </a:spcBef>
              <a:spcAft>
                <a:spcPts val="1200"/>
              </a:spcAft>
              <a:buFont typeface="+mj-lt"/>
              <a:buAutoNum type="arabicPeriod" startAt="7"/>
            </a:pPr>
            <a:r>
              <a:rPr lang="en-US" sz="7600" dirty="0">
                <a:solidFill>
                  <a:schemeClr val="bg1"/>
                </a:solidFill>
                <a:latin typeface="Avenir Next Condensed Demi Bold" panose="020B0506020202020204" pitchFamily="34" charset="0"/>
              </a:rPr>
              <a:t>Schedule annual medical exams. Take FCSN form to your physician. (Early detection and early treatment are essential to increasing survival).</a:t>
            </a:r>
          </a:p>
          <a:p>
            <a:pPr marL="1511300" indent="-1485900">
              <a:lnSpc>
                <a:spcPct val="120000"/>
              </a:lnSpc>
              <a:spcBef>
                <a:spcPts val="0"/>
              </a:spcBef>
              <a:spcAft>
                <a:spcPts val="1200"/>
              </a:spcAft>
              <a:buFont typeface="+mj-lt"/>
              <a:buAutoNum type="arabicPeriod" startAt="7"/>
            </a:pPr>
            <a:endParaRPr lang="en-US" sz="6700" dirty="0">
              <a:solidFill>
                <a:schemeClr val="bg1"/>
              </a:solidFill>
              <a:latin typeface="Avenir Next Condensed Demi Bold" panose="020B0506020202020204" pitchFamily="34" charset="0"/>
            </a:endParaRPr>
          </a:p>
          <a:p>
            <a:pPr marL="1511300" indent="-1485900">
              <a:buFont typeface="+mj-lt"/>
              <a:buAutoNum type="arabicPeriod" startAt="7"/>
            </a:pPr>
            <a:endParaRPr lang="en-US" sz="7600" dirty="0">
              <a:solidFill>
                <a:schemeClr val="bg1"/>
              </a:solidFill>
              <a:latin typeface="Avenir Next Condensed" panose="020B0506020202020204" pitchFamily="34" charset="0"/>
            </a:endParaRPr>
          </a:p>
          <a:p>
            <a:pPr marL="1511300" indent="-1485900">
              <a:buFont typeface="+mj-lt"/>
              <a:buAutoNum type="arabicPeriod" startAt="7"/>
            </a:pPr>
            <a:endParaRPr lang="en-US" sz="8400" dirty="0">
              <a:solidFill>
                <a:schemeClr val="bg1"/>
              </a:solidFill>
              <a:latin typeface="Avenir Next Condensed" panose="020B0506020202020204" pitchFamily="34" charset="0"/>
            </a:endParaRPr>
          </a:p>
          <a:p>
            <a:pPr marL="234950" indent="0">
              <a:buNone/>
            </a:pPr>
            <a:endParaRPr lang="en-US" sz="7600" dirty="0">
              <a:solidFill>
                <a:schemeClr val="bg1"/>
              </a:solidFill>
              <a:latin typeface="Avenir Next Condensed" panose="020B0506020202020204" pitchFamily="34" charset="0"/>
            </a:endParaRPr>
          </a:p>
        </p:txBody>
      </p:sp>
      <p:grpSp>
        <p:nvGrpSpPr>
          <p:cNvPr id="6" name="Group 5">
            <a:extLst>
              <a:ext uri="{FF2B5EF4-FFF2-40B4-BE49-F238E27FC236}">
                <a16:creationId xmlns:a16="http://schemas.microsoft.com/office/drawing/2014/main" id="{7304B56B-7872-F99D-5133-0CB70A1156DE}"/>
              </a:ext>
            </a:extLst>
          </p:cNvPr>
          <p:cNvGrpSpPr/>
          <p:nvPr/>
        </p:nvGrpSpPr>
        <p:grpSpPr>
          <a:xfrm>
            <a:off x="13573008" y="2509841"/>
            <a:ext cx="7574114" cy="10471717"/>
            <a:chOff x="13573008" y="2509841"/>
            <a:chExt cx="7574114" cy="10471717"/>
          </a:xfrm>
        </p:grpSpPr>
        <p:pic>
          <p:nvPicPr>
            <p:cNvPr id="8" name="Picture 7">
              <a:extLst>
                <a:ext uri="{FF2B5EF4-FFF2-40B4-BE49-F238E27FC236}">
                  <a16:creationId xmlns:a16="http://schemas.microsoft.com/office/drawing/2014/main" id="{F373FD0F-1B8D-64FB-AD2A-534E204752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73008" y="2509841"/>
              <a:ext cx="7574114" cy="10471717"/>
            </a:xfrm>
            <a:prstGeom prst="rect">
              <a:avLst/>
            </a:prstGeom>
            <a:ln w="15875">
              <a:solidFill>
                <a:srgbClr val="000000"/>
              </a:solidFill>
            </a:ln>
          </p:spPr>
        </p:pic>
        <p:pic>
          <p:nvPicPr>
            <p:cNvPr id="5" name="Picture 4">
              <a:extLst>
                <a:ext uri="{FF2B5EF4-FFF2-40B4-BE49-F238E27FC236}">
                  <a16:creationId xmlns:a16="http://schemas.microsoft.com/office/drawing/2014/main" id="{935F98DA-1B61-517C-4EFB-68DC5A7081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10817" y="2548818"/>
              <a:ext cx="898495" cy="898495"/>
            </a:xfrm>
            <a:prstGeom prst="rect">
              <a:avLst/>
            </a:prstGeom>
          </p:spPr>
        </p:pic>
      </p:grpSp>
    </p:spTree>
    <p:extLst>
      <p:ext uri="{BB962C8B-B14F-4D97-AF65-F5344CB8AC3E}">
        <p14:creationId xmlns:p14="http://schemas.microsoft.com/office/powerpoint/2010/main" val="2080833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right)">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408CC83-823B-5C1D-6E57-6231CAE8AC48}"/>
              </a:ext>
            </a:extLst>
          </p:cNvPr>
          <p:cNvSpPr txBox="1"/>
          <p:nvPr/>
        </p:nvSpPr>
        <p:spPr>
          <a:xfrm>
            <a:off x="1135611" y="5450786"/>
            <a:ext cx="10201080" cy="55194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lang="en-US" sz="4400" dirty="0">
                <a:ln/>
                <a:solidFill>
                  <a:schemeClr val="bg1"/>
                </a:solidFill>
                <a:latin typeface="Avenir Next Condensed Demi Bold" panose="020B0506020202020204" pitchFamily="34" charset="0"/>
                <a:cs typeface="Arial" panose="020B0604020202020204" pitchFamily="34" charset="0"/>
              </a:rPr>
              <a:t>In this presentation we discussed fire ground cancer prevention, including preliminary exposure reduction practices, use of wet wipes, occupational exposures, and steps to take to reduce and mitigate your exposures.</a:t>
            </a:r>
          </a:p>
          <a:p>
            <a:endParaRPr lang="en-US" sz="4400" dirty="0">
              <a:ln/>
              <a:solidFill>
                <a:schemeClr val="bg1"/>
              </a:solidFill>
              <a:latin typeface="Avenir Next Condensed Demi Bold" panose="020B0506020202020204" pitchFamily="34" charset="0"/>
              <a:cs typeface="Arial" panose="020B0604020202020204" pitchFamily="34" charset="0"/>
            </a:endParaRPr>
          </a:p>
          <a:p>
            <a:pPr algn="ctr"/>
            <a:r>
              <a:rPr lang="en-US" sz="4400" dirty="0">
                <a:ln/>
                <a:solidFill>
                  <a:schemeClr val="bg1"/>
                </a:solidFill>
                <a:latin typeface="Avenir Next Condensed Demi Bold" panose="020B0506020202020204" pitchFamily="34" charset="0"/>
                <a:cs typeface="Arial" panose="020B0604020202020204" pitchFamily="34" charset="0"/>
              </a:rPr>
              <a:t>Make the necessary changes to protect yourself</a:t>
            </a:r>
          </a:p>
          <a:p>
            <a:endParaRPr lang="en-US" sz="4400" dirty="0">
              <a:ln/>
              <a:solidFill>
                <a:schemeClr val="bg1"/>
              </a:solidFill>
              <a:latin typeface="Avenir Next Condensed" panose="020B0506020202020204" pitchFamily="34" charset="0"/>
              <a:cs typeface="Arial" panose="020B0604020202020204" pitchFamily="34" charset="0"/>
            </a:endParaRPr>
          </a:p>
        </p:txBody>
      </p:sp>
      <p:sp>
        <p:nvSpPr>
          <p:cNvPr id="10" name="Content Placeholder 4">
            <a:extLst>
              <a:ext uri="{FF2B5EF4-FFF2-40B4-BE49-F238E27FC236}">
                <a16:creationId xmlns:a16="http://schemas.microsoft.com/office/drawing/2014/main" id="{1782C685-46B3-90E2-10E2-6830AD25F55F}"/>
              </a:ext>
            </a:extLst>
          </p:cNvPr>
          <p:cNvSpPr txBox="1">
            <a:spLocks/>
          </p:cNvSpPr>
          <p:nvPr/>
        </p:nvSpPr>
        <p:spPr>
          <a:xfrm>
            <a:off x="13457086" y="4957492"/>
            <a:ext cx="10363200" cy="9672908"/>
          </a:xfrm>
          <a:prstGeom prst="rect">
            <a:avLst/>
          </a:prstGeom>
        </p:spPr>
        <p:txBody>
          <a:bodyPr>
            <a:noAutofit/>
            <a:scene3d>
              <a:camera prst="orthographicFront"/>
              <a:lightRig rig="harsh" dir="t"/>
            </a:scene3d>
            <a:sp3d prstMaterial="matte">
              <a:contourClr>
                <a:schemeClr val="bg1">
                  <a:lumMod val="65000"/>
                </a:schemeClr>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3600"/>
              </a:spcAft>
            </a:pPr>
            <a:endParaRPr lang="en-US" sz="4400" dirty="0">
              <a:ln/>
              <a:solidFill>
                <a:schemeClr val="bg1"/>
              </a:solidFill>
              <a:latin typeface="Avenir Next Condensed" panose="020B0506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F05E971-0134-5DC0-BA9C-D08EA489E139}"/>
              </a:ext>
            </a:extLst>
          </p:cNvPr>
          <p:cNvSpPr txBox="1"/>
          <p:nvPr/>
        </p:nvSpPr>
        <p:spPr>
          <a:xfrm>
            <a:off x="1984767" y="2068645"/>
            <a:ext cx="9351924" cy="1077218"/>
          </a:xfrm>
          <a:prstGeom prst="rect">
            <a:avLst/>
          </a:prstGeom>
          <a:noFill/>
        </p:spPr>
        <p:txBody>
          <a:bodyPr wrap="square" rtlCol="0">
            <a:spAutoFit/>
            <a:scene3d>
              <a:camera prst="orthographicFront"/>
              <a:lightRig rig="harsh" dir="t"/>
            </a:scene3d>
            <a:sp3d prstMaterial="matte">
              <a:contourClr>
                <a:schemeClr val="bg1">
                  <a:lumMod val="65000"/>
                </a:schemeClr>
              </a:contourClr>
            </a:sp3d>
          </a:bodyPr>
          <a:lstStyle/>
          <a:p>
            <a:r>
              <a:rPr lang="en-US" sz="6400" dirty="0">
                <a:ln/>
                <a:solidFill>
                  <a:schemeClr val="bg1"/>
                </a:solidFill>
                <a:latin typeface="Avenir Next Condensed" panose="020B0506020202020204" pitchFamily="34" charset="0"/>
              </a:rPr>
              <a:t>Summary</a:t>
            </a:r>
          </a:p>
        </p:txBody>
      </p:sp>
      <p:pic>
        <p:nvPicPr>
          <p:cNvPr id="15" name="Content Placeholder 4">
            <a:extLst>
              <a:ext uri="{FF2B5EF4-FFF2-40B4-BE49-F238E27FC236}">
                <a16:creationId xmlns:a16="http://schemas.microsoft.com/office/drawing/2014/main" id="{1BA5FC04-7323-34B8-C033-5D59047279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457086" y="2607254"/>
            <a:ext cx="7474518" cy="9672908"/>
          </a:xfrm>
          <a:prstGeom prst="rect">
            <a:avLst/>
          </a:prstGeom>
          <a:ln w="12700">
            <a:miter lim="400000"/>
          </a:ln>
          <a:scene3d>
            <a:camera prst="orthographicFront"/>
            <a:lightRig rig="threePt" dir="t"/>
          </a:scene3d>
          <a:sp3d>
            <a:bevelT/>
            <a:bevelB/>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Tree>
    <p:extLst>
      <p:ext uri="{BB962C8B-B14F-4D97-AF65-F5344CB8AC3E}">
        <p14:creationId xmlns:p14="http://schemas.microsoft.com/office/powerpoint/2010/main" val="2334857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88AC85A-EB22-4469-BA03-90B84EC57E55}"/>
              </a:ext>
            </a:extLst>
          </p:cNvPr>
          <p:cNvSpPr txBox="1"/>
          <p:nvPr/>
        </p:nvSpPr>
        <p:spPr>
          <a:xfrm>
            <a:off x="1045498" y="4150899"/>
            <a:ext cx="10664218" cy="8894743"/>
          </a:xfrm>
          <a:prstGeom prst="rect">
            <a:avLst/>
          </a:prstGeom>
          <a:noFill/>
        </p:spPr>
        <p:txBody>
          <a:bodyPr wrap="square" rtlCol="0">
            <a:spAutoFit/>
          </a:bodyPr>
          <a:lstStyle/>
          <a:p>
            <a:r>
              <a:rPr lang="en-US" sz="6000" dirty="0">
                <a:solidFill>
                  <a:schemeClr val="bg1"/>
                </a:solidFill>
              </a:rPr>
              <a:t>We hope you found this presentation to be valuable for you and your brother and sister firefighters and EMS providers.</a:t>
            </a:r>
          </a:p>
          <a:p>
            <a:endParaRPr lang="en-US" sz="3200" dirty="0">
              <a:solidFill>
                <a:schemeClr val="bg1"/>
              </a:solidFill>
              <a:latin typeface="Arial" panose="020B0604020202020204" pitchFamily="34" charset="0"/>
              <a:cs typeface="Arial" panose="020B0604020202020204" pitchFamily="34" charset="0"/>
            </a:endParaRPr>
          </a:p>
          <a:p>
            <a:r>
              <a:rPr lang="en-US" sz="3200" dirty="0">
                <a:solidFill>
                  <a:schemeClr val="bg1"/>
                </a:solidFill>
                <a:latin typeface="Arial" panose="020B0604020202020204" pitchFamily="34" charset="0"/>
                <a:cs typeface="Arial" panose="020B0604020202020204" pitchFamily="34" charset="0"/>
              </a:rPr>
              <a:t>If you did, please consider making a </a:t>
            </a:r>
            <a:r>
              <a:rPr lang="en-US" sz="3200">
                <a:solidFill>
                  <a:schemeClr val="bg1"/>
                </a:solidFill>
                <a:latin typeface="Arial" panose="020B0604020202020204" pitchFamily="34" charset="0"/>
                <a:cs typeface="Arial" panose="020B0604020202020204" pitchFamily="34" charset="0"/>
              </a:rPr>
              <a:t>small donation </a:t>
            </a:r>
            <a:r>
              <a:rPr lang="en-US" sz="3200" dirty="0">
                <a:solidFill>
                  <a:schemeClr val="bg1"/>
                </a:solidFill>
                <a:latin typeface="Arial" panose="020B0604020202020204" pitchFamily="34" charset="0"/>
                <a:cs typeface="Arial" panose="020B0604020202020204" pitchFamily="34" charset="0"/>
              </a:rPr>
              <a:t>to help FCSN continue to spread the word nationwide about the dangers firefighters face and the precautions they can take to reduce their chances of getting cancer</a:t>
            </a:r>
          </a:p>
          <a:p>
            <a:endParaRPr lang="en-US" sz="3200" dirty="0">
              <a:solidFill>
                <a:schemeClr val="bg1"/>
              </a:solidFill>
              <a:latin typeface="Arial" panose="020B0604020202020204" pitchFamily="34" charset="0"/>
              <a:cs typeface="Arial" panose="020B0604020202020204" pitchFamily="34" charset="0"/>
            </a:endParaRPr>
          </a:p>
          <a:p>
            <a:pPr algn="ctr"/>
            <a:r>
              <a:rPr lang="en-US" sz="4800" dirty="0">
                <a:solidFill>
                  <a:schemeClr val="bg1"/>
                </a:solidFill>
                <a:latin typeface="Arial" panose="020B0604020202020204" pitchFamily="34" charset="0"/>
                <a:cs typeface="Arial" panose="020B0604020202020204" pitchFamily="34" charset="0"/>
              </a:rPr>
              <a:t>THANK YOU!</a:t>
            </a:r>
          </a:p>
        </p:txBody>
      </p:sp>
      <p:pic>
        <p:nvPicPr>
          <p:cNvPr id="3" name="Picture 2">
            <a:extLst>
              <a:ext uri="{FF2B5EF4-FFF2-40B4-BE49-F238E27FC236}">
                <a16:creationId xmlns:a16="http://schemas.microsoft.com/office/drawing/2014/main" id="{65521B1E-1463-610D-476B-827B932E82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74285" y="2327564"/>
            <a:ext cx="8539539" cy="10440988"/>
          </a:xfrm>
          <a:prstGeom prst="rect">
            <a:avLst/>
          </a:prstGeom>
          <a:ln>
            <a:solidFill>
              <a:schemeClr val="tx1"/>
            </a:solidFill>
          </a:ln>
        </p:spPr>
      </p:pic>
    </p:spTree>
    <p:extLst>
      <p:ext uri="{BB962C8B-B14F-4D97-AF65-F5344CB8AC3E}">
        <p14:creationId xmlns:p14="http://schemas.microsoft.com/office/powerpoint/2010/main" val="9834835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05634E33-AB29-B317-DB12-75025AD7E5BB}"/>
              </a:ext>
            </a:extLst>
          </p:cNvPr>
          <p:cNvSpPr/>
          <p:nvPr/>
        </p:nvSpPr>
        <p:spPr>
          <a:xfrm>
            <a:off x="-25867" y="483430"/>
            <a:ext cx="22482456" cy="1270001"/>
          </a:xfrm>
          <a:prstGeom prst="rect">
            <a:avLst/>
          </a:prstGeom>
          <a:solidFill>
            <a:schemeClr val="accent5">
              <a:lumOff val="-29866"/>
            </a:schemeClr>
          </a:solidFill>
          <a:ln w="127000">
            <a:solidFill>
              <a:srgbClr val="000000"/>
            </a:solidFill>
            <a:miter lim="400000"/>
          </a:ln>
          <a:effectLst>
            <a:outerShdw blurRad="254000" dist="127000" dir="5400000" rotWithShape="0">
              <a:srgbClr val="000000">
                <a:alpha val="62514"/>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 name="Text Placeholder 3">
            <a:extLst>
              <a:ext uri="{FF2B5EF4-FFF2-40B4-BE49-F238E27FC236}">
                <a16:creationId xmlns:a16="http://schemas.microsoft.com/office/drawing/2014/main" id="{D9D72D94-99B8-5F5D-6A50-AFABD620991A}"/>
              </a:ext>
            </a:extLst>
          </p:cNvPr>
          <p:cNvSpPr>
            <a:spLocks noGrp="1"/>
          </p:cNvSpPr>
          <p:nvPr>
            <p:ph type="body" sz="quarter" idx="4294967295"/>
          </p:nvPr>
        </p:nvSpPr>
        <p:spPr>
          <a:xfrm>
            <a:off x="16298022" y="1563061"/>
            <a:ext cx="8785225" cy="1292225"/>
          </a:xfrm>
        </p:spPr>
        <p:txBody>
          <a:bodyPr>
            <a:normAutofit/>
          </a:bodyPr>
          <a:lstStyle/>
          <a:p>
            <a:pPr marL="0" indent="0">
              <a:buNone/>
            </a:pPr>
            <a:r>
              <a:rPr lang="en-GB" b="1" dirty="0">
                <a:solidFill>
                  <a:schemeClr val="bg1"/>
                </a:solidFill>
                <a:latin typeface="Avenir Next Condensed Demi Bold" panose="020B0506020202020204" pitchFamily="34" charset="0"/>
              </a:rPr>
              <a:t>Occupational Exposure</a:t>
            </a:r>
            <a:endParaRPr lang="en-US" b="1" dirty="0">
              <a:solidFill>
                <a:schemeClr val="bg1"/>
              </a:solidFill>
              <a:latin typeface="Avenir Next Condensed Demi Bold" panose="020B0506020202020204" pitchFamily="34" charset="0"/>
            </a:endParaRPr>
          </a:p>
        </p:txBody>
      </p:sp>
      <p:sp>
        <p:nvSpPr>
          <p:cNvPr id="5" name="TextBox 4">
            <a:extLst>
              <a:ext uri="{FF2B5EF4-FFF2-40B4-BE49-F238E27FC236}">
                <a16:creationId xmlns:a16="http://schemas.microsoft.com/office/drawing/2014/main" id="{BF933A1F-6959-DD45-4360-F35315E69812}"/>
              </a:ext>
            </a:extLst>
          </p:cNvPr>
          <p:cNvSpPr txBox="1"/>
          <p:nvPr/>
        </p:nvSpPr>
        <p:spPr>
          <a:xfrm>
            <a:off x="12479651" y="4444003"/>
            <a:ext cx="8546302" cy="6556506"/>
          </a:xfrm>
          <a:prstGeom prst="rect">
            <a:avLst/>
          </a:prstGeom>
          <a:noFill/>
        </p:spPr>
        <p:txBody>
          <a:bodyPr wrap="square" lIns="0" rIns="0" rtlCol="0">
            <a:noAutofit/>
          </a:bodyPr>
          <a:lstStyle/>
          <a:p>
            <a:pPr>
              <a:spcAft>
                <a:spcPts val="3600"/>
              </a:spcAft>
            </a:pPr>
            <a:r>
              <a:rPr lang="en-US" sz="4800" dirty="0">
                <a:ln/>
                <a:solidFill>
                  <a:schemeClr val="bg1"/>
                </a:solidFill>
                <a:latin typeface="Avenir Next Condensed Demi Bold" panose="020B0506020202020204" pitchFamily="34" charset="0"/>
                <a:cs typeface="Arial" panose="020B0604020202020204" pitchFamily="34" charset="0"/>
              </a:rPr>
              <a:t>Personnel should be cognizant that an exposure to products of combustion does not require visible smoke.</a:t>
            </a:r>
          </a:p>
          <a:p>
            <a:pPr>
              <a:spcAft>
                <a:spcPts val="3600"/>
              </a:spcAft>
            </a:pPr>
            <a:r>
              <a:rPr lang="en-US" sz="4800" dirty="0">
                <a:ln/>
                <a:solidFill>
                  <a:schemeClr val="bg1"/>
                </a:solidFill>
                <a:latin typeface="Avenir Next Condensed Demi Bold" panose="020B0506020202020204" pitchFamily="34" charset="0"/>
                <a:cs typeface="Arial" panose="020B0604020202020204" pitchFamily="34" charset="0"/>
              </a:rPr>
              <a:t>Inhalation and absorption of low doses, in the part per million (ppm) range or microscopic amounts, can have a potential carcinogenic effect.</a:t>
            </a:r>
          </a:p>
        </p:txBody>
      </p:sp>
      <p:sp>
        <p:nvSpPr>
          <p:cNvPr id="6" name="Rectangle 5">
            <a:extLst>
              <a:ext uri="{FF2B5EF4-FFF2-40B4-BE49-F238E27FC236}">
                <a16:creationId xmlns:a16="http://schemas.microsoft.com/office/drawing/2014/main" id="{1F2F5186-4776-3939-022A-F38FFB1D1155}"/>
              </a:ext>
            </a:extLst>
          </p:cNvPr>
          <p:cNvSpPr/>
          <p:nvPr/>
        </p:nvSpPr>
        <p:spPr>
          <a:xfrm rot="5400000">
            <a:off x="6738161" y="7791944"/>
            <a:ext cx="8064894" cy="260648"/>
          </a:xfrm>
          <a:prstGeom prst="rect">
            <a:avLst/>
          </a:prstGeom>
          <a:solidFill>
            <a:srgbClr val="E1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9" name="WHY WE EXIST">
            <a:extLst>
              <a:ext uri="{FF2B5EF4-FFF2-40B4-BE49-F238E27FC236}">
                <a16:creationId xmlns:a16="http://schemas.microsoft.com/office/drawing/2014/main" id="{810B25C7-E267-6E31-9A0A-6D289757B1E7}"/>
              </a:ext>
            </a:extLst>
          </p:cNvPr>
          <p:cNvSpPr txBox="1"/>
          <p:nvPr/>
        </p:nvSpPr>
        <p:spPr>
          <a:xfrm>
            <a:off x="8892543" y="528526"/>
            <a:ext cx="13017987" cy="1179810"/>
          </a:xfrm>
          <a:prstGeom prst="rect">
            <a:avLst/>
          </a:prstGeom>
          <a:ln w="12700">
            <a:miter lim="400000"/>
          </a:ln>
          <a:effectLst>
            <a:outerShdw blurRad="254000" dist="127000" dir="5400000" rotWithShape="0">
              <a:srgbClr val="000000">
                <a:alpha val="625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000">
                <a:solidFill>
                  <a:srgbClr val="FFFFFF"/>
                </a:solidFill>
                <a:latin typeface="Helvetica"/>
                <a:ea typeface="Helvetica"/>
                <a:cs typeface="Helvetica"/>
                <a:sym typeface="Helvetica"/>
              </a:defRPr>
            </a:lvl1pPr>
          </a:lstStyle>
          <a:p>
            <a:r>
              <a:rPr lang="en-US" dirty="0"/>
              <a:t>Fireground Cancer Prevention</a:t>
            </a:r>
            <a:endParaRPr dirty="0"/>
          </a:p>
        </p:txBody>
      </p:sp>
      <p:pic>
        <p:nvPicPr>
          <p:cNvPr id="10" name="FCSN-logo.png" descr="FCSN-logo.png">
            <a:extLst>
              <a:ext uri="{FF2B5EF4-FFF2-40B4-BE49-F238E27FC236}">
                <a16:creationId xmlns:a16="http://schemas.microsoft.com/office/drawing/2014/main" id="{5C51DB8E-2D87-36AF-C9C9-24F0E8121230}"/>
              </a:ext>
            </a:extLst>
          </p:cNvPr>
          <p:cNvPicPr>
            <a:picLocks noChangeAspect="1"/>
          </p:cNvPicPr>
          <p:nvPr/>
        </p:nvPicPr>
        <p:blipFill>
          <a:blip r:embed="rId3"/>
          <a:stretch>
            <a:fillRect/>
          </a:stretch>
        </p:blipFill>
        <p:spPr>
          <a:xfrm>
            <a:off x="-266700" y="-12700"/>
            <a:ext cx="4715132" cy="4715132"/>
          </a:xfrm>
          <a:prstGeom prst="rect">
            <a:avLst/>
          </a:prstGeom>
          <a:ln w="12700">
            <a:miter lim="400000"/>
          </a:ln>
        </p:spPr>
      </p:pic>
      <p:pic>
        <p:nvPicPr>
          <p:cNvPr id="3" name="Picture 2">
            <a:extLst>
              <a:ext uri="{FF2B5EF4-FFF2-40B4-BE49-F238E27FC236}">
                <a16:creationId xmlns:a16="http://schemas.microsoft.com/office/drawing/2014/main" id="{3DE13C74-24CB-AE94-E34D-E9C67FE468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400" y="4747528"/>
            <a:ext cx="9807662" cy="6606272"/>
          </a:xfrm>
          <a:prstGeom prst="rect">
            <a:avLst/>
          </a:prstGeom>
          <a:scene3d>
            <a:camera prst="orthographicFront"/>
            <a:lightRig rig="threePt" dir="t"/>
          </a:scene3d>
          <a:sp3d>
            <a:bevelT/>
            <a:bevelB/>
          </a:sp3d>
        </p:spPr>
      </p:pic>
    </p:spTree>
    <p:extLst>
      <p:ext uri="{BB962C8B-B14F-4D97-AF65-F5344CB8AC3E}">
        <p14:creationId xmlns:p14="http://schemas.microsoft.com/office/powerpoint/2010/main" val="1591874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64" presetClass="path" presetSubtype="0" accel="33333" fill="hold" grpId="1" nodeType="withEffect" p14:presetBounceEnd="26667">
                                      <p:stCondLst>
                                        <p:cond delay="750"/>
                                      </p:stCondLst>
                                      <p:childTnLst>
                                        <p:animMotion origin="layout" path="M 0.03542 0.08148 L -2.60417E-6 -1.11111E-6 " pathEditMode="relative" rAng="0" ptsTypes="AA" p14:bounceEnd="26667">
                                          <p:cBhvr>
                                            <p:cTn id="12" dur="750" fill="hold"/>
                                            <p:tgtEl>
                                              <p:spTgt spid="4"/>
                                            </p:tgtEl>
                                            <p:attrNameLst>
                                              <p:attrName>ppt_x</p:attrName>
                                              <p:attrName>ppt_y</p:attrName>
                                            </p:attrNameLst>
                                          </p:cBhvr>
                                          <p:rCtr x="-1771" y="-4074"/>
                                        </p:animMotion>
                                      </p:childTnLst>
                                    </p:cTn>
                                  </p:par>
                                  <p:par>
                                    <p:cTn id="13" presetID="22" presetClass="entr" presetSubtype="1" fill="hold" grpId="0" nodeType="with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par>
                                    <p:cTn id="16" presetID="64" presetClass="path" presetSubtype="0" accel="33333" decel="33333" fill="hold" grpId="1" nodeType="withEffect">
                                      <p:stCondLst>
                                        <p:cond delay="1000"/>
                                      </p:stCondLst>
                                      <p:childTnLst>
                                        <p:animMotion origin="layout" path="M 0.0237 0.09792 L -4.27083E-6 -2.96296E-6 " pathEditMode="relative" rAng="0" ptsTypes="AA">
                                          <p:cBhvr>
                                            <p:cTn id="17" dur="750" fill="hold"/>
                                            <p:tgtEl>
                                              <p:spTgt spid="5"/>
                                            </p:tgtEl>
                                            <p:attrNameLst>
                                              <p:attrName>ppt_x</p:attrName>
                                              <p:attrName>ppt_y</p:attrName>
                                            </p:attrNameLst>
                                          </p:cBhvr>
                                          <p:rCtr x="-1185" y="-4896"/>
                                        </p:animMotion>
                                      </p:childTnLst>
                                    </p:cTn>
                                  </p:par>
                                  <p:par>
                                    <p:cTn id="18" presetID="2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P spid="5" grpId="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64" presetClass="path" presetSubtype="0" accel="33333" fill="hold" grpId="1" nodeType="withEffect">
                                      <p:stCondLst>
                                        <p:cond delay="750"/>
                                      </p:stCondLst>
                                      <p:childTnLst>
                                        <p:animMotion origin="layout" path="M 0.03542 0.08148 L -2.60417E-6 -1.11111E-6 " pathEditMode="relative" rAng="0" ptsTypes="AA">
                                          <p:cBhvr>
                                            <p:cTn id="12" dur="750" fill="hold"/>
                                            <p:tgtEl>
                                              <p:spTgt spid="4"/>
                                            </p:tgtEl>
                                            <p:attrNameLst>
                                              <p:attrName>ppt_x</p:attrName>
                                              <p:attrName>ppt_y</p:attrName>
                                            </p:attrNameLst>
                                          </p:cBhvr>
                                          <p:rCtr x="-1771" y="-4074"/>
                                        </p:animMotion>
                                      </p:childTnLst>
                                    </p:cTn>
                                  </p:par>
                                  <p:par>
                                    <p:cTn id="13" presetID="22" presetClass="entr" presetSubtype="1" fill="hold" grpId="0" nodeType="with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par>
                                    <p:cTn id="16" presetID="64" presetClass="path" presetSubtype="0" accel="33333" decel="33333" fill="hold" grpId="1" nodeType="withEffect">
                                      <p:stCondLst>
                                        <p:cond delay="1000"/>
                                      </p:stCondLst>
                                      <p:childTnLst>
                                        <p:animMotion origin="layout" path="M 0.0237 0.09792 L -4.27083E-6 -2.96296E-6 " pathEditMode="relative" rAng="0" ptsTypes="AA">
                                          <p:cBhvr>
                                            <p:cTn id="17" dur="750" fill="hold"/>
                                            <p:tgtEl>
                                              <p:spTgt spid="5"/>
                                            </p:tgtEl>
                                            <p:attrNameLst>
                                              <p:attrName>ppt_x</p:attrName>
                                              <p:attrName>ppt_y</p:attrName>
                                            </p:attrNameLst>
                                          </p:cBhvr>
                                          <p:rCtr x="-1185" y="-4896"/>
                                        </p:animMotion>
                                      </p:childTnLst>
                                    </p:cTn>
                                  </p:par>
                                  <p:par>
                                    <p:cTn id="18" presetID="2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P spid="5" grpId="1"/>
          <p:bldP spid="6"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RectangleRounded27">
            <a:extLst>
              <a:ext uri="{FF2B5EF4-FFF2-40B4-BE49-F238E27FC236}">
                <a16:creationId xmlns:a16="http://schemas.microsoft.com/office/drawing/2014/main" id="{493EA2E3-8FB6-9A2E-B886-B42525384450}"/>
              </a:ext>
            </a:extLst>
          </p:cNvPr>
          <p:cNvGrpSpPr/>
          <p:nvPr/>
        </p:nvGrpSpPr>
        <p:grpSpPr>
          <a:xfrm>
            <a:off x="11638774" y="2220275"/>
            <a:ext cx="9369424" cy="10661066"/>
            <a:chOff x="623392" y="496480"/>
            <a:chExt cx="4972744" cy="5865041"/>
          </a:xfrm>
        </p:grpSpPr>
        <p:sp>
          <p:nvSpPr>
            <p:cNvPr id="6" name="Rectangle: Rounded Corners 5">
              <a:extLst>
                <a:ext uri="{FF2B5EF4-FFF2-40B4-BE49-F238E27FC236}">
                  <a16:creationId xmlns:a16="http://schemas.microsoft.com/office/drawing/2014/main" id="{CEBE68D6-B00D-39D3-2A55-EE2A655E36F7}"/>
                </a:ext>
              </a:extLst>
            </p:cNvPr>
            <p:cNvSpPr/>
            <p:nvPr/>
          </p:nvSpPr>
          <p:spPr>
            <a:xfrm>
              <a:off x="623392" y="496480"/>
              <a:ext cx="4972744" cy="5865041"/>
            </a:xfrm>
            <a:prstGeom prst="roundRect">
              <a:avLst>
                <a:gd name="adj" fmla="val 4611"/>
              </a:avLst>
            </a:prstGeom>
            <a:solidFill>
              <a:schemeClr val="accent4"/>
            </a:solidFill>
            <a:ln>
              <a:noFill/>
            </a:ln>
            <a:effectLst>
              <a:outerShdw blurRad="190500" dist="127000" dir="13500000" algn="b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7" name="!!RectangleRounded27">
              <a:extLst>
                <a:ext uri="{FF2B5EF4-FFF2-40B4-BE49-F238E27FC236}">
                  <a16:creationId xmlns:a16="http://schemas.microsoft.com/office/drawing/2014/main" id="{D21CD791-CE59-A712-689A-C35962C05702}"/>
                </a:ext>
              </a:extLst>
            </p:cNvPr>
            <p:cNvSpPr/>
            <p:nvPr/>
          </p:nvSpPr>
          <p:spPr>
            <a:xfrm>
              <a:off x="623392" y="496480"/>
              <a:ext cx="4972744" cy="5865041"/>
            </a:xfrm>
            <a:prstGeom prst="roundRect">
              <a:avLst>
                <a:gd name="adj" fmla="val 4611"/>
              </a:avLst>
            </a:prstGeom>
            <a:solidFill>
              <a:schemeClr val="bg2"/>
            </a:solidFill>
            <a:ln>
              <a:noFill/>
            </a:ln>
            <a:effectLst>
              <a:outerShdw blurRad="190500" dist="127000" dir="2700000" algn="tl" rotWithShape="0">
                <a:schemeClr val="accent5">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grpSp>
      <p:pic>
        <p:nvPicPr>
          <p:cNvPr id="51" name="Picture Placeholder 50">
            <a:extLst>
              <a:ext uri="{FF2B5EF4-FFF2-40B4-BE49-F238E27FC236}">
                <a16:creationId xmlns:a16="http://schemas.microsoft.com/office/drawing/2014/main" id="{49703849-42C9-F073-7928-0A006F8A741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710" r="710"/>
          <a:stretch>
            <a:fillRect/>
          </a:stretch>
        </p:blipFill>
        <p:spPr>
          <a:xfrm>
            <a:off x="12192000" y="2603364"/>
            <a:ext cx="8324850" cy="9894888"/>
          </a:xfrm>
        </p:spPr>
      </p:pic>
      <p:sp>
        <p:nvSpPr>
          <p:cNvPr id="8" name="!!RectangleRounded16">
            <a:extLst>
              <a:ext uri="{FF2B5EF4-FFF2-40B4-BE49-F238E27FC236}">
                <a16:creationId xmlns:a16="http://schemas.microsoft.com/office/drawing/2014/main" id="{CFCE5C1E-E41A-FF8C-D954-F2A0B6426508}"/>
              </a:ext>
            </a:extLst>
          </p:cNvPr>
          <p:cNvSpPr/>
          <p:nvPr/>
        </p:nvSpPr>
        <p:spPr>
          <a:xfrm rot="16200000" flipH="1">
            <a:off x="-2739408" y="8483077"/>
            <a:ext cx="8911118" cy="311900"/>
          </a:xfrm>
          <a:prstGeom prst="roundRect">
            <a:avLst>
              <a:gd name="adj" fmla="val 50000"/>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a:noFill/>
          </a:ln>
          <a:effectLst>
            <a:innerShdw blurRad="76200" dist="63500" dir="13200000">
              <a:schemeClr val="accent5">
                <a:lumMod val="75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9" name="!!Oval017">
            <a:extLst>
              <a:ext uri="{FF2B5EF4-FFF2-40B4-BE49-F238E27FC236}">
                <a16:creationId xmlns:a16="http://schemas.microsoft.com/office/drawing/2014/main" id="{E99460E1-BA37-42CD-65C3-6B1C34C236F8}"/>
              </a:ext>
            </a:extLst>
          </p:cNvPr>
          <p:cNvSpPr/>
          <p:nvPr/>
        </p:nvSpPr>
        <p:spPr>
          <a:xfrm flipH="1">
            <a:off x="1476708" y="4807325"/>
            <a:ext cx="478884" cy="478884"/>
          </a:xfrm>
          <a:prstGeom prst="ellipse">
            <a:avLst/>
          </a:prstGeom>
          <a:gradFill flip="none" rotWithShape="1">
            <a:gsLst>
              <a:gs pos="100000">
                <a:schemeClr val="accent5"/>
              </a:gs>
              <a:gs pos="0">
                <a:schemeClr val="accent6">
                  <a:lumMod val="95000"/>
                  <a:lumOff val="5000"/>
                </a:schemeClr>
              </a:gs>
            </a:gsLst>
            <a:path path="circle">
              <a:fillToRect r="100000" b="100000"/>
            </a:path>
            <a:tileRect l="-100000" t="-100000"/>
          </a:gradFill>
          <a:ln>
            <a:noFill/>
          </a:ln>
          <a:effectLst>
            <a:outerShdw blurRad="127000" dist="88900" dir="2700000" algn="tl" rotWithShape="0">
              <a:schemeClr val="accent5">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10" name="!!Oval018">
            <a:extLst>
              <a:ext uri="{FF2B5EF4-FFF2-40B4-BE49-F238E27FC236}">
                <a16:creationId xmlns:a16="http://schemas.microsoft.com/office/drawing/2014/main" id="{26CA6676-13C6-C7F3-C765-DB325C6D140C}"/>
              </a:ext>
            </a:extLst>
          </p:cNvPr>
          <p:cNvSpPr/>
          <p:nvPr/>
        </p:nvSpPr>
        <p:spPr>
          <a:xfrm flipH="1">
            <a:off x="1507168" y="7444718"/>
            <a:ext cx="478884" cy="478884"/>
          </a:xfrm>
          <a:prstGeom prst="ellipse">
            <a:avLst/>
          </a:prstGeom>
          <a:gradFill flip="none" rotWithShape="1">
            <a:gsLst>
              <a:gs pos="100000">
                <a:schemeClr val="accent5"/>
              </a:gs>
              <a:gs pos="0">
                <a:schemeClr val="accent6">
                  <a:lumMod val="95000"/>
                  <a:lumOff val="5000"/>
                </a:schemeClr>
              </a:gs>
            </a:gsLst>
            <a:path path="circle">
              <a:fillToRect r="100000" b="100000"/>
            </a:path>
            <a:tileRect l="-100000" t="-100000"/>
          </a:gradFill>
          <a:ln>
            <a:noFill/>
          </a:ln>
          <a:effectLst>
            <a:outerShdw blurRad="127000" dist="88900" dir="2700000" algn="tl" rotWithShape="0">
              <a:schemeClr val="accent5">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11" name="!!Oval019">
            <a:extLst>
              <a:ext uri="{FF2B5EF4-FFF2-40B4-BE49-F238E27FC236}">
                <a16:creationId xmlns:a16="http://schemas.microsoft.com/office/drawing/2014/main" id="{442DA7F7-FC02-E095-A9C4-3D8703A99955}"/>
              </a:ext>
            </a:extLst>
          </p:cNvPr>
          <p:cNvSpPr/>
          <p:nvPr/>
        </p:nvSpPr>
        <p:spPr>
          <a:xfrm flipH="1">
            <a:off x="1560201" y="9128796"/>
            <a:ext cx="478884" cy="478884"/>
          </a:xfrm>
          <a:prstGeom prst="ellipse">
            <a:avLst/>
          </a:prstGeom>
          <a:gradFill flip="none" rotWithShape="1">
            <a:gsLst>
              <a:gs pos="100000">
                <a:schemeClr val="accent5"/>
              </a:gs>
              <a:gs pos="0">
                <a:schemeClr val="accent6">
                  <a:lumMod val="95000"/>
                  <a:lumOff val="5000"/>
                </a:schemeClr>
              </a:gs>
            </a:gsLst>
            <a:path path="circle">
              <a:fillToRect r="100000" b="100000"/>
            </a:path>
            <a:tileRect l="-100000" t="-100000"/>
          </a:gradFill>
          <a:ln>
            <a:noFill/>
          </a:ln>
          <a:effectLst>
            <a:outerShdw blurRad="127000" dist="88900" dir="2700000" algn="tl" rotWithShape="0">
              <a:schemeClr val="accent5">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12" name="!!Oval020">
            <a:extLst>
              <a:ext uri="{FF2B5EF4-FFF2-40B4-BE49-F238E27FC236}">
                <a16:creationId xmlns:a16="http://schemas.microsoft.com/office/drawing/2014/main" id="{00CB528B-30ED-7DE3-224A-310022ED03F3}"/>
              </a:ext>
            </a:extLst>
          </p:cNvPr>
          <p:cNvSpPr/>
          <p:nvPr/>
        </p:nvSpPr>
        <p:spPr>
          <a:xfrm flipH="1">
            <a:off x="1507168" y="11636219"/>
            <a:ext cx="478884" cy="478884"/>
          </a:xfrm>
          <a:prstGeom prst="ellipse">
            <a:avLst/>
          </a:prstGeom>
          <a:gradFill flip="none" rotWithShape="1">
            <a:gsLst>
              <a:gs pos="100000">
                <a:schemeClr val="accent5"/>
              </a:gs>
              <a:gs pos="0">
                <a:schemeClr val="accent6">
                  <a:lumMod val="95000"/>
                  <a:lumOff val="5000"/>
                </a:schemeClr>
              </a:gs>
            </a:gsLst>
            <a:path path="circle">
              <a:fillToRect r="100000" b="100000"/>
            </a:path>
            <a:tileRect l="-100000" t="-100000"/>
          </a:gradFill>
          <a:ln>
            <a:noFill/>
          </a:ln>
          <a:effectLst>
            <a:outerShdw blurRad="127000" dist="88900" dir="2700000" algn="tl" rotWithShape="0">
              <a:schemeClr val="accent5">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grpSp>
        <p:nvGrpSpPr>
          <p:cNvPr id="13" name="Group 12">
            <a:extLst>
              <a:ext uri="{FF2B5EF4-FFF2-40B4-BE49-F238E27FC236}">
                <a16:creationId xmlns:a16="http://schemas.microsoft.com/office/drawing/2014/main" id="{2B386695-0CCE-0F5C-6186-83E356ABD798}"/>
              </a:ext>
            </a:extLst>
          </p:cNvPr>
          <p:cNvGrpSpPr/>
          <p:nvPr/>
        </p:nvGrpSpPr>
        <p:grpSpPr>
          <a:xfrm>
            <a:off x="4173222" y="5046767"/>
            <a:ext cx="6384322" cy="5260920"/>
            <a:chOff x="8477267" y="1364163"/>
            <a:chExt cx="1944216" cy="2630460"/>
          </a:xfrm>
        </p:grpSpPr>
        <p:sp>
          <p:nvSpPr>
            <p:cNvPr id="14" name="TextBox 13">
              <a:extLst>
                <a:ext uri="{FF2B5EF4-FFF2-40B4-BE49-F238E27FC236}">
                  <a16:creationId xmlns:a16="http://schemas.microsoft.com/office/drawing/2014/main" id="{08F7B19A-A6D4-79E8-FCDD-17229FE5EBCF}"/>
                </a:ext>
              </a:extLst>
            </p:cNvPr>
            <p:cNvSpPr txBox="1"/>
            <p:nvPr/>
          </p:nvSpPr>
          <p:spPr>
            <a:xfrm>
              <a:off x="8477267" y="1364163"/>
              <a:ext cx="1944216" cy="384721"/>
            </a:xfrm>
            <a:prstGeom prst="rect">
              <a:avLst/>
            </a:prstGeom>
            <a:noFill/>
          </p:spPr>
          <p:txBody>
            <a:bodyPr wrap="square" lIns="0" rIns="0" rtlCol="0" anchor="b">
              <a:spAutoFit/>
            </a:bodyPr>
            <a:lstStyle/>
            <a:p>
              <a:r>
                <a:rPr lang="en-GB" sz="4400" dirty="0">
                  <a:solidFill>
                    <a:schemeClr val="bg1"/>
                  </a:solidFill>
                  <a:latin typeface="Avenir Next Condensed Demi Bold" panose="020B0506020202020204" pitchFamily="34" charset="0"/>
                  <a:ea typeface="Segoe UI Black" panose="020B0A02040204020203" pitchFamily="34" charset="0"/>
                  <a:cs typeface="Open Sans bold" pitchFamily="2" charset="0"/>
                </a:rPr>
                <a:t>Occupational Exposure</a:t>
              </a:r>
              <a:endParaRPr lang="en-US" sz="4400" dirty="0">
                <a:solidFill>
                  <a:schemeClr val="bg1"/>
                </a:solidFill>
                <a:latin typeface="Avenir Next Condensed Demi Bold" panose="020B0506020202020204" pitchFamily="34" charset="0"/>
                <a:ea typeface="Segoe UI Black" panose="020B0A02040204020203" pitchFamily="34" charset="0"/>
                <a:cs typeface="Open Sans bold" pitchFamily="2" charset="0"/>
              </a:endParaRPr>
            </a:p>
          </p:txBody>
        </p:sp>
        <p:sp>
          <p:nvSpPr>
            <p:cNvPr id="15" name="TextBox 14">
              <a:extLst>
                <a:ext uri="{FF2B5EF4-FFF2-40B4-BE49-F238E27FC236}">
                  <a16:creationId xmlns:a16="http://schemas.microsoft.com/office/drawing/2014/main" id="{A63EAD58-0666-1BB1-2C05-C7F4CDD79675}"/>
                </a:ext>
              </a:extLst>
            </p:cNvPr>
            <p:cNvSpPr txBox="1"/>
            <p:nvPr/>
          </p:nvSpPr>
          <p:spPr>
            <a:xfrm>
              <a:off x="8477267" y="1794020"/>
              <a:ext cx="1944216" cy="2200603"/>
            </a:xfrm>
            <a:prstGeom prst="rect">
              <a:avLst/>
            </a:prstGeom>
            <a:noFill/>
          </p:spPr>
          <p:txBody>
            <a:bodyPr wrap="square" lIns="0" rIns="0" rtlCol="0">
              <a:spAutoFit/>
            </a:bodyPr>
            <a:lstStyle/>
            <a:p>
              <a:pPr>
                <a:spcAft>
                  <a:spcPts val="3600"/>
                </a:spcAft>
              </a:pPr>
              <a:r>
                <a:rPr lang="en-US" sz="4000" dirty="0">
                  <a:ln/>
                  <a:solidFill>
                    <a:schemeClr val="bg1"/>
                  </a:solidFill>
                  <a:latin typeface="Avenir Next Condensed Demi Bold" panose="020B0506020202020204" pitchFamily="34" charset="0"/>
                  <a:cs typeface="Arial" panose="020B0604020202020204" pitchFamily="34" charset="0"/>
                  <a:sym typeface="Calibri"/>
                </a:rPr>
                <a:t>Generally, the definition of an occupational exposure is when a firefighter comes into direct contact with a disease-causing substance or material through the course of their job-related duties. </a:t>
              </a:r>
            </a:p>
          </p:txBody>
        </p:sp>
      </p:grpSp>
      <p:sp>
        <p:nvSpPr>
          <p:cNvPr id="48" name="WHY WE EXIST">
            <a:extLst>
              <a:ext uri="{FF2B5EF4-FFF2-40B4-BE49-F238E27FC236}">
                <a16:creationId xmlns:a16="http://schemas.microsoft.com/office/drawing/2014/main" id="{A11ECA4D-FBF5-1AAC-D0AD-344A5F3BD849}"/>
              </a:ext>
            </a:extLst>
          </p:cNvPr>
          <p:cNvSpPr txBox="1"/>
          <p:nvPr/>
        </p:nvSpPr>
        <p:spPr>
          <a:xfrm>
            <a:off x="8892543" y="528526"/>
            <a:ext cx="13017987" cy="1179810"/>
          </a:xfrm>
          <a:prstGeom prst="rect">
            <a:avLst/>
          </a:prstGeom>
          <a:ln w="12700">
            <a:miter lim="400000"/>
          </a:ln>
          <a:effectLst>
            <a:outerShdw blurRad="254000" dist="127000" dir="5400000" rotWithShape="0">
              <a:srgbClr val="000000">
                <a:alpha val="625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000">
                <a:solidFill>
                  <a:srgbClr val="FFFFFF"/>
                </a:solidFill>
                <a:latin typeface="Helvetica"/>
                <a:ea typeface="Helvetica"/>
                <a:cs typeface="Helvetica"/>
                <a:sym typeface="Helvetica"/>
              </a:defRPr>
            </a:lvl1pPr>
          </a:lstStyle>
          <a:p>
            <a:r>
              <a:rPr lang="en-US" dirty="0"/>
              <a:t>Fireground Cancer Prevention</a:t>
            </a:r>
            <a:endParaRPr dirty="0"/>
          </a:p>
        </p:txBody>
      </p:sp>
      <p:pic>
        <p:nvPicPr>
          <p:cNvPr id="49" name="FCSN-logo.png" descr="FCSN-logo.png">
            <a:extLst>
              <a:ext uri="{FF2B5EF4-FFF2-40B4-BE49-F238E27FC236}">
                <a16:creationId xmlns:a16="http://schemas.microsoft.com/office/drawing/2014/main" id="{C117CD8A-2B64-0EC5-E017-23B70638A98B}"/>
              </a:ext>
            </a:extLst>
          </p:cNvPr>
          <p:cNvPicPr>
            <a:picLocks noChangeAspect="1"/>
          </p:cNvPicPr>
          <p:nvPr/>
        </p:nvPicPr>
        <p:blipFill>
          <a:blip r:embed="rId4"/>
          <a:stretch>
            <a:fillRect/>
          </a:stretch>
        </p:blipFill>
        <p:spPr>
          <a:xfrm>
            <a:off x="-281794" y="33449"/>
            <a:ext cx="4715132" cy="4715132"/>
          </a:xfrm>
          <a:prstGeom prst="rect">
            <a:avLst/>
          </a:prstGeom>
          <a:ln w="12700">
            <a:miter lim="400000"/>
          </a:ln>
        </p:spPr>
      </p:pic>
      <p:grpSp>
        <p:nvGrpSpPr>
          <p:cNvPr id="4" name="Group 3">
            <a:extLst>
              <a:ext uri="{FF2B5EF4-FFF2-40B4-BE49-F238E27FC236}">
                <a16:creationId xmlns:a16="http://schemas.microsoft.com/office/drawing/2014/main" id="{A27D7E17-2879-8A85-E000-84E4F5470263}"/>
              </a:ext>
            </a:extLst>
          </p:cNvPr>
          <p:cNvGrpSpPr/>
          <p:nvPr/>
        </p:nvGrpSpPr>
        <p:grpSpPr>
          <a:xfrm>
            <a:off x="2413847" y="5899443"/>
            <a:ext cx="1301121" cy="1301120"/>
            <a:chOff x="2413847" y="5899443"/>
            <a:chExt cx="1301121" cy="1301120"/>
          </a:xfrm>
        </p:grpSpPr>
        <p:grpSp>
          <p:nvGrpSpPr>
            <p:cNvPr id="26" name="Group 25">
              <a:extLst>
                <a:ext uri="{FF2B5EF4-FFF2-40B4-BE49-F238E27FC236}">
                  <a16:creationId xmlns:a16="http://schemas.microsoft.com/office/drawing/2014/main" id="{030F32B4-5521-6BCF-79A6-CB89F9A89030}"/>
                </a:ext>
              </a:extLst>
            </p:cNvPr>
            <p:cNvGrpSpPr/>
            <p:nvPr/>
          </p:nvGrpSpPr>
          <p:grpSpPr>
            <a:xfrm>
              <a:off x="2413847" y="5899443"/>
              <a:ext cx="1301121" cy="1301120"/>
              <a:chOff x="3863752" y="2852936"/>
              <a:chExt cx="1512168" cy="1512168"/>
            </a:xfrm>
          </p:grpSpPr>
          <p:sp>
            <p:nvSpPr>
              <p:cNvPr id="28" name="Oval 27">
                <a:extLst>
                  <a:ext uri="{FF2B5EF4-FFF2-40B4-BE49-F238E27FC236}">
                    <a16:creationId xmlns:a16="http://schemas.microsoft.com/office/drawing/2014/main" id="{B955D747-78A7-7D77-4DF1-516E1A1F8531}"/>
                  </a:ext>
                </a:extLst>
              </p:cNvPr>
              <p:cNvSpPr/>
              <p:nvPr/>
            </p:nvSpPr>
            <p:spPr>
              <a:xfrm>
                <a:off x="3863752" y="2852936"/>
                <a:ext cx="1512168" cy="1512168"/>
              </a:xfrm>
              <a:prstGeom prst="ellipse">
                <a:avLst/>
              </a:prstGeom>
              <a:solidFill>
                <a:schemeClr val="accent4"/>
              </a:solidFill>
              <a:ln>
                <a:noFill/>
              </a:ln>
              <a:effectLst>
                <a:outerShdw blurRad="152400" dist="101600" dir="13500000" algn="b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9" name="Oval 28">
                <a:extLst>
                  <a:ext uri="{FF2B5EF4-FFF2-40B4-BE49-F238E27FC236}">
                    <a16:creationId xmlns:a16="http://schemas.microsoft.com/office/drawing/2014/main" id="{F40E7938-8310-853A-F384-6FFEF361B19C}"/>
                  </a:ext>
                </a:extLst>
              </p:cNvPr>
              <p:cNvSpPr/>
              <p:nvPr/>
            </p:nvSpPr>
            <p:spPr>
              <a:xfrm>
                <a:off x="3863752" y="2852936"/>
                <a:ext cx="1512168" cy="1512168"/>
              </a:xfrm>
              <a:prstGeom prst="ellipse">
                <a:avLst/>
              </a:prstGeom>
              <a:solidFill>
                <a:schemeClr val="bg2"/>
              </a:solidFill>
              <a:ln>
                <a:solidFill>
                  <a:srgbClr val="000000"/>
                </a:solidFill>
              </a:ln>
              <a:effectLst>
                <a:outerShdw blurRad="152400" dist="101600" dir="2700000" algn="tl" rotWithShape="0">
                  <a:schemeClr val="accent5">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grpSp>
        <p:pic>
          <p:nvPicPr>
            <p:cNvPr id="3" name="Picture 2">
              <a:extLst>
                <a:ext uri="{FF2B5EF4-FFF2-40B4-BE49-F238E27FC236}">
                  <a16:creationId xmlns:a16="http://schemas.microsoft.com/office/drawing/2014/main" id="{12128D24-915D-C662-4333-219683172A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1773" y="6069114"/>
              <a:ext cx="961777" cy="961777"/>
            </a:xfrm>
            <a:prstGeom prst="rect">
              <a:avLst/>
            </a:prstGeom>
          </p:spPr>
        </p:pic>
      </p:grpSp>
    </p:spTree>
    <p:extLst>
      <p:ext uri="{BB962C8B-B14F-4D97-AF65-F5344CB8AC3E}">
        <p14:creationId xmlns:p14="http://schemas.microsoft.com/office/powerpoint/2010/main" val="1609607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1" fill="hold" grpId="0" nodeType="withEffect">
                                  <p:stCondLst>
                                    <p:cond delay="25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750"/>
                                        <p:tgtEl>
                                          <p:spTgt spid="8"/>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42" presetClass="path" presetSubtype="0" accel="50000" decel="50000" fill="hold" grpId="1" nodeType="withEffect">
                                  <p:stCondLst>
                                    <p:cond delay="500"/>
                                  </p:stCondLst>
                                  <p:childTnLst>
                                    <p:animMotion origin="layout" path="M 2.39583E-6 -0.08889 L 2.39583E-6 1.85185E-7 " pathEditMode="relative" rAng="0" ptsTypes="AA">
                                      <p:cBhvr>
                                        <p:cTn id="15" dur="750" fill="hold"/>
                                        <p:tgtEl>
                                          <p:spTgt spid="9"/>
                                        </p:tgtEl>
                                        <p:attrNameLst>
                                          <p:attrName>ppt_x</p:attrName>
                                          <p:attrName>ppt_y</p:attrName>
                                        </p:attrNameLst>
                                      </p:cBhvr>
                                      <p:rCtr x="0" y="4444"/>
                                    </p:animMotion>
                                  </p:childTnLst>
                                </p:cTn>
                              </p:par>
                              <p:par>
                                <p:cTn id="16" presetID="53" presetClass="entr" presetSubtype="16" fill="hold" nodeType="withEffect">
                                  <p:stCondLst>
                                    <p:cond delay="50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par>
                                <p:cTn id="21" presetID="42" presetClass="path" presetSubtype="0" accel="50000" decel="50000" fill="hold" nodeType="withEffect">
                                  <p:stCondLst>
                                    <p:cond delay="500"/>
                                  </p:stCondLst>
                                  <p:childTnLst>
                                    <p:animMotion origin="layout" path="M 1.77083E-6 0.10972 L 1.77083E-6 -2.22222E-6 " pathEditMode="relative" rAng="0" ptsTypes="AA">
                                      <p:cBhvr>
                                        <p:cTn id="22" dur="750" fill="hold"/>
                                        <p:tgtEl>
                                          <p:spTgt spid="13"/>
                                        </p:tgtEl>
                                        <p:attrNameLst>
                                          <p:attrName>ppt_x</p:attrName>
                                          <p:attrName>ppt_y</p:attrName>
                                        </p:attrNameLst>
                                      </p:cBhvr>
                                      <p:rCtr x="0" y="-5486"/>
                                    </p:animMotion>
                                  </p:childTnLst>
                                </p:cTn>
                              </p:par>
                              <p:par>
                                <p:cTn id="23" presetID="10" presetClass="entr" presetSubtype="0" fill="hold" grpId="0" nodeType="withEffect">
                                  <p:stCondLst>
                                    <p:cond delay="10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42" presetClass="path" presetSubtype="0" accel="50000" decel="50000" fill="hold" grpId="1" nodeType="withEffect">
                                  <p:stCondLst>
                                    <p:cond delay="1000"/>
                                  </p:stCondLst>
                                  <p:childTnLst>
                                    <p:animMotion origin="layout" path="M -4.58333E-6 -0.15718 L -4.58333E-6 4.81481E-6 " pathEditMode="relative" rAng="0" ptsTypes="AA">
                                      <p:cBhvr>
                                        <p:cTn id="27" dur="750" fill="hold"/>
                                        <p:tgtEl>
                                          <p:spTgt spid="10"/>
                                        </p:tgtEl>
                                        <p:attrNameLst>
                                          <p:attrName>ppt_x</p:attrName>
                                          <p:attrName>ppt_y</p:attrName>
                                        </p:attrNameLst>
                                      </p:cBhvr>
                                      <p:rCtr x="0" y="7859"/>
                                    </p:animMotion>
                                  </p:childTnLst>
                                </p:cTn>
                              </p:par>
                              <p:par>
                                <p:cTn id="28" presetID="10" presetClass="entr" presetSubtype="0" fill="hold" grpId="0" nodeType="withEffect">
                                  <p:stCondLst>
                                    <p:cond delay="150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42" presetClass="path" presetSubtype="0" accel="50000" decel="50000" fill="hold" grpId="1" nodeType="withEffect">
                                  <p:stCondLst>
                                    <p:cond delay="1500"/>
                                  </p:stCondLst>
                                  <p:childTnLst>
                                    <p:animMotion origin="layout" path="M -3.02083E-6 -0.15718 L -3.02083E-6 3.88889E-6 " pathEditMode="relative" rAng="0" ptsTypes="AA">
                                      <p:cBhvr>
                                        <p:cTn id="32" dur="750" fill="hold"/>
                                        <p:tgtEl>
                                          <p:spTgt spid="11"/>
                                        </p:tgtEl>
                                        <p:attrNameLst>
                                          <p:attrName>ppt_x</p:attrName>
                                          <p:attrName>ppt_y</p:attrName>
                                        </p:attrNameLst>
                                      </p:cBhvr>
                                      <p:rCtr x="0" y="7859"/>
                                    </p:animMotion>
                                  </p:childTnLst>
                                </p:cTn>
                              </p:par>
                              <p:par>
                                <p:cTn id="33" presetID="10" presetClass="entr" presetSubtype="0" fill="hold" grpId="0" nodeType="withEffect">
                                  <p:stCondLst>
                                    <p:cond delay="200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42" presetClass="path" presetSubtype="0" accel="50000" decel="50000" fill="hold" grpId="1" nodeType="withEffect">
                                  <p:stCondLst>
                                    <p:cond delay="2000"/>
                                  </p:stCondLst>
                                  <p:childTnLst>
                                    <p:animMotion origin="layout" path="M -4.58333E-6 -0.15718 L -4.58333E-6 3.51852E-6 " pathEditMode="relative" rAng="0" ptsTypes="AA">
                                      <p:cBhvr>
                                        <p:cTn id="37" dur="750" fill="hold"/>
                                        <p:tgtEl>
                                          <p:spTgt spid="12"/>
                                        </p:tgtEl>
                                        <p:attrNameLst>
                                          <p:attrName>ppt_x</p:attrName>
                                          <p:attrName>ppt_y</p:attrName>
                                        </p:attrNameLst>
                                      </p:cBhvr>
                                      <p:rCtr x="0" y="7859"/>
                                    </p:animMotion>
                                  </p:childTnLst>
                                </p:cTn>
                              </p:par>
                              <p:par>
                                <p:cTn id="38" presetID="22" presetClass="entr" presetSubtype="4"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down)">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32D5370-2294-25E4-CBAE-BF84E705AF05}"/>
              </a:ext>
            </a:extLst>
          </p:cNvPr>
          <p:cNvSpPr txBox="1"/>
          <p:nvPr/>
        </p:nvSpPr>
        <p:spPr>
          <a:xfrm>
            <a:off x="12013909" y="5478466"/>
            <a:ext cx="4859051" cy="6016809"/>
          </a:xfrm>
          <a:prstGeom prst="rect">
            <a:avLst/>
          </a:prstGeom>
          <a:noFill/>
        </p:spPr>
        <p:txBody>
          <a:bodyPr wrap="square" lIns="0" rIns="0" rtlCol="0">
            <a:noAutofit/>
          </a:bodyPr>
          <a:lstStyle/>
          <a:p>
            <a:pPr lvl="0"/>
            <a:r>
              <a:rPr lang="en-US" sz="3600" kern="1200" dirty="0">
                <a:solidFill>
                  <a:schemeClr val="bg1"/>
                </a:solidFill>
                <a:latin typeface="Avenir Next Condensed Demi Bold" panose="020B0506020202020204" pitchFamily="34" charset="0"/>
              </a:rPr>
              <a:t>Firefighters have an occupational exposure to fire smoke that the general public does not.</a:t>
            </a:r>
          </a:p>
          <a:p>
            <a:pPr lvl="0"/>
            <a:endParaRPr lang="en-US" sz="3600" kern="1200" dirty="0">
              <a:solidFill>
                <a:schemeClr val="bg1"/>
              </a:solidFill>
              <a:latin typeface="Avenir Next Condensed Demi Bold" panose="020B0506020202020204" pitchFamily="34" charset="0"/>
            </a:endParaRPr>
          </a:p>
          <a:p>
            <a:pPr lvl="0"/>
            <a:r>
              <a:rPr lang="en-US" sz="3600" kern="1200" dirty="0">
                <a:solidFill>
                  <a:schemeClr val="bg1"/>
                </a:solidFill>
                <a:latin typeface="Avenir Next Condensed Demi Bold" panose="020B0506020202020204" pitchFamily="34" charset="0"/>
              </a:rPr>
              <a:t>Many of these chemicals are known group 1 carcinogens</a:t>
            </a:r>
          </a:p>
        </p:txBody>
      </p:sp>
      <p:sp>
        <p:nvSpPr>
          <p:cNvPr id="9" name="TextBox 8">
            <a:extLst>
              <a:ext uri="{FF2B5EF4-FFF2-40B4-BE49-F238E27FC236}">
                <a16:creationId xmlns:a16="http://schemas.microsoft.com/office/drawing/2014/main" id="{99B7D91B-3E60-3B94-2DBD-62A36ADAFCB9}"/>
              </a:ext>
            </a:extLst>
          </p:cNvPr>
          <p:cNvSpPr txBox="1"/>
          <p:nvPr/>
        </p:nvSpPr>
        <p:spPr>
          <a:xfrm>
            <a:off x="17310571" y="4823780"/>
            <a:ext cx="4859051" cy="6016809"/>
          </a:xfrm>
          <a:prstGeom prst="rect">
            <a:avLst/>
          </a:prstGeom>
          <a:noFill/>
        </p:spPr>
        <p:txBody>
          <a:bodyPr wrap="square" lIns="0" rIns="0" rtlCol="0">
            <a:normAutofit/>
          </a:bodyPr>
          <a:lstStyle/>
          <a:p>
            <a:pPr lvl="0"/>
            <a:r>
              <a:rPr lang="en-US" sz="3600" kern="1200" dirty="0">
                <a:solidFill>
                  <a:schemeClr val="bg1"/>
                </a:solidFill>
                <a:latin typeface="Avenir Next Condensed Demi Bold" panose="020B0506020202020204" pitchFamily="34" charset="0"/>
              </a:rPr>
              <a:t>Smoke from fires includes suspended liquid and solid particulate matter, as well as gases and vapors that result from the combustion of material. </a:t>
            </a:r>
          </a:p>
          <a:p>
            <a:pPr lvl="0"/>
            <a:endParaRPr lang="en-US" sz="3600" kern="1200" dirty="0">
              <a:solidFill>
                <a:schemeClr val="bg1"/>
              </a:solidFill>
              <a:latin typeface="Avenir Next Condensed Demi Bold" panose="020B0506020202020204" pitchFamily="34" charset="0"/>
            </a:endParaRPr>
          </a:p>
          <a:p>
            <a:pPr lvl="0"/>
            <a:r>
              <a:rPr lang="en-US" sz="3600" kern="1200" dirty="0">
                <a:solidFill>
                  <a:schemeClr val="bg1"/>
                </a:solidFill>
                <a:latin typeface="Avenir Next Condensed Demi Bold" panose="020B0506020202020204" pitchFamily="34" charset="0"/>
              </a:rPr>
              <a:t>There are very large numbers of toxic components in smoke.</a:t>
            </a:r>
          </a:p>
        </p:txBody>
      </p:sp>
      <p:sp>
        <p:nvSpPr>
          <p:cNvPr id="5" name="Text Placeholder 4">
            <a:extLst>
              <a:ext uri="{FF2B5EF4-FFF2-40B4-BE49-F238E27FC236}">
                <a16:creationId xmlns:a16="http://schemas.microsoft.com/office/drawing/2014/main" id="{DC8335E6-B8CE-5CC4-FF73-7F33AFD75756}"/>
              </a:ext>
            </a:extLst>
          </p:cNvPr>
          <p:cNvSpPr>
            <a:spLocks noGrp="1"/>
          </p:cNvSpPr>
          <p:nvPr>
            <p:ph type="body" sz="quarter" idx="17"/>
          </p:nvPr>
        </p:nvSpPr>
        <p:spPr>
          <a:xfrm>
            <a:off x="5471844" y="2436895"/>
            <a:ext cx="13440312" cy="1180595"/>
          </a:xfrm>
        </p:spPr>
        <p:txBody>
          <a:bodyPr>
            <a:normAutofit fontScale="92500"/>
          </a:bodyPr>
          <a:lstStyle/>
          <a:p>
            <a:pPr algn="ctr"/>
            <a:r>
              <a:rPr lang="en-GB" b="1" dirty="0">
                <a:solidFill>
                  <a:schemeClr val="bg1"/>
                </a:solidFill>
                <a:latin typeface="Avenir Next Condensed Demi Bold" panose="020B0506020202020204" pitchFamily="34" charset="0"/>
              </a:rPr>
              <a:t>There are over 200 known chemicals in smoke</a:t>
            </a:r>
            <a:endParaRPr lang="en-US" b="1" dirty="0">
              <a:solidFill>
                <a:schemeClr val="bg1"/>
              </a:solidFill>
              <a:latin typeface="Avenir Next Condensed Demi Bold" panose="020B0506020202020204" pitchFamily="34" charset="0"/>
            </a:endParaRPr>
          </a:p>
        </p:txBody>
      </p:sp>
      <p:pic>
        <p:nvPicPr>
          <p:cNvPr id="13" name="Content Placeholder 19">
            <a:extLst>
              <a:ext uri="{FF2B5EF4-FFF2-40B4-BE49-F238E27FC236}">
                <a16:creationId xmlns:a16="http://schemas.microsoft.com/office/drawing/2014/main" id="{9718D912-B7DC-837B-0E90-700E8D33FFB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565370"/>
            <a:ext cx="11576298" cy="6713735"/>
          </a:xfrm>
          <a:prstGeom prst="rect">
            <a:avLst/>
          </a:prstGeom>
          <a:effectLst/>
          <a:scene3d>
            <a:camera prst="orthographicFront"/>
            <a:lightRig rig="threePt" dir="t"/>
          </a:scene3d>
          <a:sp3d>
            <a:bevelT/>
            <a:bevelB/>
          </a:sp3d>
        </p:spPr>
      </p:pic>
      <p:sp>
        <p:nvSpPr>
          <p:cNvPr id="15" name="TextBox 14">
            <a:extLst>
              <a:ext uri="{FF2B5EF4-FFF2-40B4-BE49-F238E27FC236}">
                <a16:creationId xmlns:a16="http://schemas.microsoft.com/office/drawing/2014/main" id="{25B1E84B-A2D9-D796-7706-CBEB1A006E50}"/>
              </a:ext>
            </a:extLst>
          </p:cNvPr>
          <p:cNvSpPr txBox="1"/>
          <p:nvPr/>
        </p:nvSpPr>
        <p:spPr>
          <a:xfrm>
            <a:off x="3185226" y="11495275"/>
            <a:ext cx="18013548" cy="2410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6000" kern="1200" dirty="0">
                <a:solidFill>
                  <a:schemeClr val="bg1"/>
                </a:solidFill>
                <a:latin typeface="Avenir Next Condensed Demi Bold" panose="020B0506020202020204" pitchFamily="34" charset="0"/>
              </a:rPr>
              <a:t>FCSN urges the use of SCBA from initial fire attack to the end of overhaul!</a:t>
            </a:r>
          </a:p>
          <a:p>
            <a:pPr marL="0" marR="0" indent="0" algn="ctr" defTabSz="825500" rtl="0" fontAlgn="auto" latinLnBrk="0" hangingPunct="0">
              <a:lnSpc>
                <a:spcPct val="100000"/>
              </a:lnSpc>
              <a:spcBef>
                <a:spcPts val="0"/>
              </a:spcBef>
              <a:spcAft>
                <a:spcPts val="0"/>
              </a:spcAft>
              <a:buClrTx/>
              <a:buSzTx/>
              <a:buFontTx/>
              <a:buNone/>
              <a:tabLst/>
            </a:pPr>
            <a:endParaRPr kumimoji="0" lang="en-US"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2513176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1250" fill="hold"/>
                                        <p:tgtEl>
                                          <p:spTgt spid="5">
                                            <p:bg/>
                                          </p:spTgt>
                                        </p:tgtEl>
                                        <p:attrNameLst>
                                          <p:attrName>ppt_x</p:attrName>
                                        </p:attrNameLst>
                                      </p:cBhvr>
                                      <p:tavLst>
                                        <p:tav tm="0">
                                          <p:val>
                                            <p:strVal val="#ppt_x"/>
                                          </p:val>
                                        </p:tav>
                                        <p:tav tm="100000">
                                          <p:val>
                                            <p:strVal val="#ppt_x"/>
                                          </p:val>
                                        </p:tav>
                                      </p:tavLst>
                                    </p:anim>
                                    <p:anim calcmode="lin" valueType="num">
                                      <p:cBhvr additive="base">
                                        <p:cTn id="8" dur="1250" fill="hold"/>
                                        <p:tgtEl>
                                          <p:spTgt spid="5">
                                            <p:bg/>
                                          </p:spTgt>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125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1250" fill="hold"/>
                                        <p:tgtEl>
                                          <p:spTgt spid="5">
                                            <p:txEl>
                                              <p:pRg st="0" end="0"/>
                                            </p:txEl>
                                          </p:spTgt>
                                        </p:tgtEl>
                                        <p:attrNameLst>
                                          <p:attrName>ppt_y</p:attrName>
                                        </p:attrNameLst>
                                      </p:cBhvr>
                                      <p:tavLst>
                                        <p:tav tm="0">
                                          <p:val>
                                            <p:strVal val="0-#ppt_h/2"/>
                                          </p:val>
                                        </p:tav>
                                        <p:tav tm="100000">
                                          <p:val>
                                            <p:strVal val="#ppt_y"/>
                                          </p:val>
                                        </p:tav>
                                      </p:tavLst>
                                    </p:anim>
                                  </p:childTnLst>
                                </p:cTn>
                              </p:par>
                              <p:par>
                                <p:cTn id="13" presetID="10" presetClass="entr" presetSubtype="0" fill="hold" grpId="0" nodeType="withEffect">
                                  <p:stCondLst>
                                    <p:cond delay="8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par>
                                <p:cTn id="16" presetID="42" presetClass="path" presetSubtype="0" decel="100000" fill="hold" grpId="1" nodeType="withEffect">
                                  <p:stCondLst>
                                    <p:cond delay="800"/>
                                  </p:stCondLst>
                                  <p:childTnLst>
                                    <p:animMotion origin="layout" path="M 2.29167E-6 0.07685 L 2.29167E-6 0 " pathEditMode="relative" rAng="0" ptsTypes="AA">
                                      <p:cBhvr>
                                        <p:cTn id="17" dur="1250" fill="hold"/>
                                        <p:tgtEl>
                                          <p:spTgt spid="8"/>
                                        </p:tgtEl>
                                        <p:attrNameLst>
                                          <p:attrName>ppt_x</p:attrName>
                                          <p:attrName>ppt_y</p:attrName>
                                        </p:attrNameLst>
                                      </p:cBhvr>
                                      <p:rCtr x="0" y="-3843"/>
                                    </p:animMotion>
                                  </p:childTnLst>
                                </p:cTn>
                              </p:par>
                              <p:par>
                                <p:cTn id="18" presetID="10" presetClass="entr" presetSubtype="0" fill="hold" grpId="0" nodeType="withEffect">
                                  <p:stCondLst>
                                    <p:cond delay="11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childTnLst>
                                </p:cTn>
                              </p:par>
                              <p:par>
                                <p:cTn id="21" presetID="42" presetClass="path" presetSubtype="0" decel="100000" fill="hold" grpId="1" nodeType="withEffect">
                                  <p:stCondLst>
                                    <p:cond delay="1100"/>
                                  </p:stCondLst>
                                  <p:childTnLst>
                                    <p:animMotion origin="layout" path="M 4.79167E-6 0.07686 L 4.79167E-6 -4.81481E-6 " pathEditMode="relative" rAng="0" ptsTypes="AA">
                                      <p:cBhvr>
                                        <p:cTn id="22" dur="1250" fill="hold"/>
                                        <p:tgtEl>
                                          <p:spTgt spid="9"/>
                                        </p:tgtEl>
                                        <p:attrNameLst>
                                          <p:attrName>ppt_x</p:attrName>
                                          <p:attrName>ppt_y</p:attrName>
                                        </p:attrNameLst>
                                      </p:cBhvr>
                                      <p:rCtr x="0" y="-3843"/>
                                    </p:animMotion>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5" grpId="0" build="p"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1AD0622-33AE-CEA6-71F1-5DE0FB54A443}"/>
              </a:ext>
            </a:extLst>
          </p:cNvPr>
          <p:cNvSpPr txBox="1"/>
          <p:nvPr/>
        </p:nvSpPr>
        <p:spPr>
          <a:xfrm>
            <a:off x="2090866" y="2344866"/>
            <a:ext cx="22193530" cy="1446550"/>
          </a:xfrm>
          <a:prstGeom prst="rect">
            <a:avLst/>
          </a:prstGeom>
          <a:noFill/>
        </p:spPr>
        <p:txBody>
          <a:bodyPr wrap="square" rtlCol="0">
            <a:spAutoFit/>
            <a:scene3d>
              <a:camera prst="orthographicFront"/>
              <a:lightRig rig="harsh" dir="t"/>
            </a:scene3d>
            <a:sp3d prstMaterial="matte">
              <a:contourClr>
                <a:schemeClr val="bg1">
                  <a:lumMod val="65000"/>
                </a:schemeClr>
              </a:contourClr>
            </a:sp3d>
          </a:bodyPr>
          <a:lstStyle/>
          <a:p>
            <a:pPr lvl="0" algn="ctr"/>
            <a:r>
              <a:rPr lang="en-US" sz="4400" dirty="0">
                <a:ln/>
                <a:solidFill>
                  <a:schemeClr val="bg1"/>
                </a:solidFill>
                <a:latin typeface="Avenir Next Condensed" panose="020B0506020202020204" pitchFamily="34" charset="0"/>
                <a:cs typeface="Arial" panose="020B0604020202020204" pitchFamily="34" charset="0"/>
              </a:rPr>
              <a:t>Exposures are likely to occur during operations when in proximity to products of </a:t>
            </a:r>
          </a:p>
          <a:p>
            <a:pPr lvl="0" algn="ctr"/>
            <a:r>
              <a:rPr lang="en-US" sz="4400" dirty="0">
                <a:ln/>
                <a:solidFill>
                  <a:schemeClr val="bg1"/>
                </a:solidFill>
                <a:latin typeface="Avenir Next Condensed" panose="020B0506020202020204" pitchFamily="34" charset="0"/>
                <a:cs typeface="Arial" panose="020B0604020202020204" pitchFamily="34" charset="0"/>
              </a:rPr>
              <a:t>combustion such as:</a:t>
            </a:r>
          </a:p>
        </p:txBody>
      </p:sp>
      <p:sp>
        <p:nvSpPr>
          <p:cNvPr id="10" name="Content Placeholder 5">
            <a:extLst>
              <a:ext uri="{FF2B5EF4-FFF2-40B4-BE49-F238E27FC236}">
                <a16:creationId xmlns:a16="http://schemas.microsoft.com/office/drawing/2014/main" id="{7F33E3E3-5A0C-DAC9-725F-AE92F32D4BE1}"/>
              </a:ext>
            </a:extLst>
          </p:cNvPr>
          <p:cNvSpPr txBox="1">
            <a:spLocks/>
          </p:cNvSpPr>
          <p:nvPr/>
        </p:nvSpPr>
        <p:spPr>
          <a:xfrm>
            <a:off x="172057" y="5006420"/>
            <a:ext cx="11175314" cy="8702676"/>
          </a:xfrm>
          <a:prstGeom prst="rect">
            <a:avLst/>
          </a:prstGeom>
        </p:spPr>
        <p:txBody>
          <a:bodyPr>
            <a:noAutofit/>
            <a:scene3d>
              <a:camera prst="orthographicFront"/>
              <a:lightRig rig="harsh" dir="t"/>
            </a:scene3d>
            <a:sp3d prstMaterial="matte">
              <a:contourClr>
                <a:schemeClr val="bg1">
                  <a:lumMod val="65000"/>
                </a:schemeClr>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0"/>
              </a:spcBef>
              <a:spcAft>
                <a:spcPts val="2400"/>
              </a:spcAft>
            </a:pPr>
            <a:r>
              <a:rPr lang="en-US" sz="4000" dirty="0">
                <a:ln/>
                <a:solidFill>
                  <a:schemeClr val="bg1"/>
                </a:solidFill>
                <a:latin typeface="Avenir Next Condensed" panose="020B0506020202020204" pitchFamily="34" charset="0"/>
                <a:cs typeface="Arial" panose="020B0604020202020204" pitchFamily="34" charset="0"/>
              </a:rPr>
              <a:t>Food on the stove (including when there is only smoke present)</a:t>
            </a:r>
          </a:p>
          <a:p>
            <a:pPr lvl="1">
              <a:spcBef>
                <a:spcPts val="0"/>
              </a:spcBef>
              <a:spcAft>
                <a:spcPts val="2400"/>
              </a:spcAft>
            </a:pPr>
            <a:r>
              <a:rPr lang="en-US" sz="4000" dirty="0">
                <a:ln/>
                <a:solidFill>
                  <a:schemeClr val="bg1"/>
                </a:solidFill>
                <a:latin typeface="Avenir Next Condensed" panose="020B0506020202020204" pitchFamily="34" charset="0"/>
                <a:cs typeface="Arial" panose="020B0604020202020204" pitchFamily="34" charset="0"/>
              </a:rPr>
              <a:t>Natural vegetation fires</a:t>
            </a:r>
          </a:p>
          <a:p>
            <a:pPr lvl="1">
              <a:spcBef>
                <a:spcPts val="0"/>
              </a:spcBef>
              <a:spcAft>
                <a:spcPts val="2400"/>
              </a:spcAft>
            </a:pPr>
            <a:r>
              <a:rPr lang="en-US" sz="4000" dirty="0">
                <a:ln/>
                <a:solidFill>
                  <a:schemeClr val="bg1"/>
                </a:solidFill>
                <a:latin typeface="Avenir Next Condensed" panose="020B0506020202020204" pitchFamily="34" charset="0"/>
                <a:cs typeface="Arial" panose="020B0604020202020204" pitchFamily="34" charset="0"/>
              </a:rPr>
              <a:t>Vehicle fires</a:t>
            </a:r>
          </a:p>
          <a:p>
            <a:pPr lvl="1">
              <a:spcBef>
                <a:spcPts val="0"/>
              </a:spcBef>
              <a:spcAft>
                <a:spcPts val="2400"/>
              </a:spcAft>
            </a:pPr>
            <a:r>
              <a:rPr lang="en-US" sz="4000" dirty="0">
                <a:ln/>
                <a:solidFill>
                  <a:schemeClr val="bg1"/>
                </a:solidFill>
                <a:latin typeface="Avenir Next Condensed" panose="020B0506020202020204" pitchFamily="34" charset="0"/>
                <a:cs typeface="Arial" panose="020B0604020202020204" pitchFamily="34" charset="0"/>
              </a:rPr>
              <a:t>Live fire training activities</a:t>
            </a:r>
          </a:p>
          <a:p>
            <a:pPr lvl="1">
              <a:spcBef>
                <a:spcPts val="0"/>
              </a:spcBef>
              <a:spcAft>
                <a:spcPts val="2400"/>
              </a:spcAft>
            </a:pPr>
            <a:r>
              <a:rPr lang="en-US" sz="4000" dirty="0">
                <a:ln/>
                <a:solidFill>
                  <a:schemeClr val="bg1"/>
                </a:solidFill>
                <a:latin typeface="Avenir Next Condensed" panose="020B0506020202020204" pitchFamily="34" charset="0"/>
                <a:cs typeface="Arial" panose="020B0604020202020204" pitchFamily="34" charset="0"/>
              </a:rPr>
              <a:t>Trash/Dumpster fires.</a:t>
            </a:r>
          </a:p>
          <a:p>
            <a:pPr lvl="1">
              <a:spcBef>
                <a:spcPts val="0"/>
              </a:spcBef>
              <a:spcAft>
                <a:spcPts val="2400"/>
              </a:spcAft>
            </a:pPr>
            <a:r>
              <a:rPr lang="en-US" sz="4000" dirty="0">
                <a:ln/>
                <a:solidFill>
                  <a:schemeClr val="bg1"/>
                </a:solidFill>
                <a:latin typeface="Avenir Next Condensed" panose="020B0506020202020204" pitchFamily="34" charset="0"/>
                <a:cs typeface="Arial" panose="020B0604020202020204" pitchFamily="34" charset="0"/>
              </a:rPr>
              <a:t>Driver/Engineer performing pumping operations.</a:t>
            </a:r>
          </a:p>
          <a:p>
            <a:pPr lvl="1">
              <a:spcBef>
                <a:spcPts val="0"/>
              </a:spcBef>
              <a:spcAft>
                <a:spcPts val="2400"/>
              </a:spcAft>
            </a:pPr>
            <a:r>
              <a:rPr lang="en-US" sz="4000" dirty="0">
                <a:ln/>
                <a:solidFill>
                  <a:schemeClr val="bg1"/>
                </a:solidFill>
                <a:latin typeface="Avenir Next Condensed" panose="020B0506020202020204" pitchFamily="34" charset="0"/>
                <a:cs typeface="Arial" panose="020B0604020202020204" pitchFamily="34" charset="0"/>
              </a:rPr>
              <a:t>Crews assigned to an exterior exposure line.</a:t>
            </a:r>
          </a:p>
          <a:p>
            <a:pPr lvl="1"/>
            <a:endParaRPr lang="en-US" sz="4400" dirty="0">
              <a:ln/>
              <a:solidFill>
                <a:schemeClr val="bg1"/>
              </a:solidFill>
              <a:latin typeface="Arial" panose="020B0604020202020204" pitchFamily="34" charset="0"/>
              <a:cs typeface="Arial" panose="020B0604020202020204" pitchFamily="34" charset="0"/>
            </a:endParaRPr>
          </a:p>
          <a:p>
            <a:pPr lvl="1"/>
            <a:endParaRPr lang="en-US" sz="4000" dirty="0">
              <a:ln/>
              <a:solidFill>
                <a:schemeClr val="accent3"/>
              </a:solidFill>
            </a:endParaRPr>
          </a:p>
          <a:p>
            <a:pPr marL="0" indent="0">
              <a:buNone/>
            </a:pPr>
            <a:endParaRPr lang="en-US" sz="4000" dirty="0">
              <a:ln/>
              <a:solidFill>
                <a:schemeClr val="accent3"/>
              </a:solidFill>
            </a:endParaRPr>
          </a:p>
        </p:txBody>
      </p:sp>
      <p:sp>
        <p:nvSpPr>
          <p:cNvPr id="11" name="Content Placeholder 3">
            <a:extLst>
              <a:ext uri="{FF2B5EF4-FFF2-40B4-BE49-F238E27FC236}">
                <a16:creationId xmlns:a16="http://schemas.microsoft.com/office/drawing/2014/main" id="{EC91F9C7-AB13-8A4F-CD77-E964446050A8}"/>
              </a:ext>
            </a:extLst>
          </p:cNvPr>
          <p:cNvSpPr txBox="1">
            <a:spLocks/>
          </p:cNvSpPr>
          <p:nvPr/>
        </p:nvSpPr>
        <p:spPr>
          <a:xfrm>
            <a:off x="12570795" y="4839383"/>
            <a:ext cx="10363200" cy="8702676"/>
          </a:xfrm>
          <a:prstGeom prst="rect">
            <a:avLst/>
          </a:prstGeom>
        </p:spPr>
        <p:txBody>
          <a:bodyPr>
            <a:scene3d>
              <a:camera prst="orthographicFront"/>
              <a:lightRig rig="harsh" dir="t"/>
            </a:scene3d>
            <a:sp3d prstMaterial="matte">
              <a:contourClr>
                <a:schemeClr val="bg1">
                  <a:lumMod val="65000"/>
                </a:schemeClr>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3600"/>
              </a:spcAft>
            </a:pPr>
            <a:r>
              <a:rPr lang="en-US" sz="4000" dirty="0">
                <a:ln/>
                <a:solidFill>
                  <a:schemeClr val="bg1"/>
                </a:solidFill>
                <a:latin typeface="Avenir Next Condensed" panose="020B0506020202020204" pitchFamily="34" charset="0"/>
                <a:cs typeface="Arial" panose="020B0604020202020204" pitchFamily="34" charset="0"/>
              </a:rPr>
              <a:t>Unintended exposure of any personnel due to significant wind shift, scene dynamics or complications.</a:t>
            </a:r>
          </a:p>
          <a:p>
            <a:pPr>
              <a:spcBef>
                <a:spcPts val="0"/>
              </a:spcBef>
              <a:spcAft>
                <a:spcPts val="3600"/>
              </a:spcAft>
            </a:pPr>
            <a:r>
              <a:rPr lang="en-US" sz="4000" dirty="0">
                <a:ln/>
                <a:solidFill>
                  <a:schemeClr val="bg1"/>
                </a:solidFill>
                <a:latin typeface="Avenir Next Condensed" panose="020B0506020202020204" pitchFamily="34" charset="0"/>
                <a:cs typeface="Arial" panose="020B0604020202020204" pitchFamily="34" charset="0"/>
              </a:rPr>
              <a:t>Fire Cause Investigations activities.</a:t>
            </a:r>
          </a:p>
          <a:p>
            <a:pPr>
              <a:spcBef>
                <a:spcPts val="0"/>
              </a:spcBef>
              <a:spcAft>
                <a:spcPts val="3600"/>
              </a:spcAft>
            </a:pPr>
            <a:r>
              <a:rPr lang="en-US" sz="4000" dirty="0">
                <a:ln/>
                <a:solidFill>
                  <a:schemeClr val="bg1"/>
                </a:solidFill>
                <a:latin typeface="Avenir Next Condensed" panose="020B0506020202020204" pitchFamily="34" charset="0"/>
                <a:cs typeface="Arial" panose="020B0604020202020204" pitchFamily="34" charset="0"/>
              </a:rPr>
              <a:t>Ventilation operations.</a:t>
            </a:r>
          </a:p>
          <a:p>
            <a:pPr>
              <a:spcBef>
                <a:spcPts val="0"/>
              </a:spcBef>
              <a:spcAft>
                <a:spcPts val="3600"/>
              </a:spcAft>
            </a:pPr>
            <a:r>
              <a:rPr lang="en-US" sz="4000" dirty="0">
                <a:ln/>
                <a:solidFill>
                  <a:schemeClr val="bg1"/>
                </a:solidFill>
                <a:latin typeface="Avenir Next Condensed" panose="020B0506020202020204" pitchFamily="34" charset="0"/>
                <a:cs typeface="Arial" panose="020B0604020202020204" pitchFamily="34" charset="0"/>
              </a:rPr>
              <a:t>Incident Commanders / Safety Officers performing Incident Command functions</a:t>
            </a:r>
          </a:p>
          <a:p>
            <a:pPr lvl="1"/>
            <a:endParaRPr lang="en-US" sz="4000" dirty="0">
              <a:ln/>
              <a:solidFill>
                <a:schemeClr val="bg1"/>
              </a:solidFill>
            </a:endParaRPr>
          </a:p>
          <a:p>
            <a:endParaRPr lang="en-US" sz="4000" dirty="0">
              <a:ln/>
              <a:solidFill>
                <a:schemeClr val="accent3"/>
              </a:solidFill>
            </a:endParaRPr>
          </a:p>
          <a:p>
            <a:endParaRPr lang="en-US" sz="5600" dirty="0">
              <a:ln/>
              <a:solidFill>
                <a:schemeClr val="accent3"/>
              </a:solidFill>
            </a:endParaRPr>
          </a:p>
        </p:txBody>
      </p:sp>
      <p:sp>
        <p:nvSpPr>
          <p:cNvPr id="13" name="TextBox 12">
            <a:extLst>
              <a:ext uri="{FF2B5EF4-FFF2-40B4-BE49-F238E27FC236}">
                <a16:creationId xmlns:a16="http://schemas.microsoft.com/office/drawing/2014/main" id="{560FA301-F1CB-7262-2159-824C1F315F3C}"/>
              </a:ext>
            </a:extLst>
          </p:cNvPr>
          <p:cNvSpPr txBox="1"/>
          <p:nvPr/>
        </p:nvSpPr>
        <p:spPr>
          <a:xfrm>
            <a:off x="3548065" y="11543155"/>
            <a:ext cx="17287874" cy="1077218"/>
          </a:xfrm>
          <a:prstGeom prst="rect">
            <a:avLst/>
          </a:prstGeom>
          <a:noFill/>
        </p:spPr>
        <p:txBody>
          <a:bodyPr wrap="square" rtlCol="0">
            <a:spAutoFit/>
            <a:scene3d>
              <a:camera prst="orthographicFront"/>
              <a:lightRig rig="harsh" dir="t"/>
            </a:scene3d>
            <a:sp3d prstMaterial="matte">
              <a:contourClr>
                <a:schemeClr val="bg1">
                  <a:lumMod val="65000"/>
                </a:schemeClr>
              </a:contourClr>
            </a:sp3d>
          </a:bodyPr>
          <a:lstStyle/>
          <a:p>
            <a:pPr lvl="0" algn="ctr"/>
            <a:r>
              <a:rPr lang="en-US" sz="6400" dirty="0">
                <a:ln/>
                <a:solidFill>
                  <a:schemeClr val="bg1"/>
                </a:solidFill>
                <a:latin typeface="Avenir Next Condensed" panose="020B0506020202020204" pitchFamily="34" charset="0"/>
              </a:rPr>
              <a:t>If you smell smoke , you're being exposed!</a:t>
            </a:r>
          </a:p>
        </p:txBody>
      </p:sp>
    </p:spTree>
    <p:extLst>
      <p:ext uri="{BB962C8B-B14F-4D97-AF65-F5344CB8AC3E}">
        <p14:creationId xmlns:p14="http://schemas.microsoft.com/office/powerpoint/2010/main" val="4159127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wipe(up)">
                                      <p:cBhvr>
                                        <p:cTn id="10" dur="500"/>
                                        <p:tgtEl>
                                          <p:spTgt spid="11">
                                            <p:txEl>
                                              <p:pRg st="0" end="0"/>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Effect transition="in" filter="wipe(up)">
                                      <p:cBhvr>
                                        <p:cTn id="13" dur="500"/>
                                        <p:tgtEl>
                                          <p:spTgt spid="11">
                                            <p:txEl>
                                              <p:pRg st="1" end="1"/>
                                            </p:txEl>
                                          </p:spTgt>
                                        </p:tgtEl>
                                      </p:cBhvr>
                                    </p:animEffect>
                                  </p:childTnLst>
                                </p:cTn>
                              </p:par>
                              <p:par>
                                <p:cTn id="14" presetID="22" presetClass="entr" presetSubtype="1" fill="hold" nodeType="withEffect">
                                  <p:stCondLst>
                                    <p:cond delay="0"/>
                                  </p:stCondLst>
                                  <p:childTnLst>
                                    <p:set>
                                      <p:cBhvr>
                                        <p:cTn id="15" dur="1" fill="hold">
                                          <p:stCondLst>
                                            <p:cond delay="0"/>
                                          </p:stCondLst>
                                        </p:cTn>
                                        <p:tgtEl>
                                          <p:spTgt spid="11">
                                            <p:txEl>
                                              <p:pRg st="2" end="2"/>
                                            </p:txEl>
                                          </p:spTgt>
                                        </p:tgtEl>
                                        <p:attrNameLst>
                                          <p:attrName>style.visibility</p:attrName>
                                        </p:attrNameLst>
                                      </p:cBhvr>
                                      <p:to>
                                        <p:strVal val="visible"/>
                                      </p:to>
                                    </p:set>
                                    <p:animEffect transition="in" filter="wipe(up)">
                                      <p:cBhvr>
                                        <p:cTn id="16" dur="500"/>
                                        <p:tgtEl>
                                          <p:spTgt spid="11">
                                            <p:txEl>
                                              <p:pRg st="2" end="2"/>
                                            </p:txEl>
                                          </p:spTgt>
                                        </p:tgtEl>
                                      </p:cBhvr>
                                    </p:animEffect>
                                  </p:childTnLst>
                                </p:cTn>
                              </p:par>
                              <p:par>
                                <p:cTn id="17" presetID="22" presetClass="entr" presetSubtype="1" fill="hold" nodeType="with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wipe(up)">
                                      <p:cBhvr>
                                        <p:cTn id="19" dur="500"/>
                                        <p:tgtEl>
                                          <p:spTgt spid="11">
                                            <p:txEl>
                                              <p:pRg st="3" end="3"/>
                                            </p:txEl>
                                          </p:spTgt>
                                        </p:tgtEl>
                                      </p:cBhvr>
                                    </p:animEffect>
                                  </p:childTnLst>
                                </p:cTn>
                              </p:par>
                              <p:par>
                                <p:cTn id="20" presetID="2" presetClass="entr" presetSubtype="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0-#ppt_h/2"/>
                                          </p:val>
                                        </p:tav>
                                        <p:tav tm="100000">
                                          <p:val>
                                            <p:strVal val="#ppt_y"/>
                                          </p:val>
                                        </p:tav>
                                      </p:tavLst>
                                    </p:anim>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9E7DCA5F-8D3A-92FA-0F6F-7C1ECF13CC3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2440" r="12440"/>
          <a:stretch>
            <a:fillRect/>
          </a:stretch>
        </p:blipFill>
        <p:spPr>
          <a:xfrm>
            <a:off x="1781490" y="4386586"/>
            <a:ext cx="7019365" cy="9329414"/>
          </a:xfrm>
        </p:spPr>
      </p:pic>
      <p:grpSp>
        <p:nvGrpSpPr>
          <p:cNvPr id="28" name="Group 27">
            <a:extLst>
              <a:ext uri="{FF2B5EF4-FFF2-40B4-BE49-F238E27FC236}">
                <a16:creationId xmlns:a16="http://schemas.microsoft.com/office/drawing/2014/main" id="{8A56EF3C-6011-B1C4-27D7-5A0E09019E22}"/>
              </a:ext>
            </a:extLst>
          </p:cNvPr>
          <p:cNvGrpSpPr/>
          <p:nvPr/>
        </p:nvGrpSpPr>
        <p:grpSpPr>
          <a:xfrm>
            <a:off x="9455696" y="5993904"/>
            <a:ext cx="1728192" cy="1728192"/>
            <a:chOff x="4727848" y="2996952"/>
            <a:chExt cx="864096" cy="864096"/>
          </a:xfrm>
        </p:grpSpPr>
        <p:sp>
          <p:nvSpPr>
            <p:cNvPr id="6" name="Oval 5">
              <a:extLst>
                <a:ext uri="{FF2B5EF4-FFF2-40B4-BE49-F238E27FC236}">
                  <a16:creationId xmlns:a16="http://schemas.microsoft.com/office/drawing/2014/main" id="{77C29F94-C179-BD8A-BC4D-D81902B3C562}"/>
                </a:ext>
              </a:extLst>
            </p:cNvPr>
            <p:cNvSpPr/>
            <p:nvPr/>
          </p:nvSpPr>
          <p:spPr>
            <a:xfrm>
              <a:off x="4727848" y="2996952"/>
              <a:ext cx="864096" cy="8640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19" name="!!arrow" descr="Caret Down with solid fill">
              <a:extLst>
                <a:ext uri="{FF2B5EF4-FFF2-40B4-BE49-F238E27FC236}">
                  <a16:creationId xmlns:a16="http://schemas.microsoft.com/office/drawing/2014/main" id="{9706C4C7-18AE-31C2-D7D9-4A36710109CD}"/>
                </a:ext>
              </a:extLst>
            </p:cNvPr>
            <p:cNvSpPr/>
            <p:nvPr/>
          </p:nvSpPr>
          <p:spPr>
            <a:xfrm rot="16200000">
              <a:off x="5029612" y="3354083"/>
              <a:ext cx="260568" cy="149836"/>
            </a:xfrm>
            <a:custGeom>
              <a:avLst/>
              <a:gdLst>
                <a:gd name="connsiteX0" fmla="*/ 269138 w 538219"/>
                <a:gd name="connsiteY0" fmla="*/ 309496 h 309495"/>
                <a:gd name="connsiteX1" fmla="*/ 0 w 538219"/>
                <a:gd name="connsiteY1" fmla="*/ 40415 h 309495"/>
                <a:gd name="connsiteX2" fmla="*/ 40405 w 538219"/>
                <a:gd name="connsiteY2" fmla="*/ 0 h 309495"/>
                <a:gd name="connsiteX3" fmla="*/ 269138 w 538219"/>
                <a:gd name="connsiteY3" fmla="*/ 228686 h 309495"/>
                <a:gd name="connsiteX4" fmla="*/ 497815 w 538219"/>
                <a:gd name="connsiteY4" fmla="*/ 10 h 309495"/>
                <a:gd name="connsiteX5" fmla="*/ 538220 w 538219"/>
                <a:gd name="connsiteY5" fmla="*/ 40415 h 309495"/>
                <a:gd name="connsiteX6" fmla="*/ 269138 w 538219"/>
                <a:gd name="connsiteY6" fmla="*/ 309496 h 30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219" h="309495">
                  <a:moveTo>
                    <a:pt x="269138" y="309496"/>
                  </a:moveTo>
                  <a:lnTo>
                    <a:pt x="0" y="40415"/>
                  </a:lnTo>
                  <a:lnTo>
                    <a:pt x="40405" y="0"/>
                  </a:lnTo>
                  <a:lnTo>
                    <a:pt x="269138" y="228686"/>
                  </a:lnTo>
                  <a:lnTo>
                    <a:pt x="497815" y="10"/>
                  </a:lnTo>
                  <a:lnTo>
                    <a:pt x="538220" y="40415"/>
                  </a:lnTo>
                  <a:lnTo>
                    <a:pt x="269138" y="309496"/>
                  </a:lnTo>
                  <a:close/>
                </a:path>
              </a:pathLst>
            </a:custGeom>
            <a:solidFill>
              <a:schemeClr val="tx1"/>
            </a:solidFill>
            <a:ln w="9525" cap="flat">
              <a:noFill/>
              <a:prstDash val="solid"/>
              <a:miter/>
            </a:ln>
          </p:spPr>
          <p:txBody>
            <a:bodyPr rtlCol="0" anchor="ctr"/>
            <a:lstStyle/>
            <a:p>
              <a:endParaRPr lang="en-US" sz="6000"/>
            </a:p>
          </p:txBody>
        </p:sp>
      </p:grpSp>
      <p:grpSp>
        <p:nvGrpSpPr>
          <p:cNvPr id="26" name="Group 25">
            <a:extLst>
              <a:ext uri="{FF2B5EF4-FFF2-40B4-BE49-F238E27FC236}">
                <a16:creationId xmlns:a16="http://schemas.microsoft.com/office/drawing/2014/main" id="{0AFADC6C-98CA-1566-9BE0-0AF53EAA1C2B}"/>
              </a:ext>
            </a:extLst>
          </p:cNvPr>
          <p:cNvGrpSpPr/>
          <p:nvPr/>
        </p:nvGrpSpPr>
        <p:grpSpPr>
          <a:xfrm>
            <a:off x="13200112" y="4627767"/>
            <a:ext cx="8015536" cy="7807780"/>
            <a:chOff x="6600056" y="2676600"/>
            <a:chExt cx="4007768" cy="3903890"/>
          </a:xfrm>
        </p:grpSpPr>
        <p:sp>
          <p:nvSpPr>
            <p:cNvPr id="21" name="TextBox 20">
              <a:extLst>
                <a:ext uri="{FF2B5EF4-FFF2-40B4-BE49-F238E27FC236}">
                  <a16:creationId xmlns:a16="http://schemas.microsoft.com/office/drawing/2014/main" id="{75FF9978-61AE-EE6E-9A98-1042505BA78F}"/>
                </a:ext>
              </a:extLst>
            </p:cNvPr>
            <p:cNvSpPr txBox="1"/>
            <p:nvPr/>
          </p:nvSpPr>
          <p:spPr>
            <a:xfrm>
              <a:off x="6600056" y="2676600"/>
              <a:ext cx="4007768" cy="1210845"/>
            </a:xfrm>
            <a:prstGeom prst="rect">
              <a:avLst/>
            </a:prstGeom>
            <a:noFill/>
          </p:spPr>
          <p:txBody>
            <a:bodyPr wrap="square" lIns="0" rIns="0" rtlCol="0">
              <a:spAutoFit/>
            </a:bodyPr>
            <a:lstStyle/>
            <a:p>
              <a:pPr>
                <a:lnSpc>
                  <a:spcPct val="150000"/>
                </a:lnSpc>
              </a:pPr>
              <a:r>
                <a:rPr lang="en-US" sz="4000" dirty="0">
                  <a:solidFill>
                    <a:schemeClr val="bg1"/>
                  </a:solidFill>
                  <a:latin typeface="Avenir Next Condensed Demi Bold" panose="020B0506020202020204" pitchFamily="34" charset="0"/>
                  <a:ea typeface="Calibri" panose="020F0502020204030204" pitchFamily="34" charset="0"/>
                  <a:cs typeface="Arial" panose="020B0604020202020204" pitchFamily="34" charset="0"/>
                </a:rPr>
                <a:t>Telltale odor leads to a reduced concern </a:t>
              </a:r>
              <a:r>
                <a:rPr lang="en-US" sz="4000" dirty="0">
                  <a:solidFill>
                    <a:srgbClr val="FF0000"/>
                  </a:solidFill>
                  <a:latin typeface="Avenir Next Condensed Demi Bold" panose="020B0506020202020204" pitchFamily="34" charset="0"/>
                  <a:ea typeface="Calibri" panose="020F0502020204030204" pitchFamily="34" charset="0"/>
                  <a:cs typeface="Arial" panose="020B0604020202020204" pitchFamily="34" charset="0"/>
                </a:rPr>
                <a:t>“It’s just food on the stove”</a:t>
              </a:r>
              <a:r>
                <a:rPr lang="en-US" sz="4000" dirty="0">
                  <a:solidFill>
                    <a:schemeClr val="bg1"/>
                  </a:solidFill>
                  <a:latin typeface="Avenir Next Condensed Demi Bold" panose="020B0506020202020204" pitchFamily="34" charset="0"/>
                  <a:ea typeface="Calibri" panose="020F0502020204030204" pitchFamily="34" charset="0"/>
                  <a:cs typeface="Arial" panose="020B0604020202020204" pitchFamily="34" charset="0"/>
                </a:rPr>
                <a:t> mindset. </a:t>
              </a:r>
            </a:p>
            <a:p>
              <a:pPr>
                <a:lnSpc>
                  <a:spcPct val="150000"/>
                </a:lnSpc>
              </a:pPr>
              <a:endParaRPr lang="en-GB" sz="2400" dirty="0"/>
            </a:p>
          </p:txBody>
        </p:sp>
        <p:sp>
          <p:nvSpPr>
            <p:cNvPr id="25" name="TextBox 24">
              <a:extLst>
                <a:ext uri="{FF2B5EF4-FFF2-40B4-BE49-F238E27FC236}">
                  <a16:creationId xmlns:a16="http://schemas.microsoft.com/office/drawing/2014/main" id="{8D8263C7-D4AD-360D-D71B-6CD709062661}"/>
                </a:ext>
              </a:extLst>
            </p:cNvPr>
            <p:cNvSpPr txBox="1"/>
            <p:nvPr/>
          </p:nvSpPr>
          <p:spPr>
            <a:xfrm>
              <a:off x="6600056" y="3887445"/>
              <a:ext cx="4007768" cy="2693045"/>
            </a:xfrm>
            <a:prstGeom prst="rect">
              <a:avLst/>
            </a:prstGeom>
            <a:noFill/>
          </p:spPr>
          <p:txBody>
            <a:bodyPr wrap="square" lIns="0" rIns="0" rtlCol="0">
              <a:spAutoFit/>
            </a:bodyPr>
            <a:lstStyle/>
            <a:p>
              <a:pPr>
                <a:lnSpc>
                  <a:spcPct val="150000"/>
                </a:lnSpc>
              </a:pPr>
              <a:r>
                <a:rPr lang="en-US" sz="4000" dirty="0">
                  <a:solidFill>
                    <a:schemeClr val="bg1"/>
                  </a:solidFill>
                  <a:latin typeface="Avenir Next Condensed Demi Bold" panose="020B0506020202020204" pitchFamily="34" charset="0"/>
                  <a:ea typeface="Calibri" panose="020F0502020204030204" pitchFamily="34" charset="0"/>
                  <a:cs typeface="Arial" panose="020B0604020202020204" pitchFamily="34" charset="0"/>
                </a:rPr>
                <a:t>Produces airborne particulate matter, including ultrafine and fine particles, including polycyclic aromatic hydrocarbons (PAHs) and heterocyclic, acetaldehyde, acrylamide and acrolein</a:t>
              </a:r>
              <a:endParaRPr lang="en-US" sz="4000" dirty="0">
                <a:solidFill>
                  <a:schemeClr val="bg1"/>
                </a:solidFill>
                <a:latin typeface="Avenir Next Condensed Demi Bold" panose="020B0506020202020204" pitchFamily="34" charset="0"/>
              </a:endParaRPr>
            </a:p>
            <a:p>
              <a:pPr>
                <a:lnSpc>
                  <a:spcPct val="150000"/>
                </a:lnSpc>
              </a:pPr>
              <a:r>
                <a:rPr lang="en-GB" sz="3200" dirty="0">
                  <a:solidFill>
                    <a:schemeClr val="tx1"/>
                  </a:solidFill>
                  <a:latin typeface="Avenir Next Condensed Demi Bold" panose="020B0506020202020204" pitchFamily="34" charset="0"/>
                </a:rPr>
                <a:t>.</a:t>
              </a:r>
            </a:p>
          </p:txBody>
        </p:sp>
      </p:grpSp>
      <p:sp>
        <p:nvSpPr>
          <p:cNvPr id="4" name="Text Placeholder 3">
            <a:extLst>
              <a:ext uri="{FF2B5EF4-FFF2-40B4-BE49-F238E27FC236}">
                <a16:creationId xmlns:a16="http://schemas.microsoft.com/office/drawing/2014/main" id="{63967D42-EA02-B0F2-A5DF-33E557EB4A72}"/>
              </a:ext>
            </a:extLst>
          </p:cNvPr>
          <p:cNvSpPr>
            <a:spLocks noGrp="1"/>
          </p:cNvSpPr>
          <p:nvPr>
            <p:ph type="body" sz="quarter" idx="14"/>
          </p:nvPr>
        </p:nvSpPr>
        <p:spPr>
          <a:xfrm>
            <a:off x="12574690" y="2234244"/>
            <a:ext cx="8640958" cy="1071062"/>
          </a:xfrm>
        </p:spPr>
        <p:txBody>
          <a:bodyPr>
            <a:normAutofit lnSpcReduction="10000"/>
          </a:bodyPr>
          <a:lstStyle/>
          <a:p>
            <a:pPr algn="ctr"/>
            <a:r>
              <a:rPr lang="en-GB" b="1" dirty="0">
                <a:solidFill>
                  <a:schemeClr val="bg1"/>
                </a:solidFill>
                <a:latin typeface="Avenir Next Condensed Demi Bold" panose="020B0506020202020204" pitchFamily="34" charset="0"/>
              </a:rPr>
              <a:t>FOOD ON THE STOVE</a:t>
            </a:r>
            <a:endParaRPr lang="en-US" b="1" dirty="0">
              <a:solidFill>
                <a:schemeClr val="bg1"/>
              </a:solidFill>
              <a:latin typeface="Avenir Next Condensed Demi Bold" panose="020B0506020202020204" pitchFamily="34" charset="0"/>
            </a:endParaRPr>
          </a:p>
        </p:txBody>
      </p:sp>
      <p:cxnSp>
        <p:nvCxnSpPr>
          <p:cNvPr id="3" name="Straight Connector 2">
            <a:extLst>
              <a:ext uri="{FF2B5EF4-FFF2-40B4-BE49-F238E27FC236}">
                <a16:creationId xmlns:a16="http://schemas.microsoft.com/office/drawing/2014/main" id="{42D4AED4-DC1A-DC3A-392A-D63A0A299B35}"/>
              </a:ext>
            </a:extLst>
          </p:cNvPr>
          <p:cNvCxnSpPr/>
          <p:nvPr/>
        </p:nvCxnSpPr>
        <p:spPr>
          <a:xfrm>
            <a:off x="11776364" y="3305306"/>
            <a:ext cx="0" cy="9995058"/>
          </a:xfrm>
          <a:prstGeom prst="line">
            <a:avLst/>
          </a:prstGeom>
          <a:noFill/>
          <a:ln w="73025" cap="flat">
            <a:solidFill>
              <a:srgbClr val="FF000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0571953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50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 calcmode="lin" valueType="num">
                                          <p:cBhvr>
                                            <p:cTn id="9" dur="500" fill="hold"/>
                                            <p:tgtEl>
                                              <p:spTgt spid="28"/>
                                            </p:tgtEl>
                                            <p:attrNameLst>
                                              <p:attrName>style.rotation</p:attrName>
                                            </p:attrNameLst>
                                          </p:cBhvr>
                                          <p:tavLst>
                                            <p:tav tm="0">
                                              <p:val>
                                                <p:fltVal val="360"/>
                                              </p:val>
                                            </p:tav>
                                            <p:tav tm="100000">
                                              <p:val>
                                                <p:fltVal val="0"/>
                                              </p:val>
                                            </p:tav>
                                          </p:tavLst>
                                        </p:anim>
                                        <p:animEffect transition="in" filter="fade">
                                          <p:cBhvr>
                                            <p:cTn id="10" dur="500"/>
                                            <p:tgtEl>
                                              <p:spTgt spid="28"/>
                                            </p:tgtEl>
                                          </p:cBhvr>
                                        </p:animEffect>
                                      </p:childTnLst>
                                    </p:cTn>
                                  </p:par>
                                  <p:par>
                                    <p:cTn id="11" presetID="42" presetClass="path" presetSubtype="0" accel="50000" decel="50000" fill="hold" nodeType="withEffect">
                                      <p:stCondLst>
                                        <p:cond delay="500"/>
                                      </p:stCondLst>
                                      <p:childTnLst>
                                        <p:animMotion origin="layout" path="M 0.0237 0.03148 L 2.91667E-6 0 " pathEditMode="relative" rAng="0" ptsTypes="AA">
                                          <p:cBhvr>
                                            <p:cTn id="12" dur="750" fill="hold"/>
                                            <p:tgtEl>
                                              <p:spTgt spid="28"/>
                                            </p:tgtEl>
                                            <p:attrNameLst>
                                              <p:attrName>ppt_x</p:attrName>
                                              <p:attrName>ppt_y</p:attrName>
                                            </p:attrNameLst>
                                          </p:cBhvr>
                                          <p:rCtr x="-1185" y="-1574"/>
                                        </p:animMotion>
                                      </p:childTnLst>
                                    </p:cTn>
                                  </p:par>
                                  <p:par>
                                    <p:cTn id="13" presetID="22" presetClass="entr" presetSubtype="1" fill="hold" grpId="0" nodeType="withEffect">
                                      <p:stCondLst>
                                        <p:cond delay="75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par>
                                    <p:cTn id="16" presetID="64" presetClass="path" presetSubtype="0" accel="33333" fill="hold" grpId="1" nodeType="withEffect" p14:presetBounceEnd="26667">
                                      <p:stCondLst>
                                        <p:cond delay="750"/>
                                      </p:stCondLst>
                                      <p:childTnLst>
                                        <p:animMotion origin="layout" path="M 0.01185 0.01736 L 1.45833E-6 -1.85185E-6 " pathEditMode="relative" rAng="0" ptsTypes="AA" p14:bounceEnd="26667">
                                          <p:cBhvr>
                                            <p:cTn id="17" dur="750" fill="hold"/>
                                            <p:tgtEl>
                                              <p:spTgt spid="4"/>
                                            </p:tgtEl>
                                            <p:attrNameLst>
                                              <p:attrName>ppt_x</p:attrName>
                                              <p:attrName>ppt_y</p:attrName>
                                            </p:attrNameLst>
                                          </p:cBhvr>
                                          <p:rCtr x="-592" y="-868"/>
                                        </p:animMotion>
                                      </p:childTnLst>
                                    </p:cTn>
                                  </p:par>
                                  <p:par>
                                    <p:cTn id="18" presetID="22" presetClass="entr" presetSubtype="1" fill="hold" nodeType="withEffect">
                                      <p:stCondLst>
                                        <p:cond delay="1000"/>
                                      </p:stCondLst>
                                      <p:childTnLst>
                                        <p:set>
                                          <p:cBhvr>
                                            <p:cTn id="19" dur="1" fill="hold">
                                              <p:stCondLst>
                                                <p:cond delay="0"/>
                                              </p:stCondLst>
                                            </p:cTn>
                                            <p:tgtEl>
                                              <p:spTgt spid="26"/>
                                            </p:tgtEl>
                                            <p:attrNameLst>
                                              <p:attrName>style.visibility</p:attrName>
                                            </p:attrNameLst>
                                          </p:cBhvr>
                                          <p:to>
                                            <p:strVal val="visible"/>
                                          </p:to>
                                        </p:set>
                                        <p:animEffect transition="in" filter="wipe(up)">
                                          <p:cBhvr>
                                            <p:cTn id="20" dur="500"/>
                                            <p:tgtEl>
                                              <p:spTgt spid="26"/>
                                            </p:tgtEl>
                                          </p:cBhvr>
                                        </p:animEffect>
                                      </p:childTnLst>
                                    </p:cTn>
                                  </p:par>
                                  <p:par>
                                    <p:cTn id="21" presetID="64" presetClass="path" presetSubtype="0" accel="33333" fill="hold" nodeType="withEffect" p14:presetBounceEnd="26667">
                                      <p:stCondLst>
                                        <p:cond delay="1000"/>
                                      </p:stCondLst>
                                      <p:childTnLst>
                                        <p:animMotion origin="layout" path="M 0.01185 0.01736 L -4.0625E-6 -7.40741E-7 " pathEditMode="relative" rAng="0" ptsTypes="AA" p14:bounceEnd="26667">
                                          <p:cBhvr>
                                            <p:cTn id="22" dur="750" fill="hold"/>
                                            <p:tgtEl>
                                              <p:spTgt spid="26"/>
                                            </p:tgtEl>
                                            <p:attrNameLst>
                                              <p:attrName>ppt_x</p:attrName>
                                              <p:attrName>ppt_y</p:attrName>
                                            </p:attrNameLst>
                                          </p:cBhvr>
                                          <p:rCtr x="-592" y="-868"/>
                                        </p:animMotion>
                                      </p:childTnLst>
                                    </p:cTn>
                                  </p:par>
                                  <p:par>
                                    <p:cTn id="23" presetID="2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50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 calcmode="lin" valueType="num">
                                          <p:cBhvr>
                                            <p:cTn id="9" dur="500" fill="hold"/>
                                            <p:tgtEl>
                                              <p:spTgt spid="28"/>
                                            </p:tgtEl>
                                            <p:attrNameLst>
                                              <p:attrName>style.rotation</p:attrName>
                                            </p:attrNameLst>
                                          </p:cBhvr>
                                          <p:tavLst>
                                            <p:tav tm="0">
                                              <p:val>
                                                <p:fltVal val="360"/>
                                              </p:val>
                                            </p:tav>
                                            <p:tav tm="100000">
                                              <p:val>
                                                <p:fltVal val="0"/>
                                              </p:val>
                                            </p:tav>
                                          </p:tavLst>
                                        </p:anim>
                                        <p:animEffect transition="in" filter="fade">
                                          <p:cBhvr>
                                            <p:cTn id="10" dur="500"/>
                                            <p:tgtEl>
                                              <p:spTgt spid="28"/>
                                            </p:tgtEl>
                                          </p:cBhvr>
                                        </p:animEffect>
                                      </p:childTnLst>
                                    </p:cTn>
                                  </p:par>
                                  <p:par>
                                    <p:cTn id="11" presetID="42" presetClass="path" presetSubtype="0" accel="50000" decel="50000" fill="hold" nodeType="withEffect">
                                      <p:stCondLst>
                                        <p:cond delay="500"/>
                                      </p:stCondLst>
                                      <p:childTnLst>
                                        <p:animMotion origin="layout" path="M 0.0237 0.03148 L 2.91667E-6 0 " pathEditMode="relative" rAng="0" ptsTypes="AA">
                                          <p:cBhvr>
                                            <p:cTn id="12" dur="750" fill="hold"/>
                                            <p:tgtEl>
                                              <p:spTgt spid="28"/>
                                            </p:tgtEl>
                                            <p:attrNameLst>
                                              <p:attrName>ppt_x</p:attrName>
                                              <p:attrName>ppt_y</p:attrName>
                                            </p:attrNameLst>
                                          </p:cBhvr>
                                          <p:rCtr x="-1185" y="-1574"/>
                                        </p:animMotion>
                                      </p:childTnLst>
                                    </p:cTn>
                                  </p:par>
                                  <p:par>
                                    <p:cTn id="13" presetID="22" presetClass="entr" presetSubtype="1" fill="hold" grpId="0" nodeType="withEffect">
                                      <p:stCondLst>
                                        <p:cond delay="75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par>
                                    <p:cTn id="16" presetID="64" presetClass="path" presetSubtype="0" accel="33333" fill="hold" grpId="1" nodeType="withEffect">
                                      <p:stCondLst>
                                        <p:cond delay="750"/>
                                      </p:stCondLst>
                                      <p:childTnLst>
                                        <p:animMotion origin="layout" path="M 0.01185 0.01736 L 1.45833E-6 -1.85185E-6 " pathEditMode="relative" rAng="0" ptsTypes="AA">
                                          <p:cBhvr>
                                            <p:cTn id="17" dur="750" fill="hold"/>
                                            <p:tgtEl>
                                              <p:spTgt spid="4"/>
                                            </p:tgtEl>
                                            <p:attrNameLst>
                                              <p:attrName>ppt_x</p:attrName>
                                              <p:attrName>ppt_y</p:attrName>
                                            </p:attrNameLst>
                                          </p:cBhvr>
                                          <p:rCtr x="-592" y="-868"/>
                                        </p:animMotion>
                                      </p:childTnLst>
                                    </p:cTn>
                                  </p:par>
                                  <p:par>
                                    <p:cTn id="18" presetID="22" presetClass="entr" presetSubtype="1" fill="hold" nodeType="withEffect">
                                      <p:stCondLst>
                                        <p:cond delay="1000"/>
                                      </p:stCondLst>
                                      <p:childTnLst>
                                        <p:set>
                                          <p:cBhvr>
                                            <p:cTn id="19" dur="1" fill="hold">
                                              <p:stCondLst>
                                                <p:cond delay="0"/>
                                              </p:stCondLst>
                                            </p:cTn>
                                            <p:tgtEl>
                                              <p:spTgt spid="26"/>
                                            </p:tgtEl>
                                            <p:attrNameLst>
                                              <p:attrName>style.visibility</p:attrName>
                                            </p:attrNameLst>
                                          </p:cBhvr>
                                          <p:to>
                                            <p:strVal val="visible"/>
                                          </p:to>
                                        </p:set>
                                        <p:animEffect transition="in" filter="wipe(up)">
                                          <p:cBhvr>
                                            <p:cTn id="20" dur="500"/>
                                            <p:tgtEl>
                                              <p:spTgt spid="26"/>
                                            </p:tgtEl>
                                          </p:cBhvr>
                                        </p:animEffect>
                                      </p:childTnLst>
                                    </p:cTn>
                                  </p:par>
                                  <p:par>
                                    <p:cTn id="21" presetID="64" presetClass="path" presetSubtype="0" accel="33333" fill="hold" nodeType="withEffect">
                                      <p:stCondLst>
                                        <p:cond delay="1000"/>
                                      </p:stCondLst>
                                      <p:childTnLst>
                                        <p:animMotion origin="layout" path="M 0.01185 0.01736 L -4.0625E-6 -7.40741E-7 " pathEditMode="relative" rAng="0" ptsTypes="AA">
                                          <p:cBhvr>
                                            <p:cTn id="22" dur="750" fill="hold"/>
                                            <p:tgtEl>
                                              <p:spTgt spid="26"/>
                                            </p:tgtEl>
                                            <p:attrNameLst>
                                              <p:attrName>ppt_x</p:attrName>
                                              <p:attrName>ppt_y</p:attrName>
                                            </p:attrNameLst>
                                          </p:cBhvr>
                                          <p:rCtr x="-592" y="-868"/>
                                        </p:animMotion>
                                      </p:childTnLst>
                                    </p:cTn>
                                  </p:par>
                                  <p:par>
                                    <p:cTn id="23" presetID="2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5E03BD5-9799-118B-FC89-28B9AE0A2BC2}"/>
              </a:ext>
            </a:extLst>
          </p:cNvPr>
          <p:cNvSpPr>
            <a:spLocks noGrp="1"/>
          </p:cNvSpPr>
          <p:nvPr>
            <p:ph type="body" sz="quarter" idx="4294967295"/>
          </p:nvPr>
        </p:nvSpPr>
        <p:spPr>
          <a:xfrm>
            <a:off x="12471176" y="3219374"/>
            <a:ext cx="8187872" cy="1173914"/>
          </a:xfrm>
        </p:spPr>
        <p:txBody>
          <a:bodyPr/>
          <a:lstStyle/>
          <a:p>
            <a:pPr marL="0" indent="0" algn="ctr">
              <a:buNone/>
            </a:pPr>
            <a:r>
              <a:rPr lang="en-GB" b="1" dirty="0">
                <a:solidFill>
                  <a:schemeClr val="bg1"/>
                </a:solidFill>
                <a:latin typeface="Avenir Next Condensed Demi Bold" panose="020B0506020202020204" pitchFamily="34" charset="0"/>
              </a:rPr>
              <a:t>Vehicle Fires</a:t>
            </a:r>
            <a:endParaRPr lang="en-US" b="1" dirty="0">
              <a:solidFill>
                <a:schemeClr val="bg1"/>
              </a:solidFill>
              <a:latin typeface="Avenir Next Condensed Demi Bold" panose="020B0506020202020204" pitchFamily="34" charset="0"/>
            </a:endParaRPr>
          </a:p>
        </p:txBody>
      </p:sp>
      <p:pic>
        <p:nvPicPr>
          <p:cNvPr id="3" name="Picture Placeholder 2">
            <a:extLst>
              <a:ext uri="{FF2B5EF4-FFF2-40B4-BE49-F238E27FC236}">
                <a16:creationId xmlns:a16="http://schemas.microsoft.com/office/drawing/2014/main" id="{0C82A28E-8162-3188-0D89-3C8FCEAB2F7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8137" b="8137"/>
          <a:stretch>
            <a:fillRect/>
          </a:stretch>
        </p:blipFill>
        <p:spPr/>
      </p:pic>
      <p:sp>
        <p:nvSpPr>
          <p:cNvPr id="15" name="TextBox 14">
            <a:extLst>
              <a:ext uri="{FF2B5EF4-FFF2-40B4-BE49-F238E27FC236}">
                <a16:creationId xmlns:a16="http://schemas.microsoft.com/office/drawing/2014/main" id="{E50F27F2-3D59-11DA-D319-0D913629F933}"/>
              </a:ext>
            </a:extLst>
          </p:cNvPr>
          <p:cNvSpPr txBox="1"/>
          <p:nvPr/>
        </p:nvSpPr>
        <p:spPr>
          <a:xfrm>
            <a:off x="1471483" y="5456526"/>
            <a:ext cx="7488832" cy="5170646"/>
          </a:xfrm>
          <a:prstGeom prst="rect">
            <a:avLst/>
          </a:prstGeom>
          <a:noFill/>
        </p:spPr>
        <p:txBody>
          <a:bodyPr wrap="square" lIns="0" rIns="0" rtlCol="0" anchor="b">
            <a:spAutoFit/>
          </a:bodyPr>
          <a:lstStyle/>
          <a:p>
            <a:r>
              <a:rPr lang="en-US" sz="6600" dirty="0">
                <a:solidFill>
                  <a:schemeClr val="bg1"/>
                </a:solidFill>
                <a:latin typeface="Avenir Next Condensed Demi Bold" panose="020B0506020202020204" pitchFamily="34" charset="0"/>
                <a:cs typeface="Arial" panose="020B0604020202020204" pitchFamily="34" charset="0"/>
              </a:rPr>
              <a:t>Cars are constructed with many plastic and synthetic materials that produce toxins when burning.</a:t>
            </a:r>
          </a:p>
        </p:txBody>
      </p:sp>
    </p:spTree>
    <p:extLst>
      <p:ext uri="{BB962C8B-B14F-4D97-AF65-F5344CB8AC3E}">
        <p14:creationId xmlns:p14="http://schemas.microsoft.com/office/powerpoint/2010/main" val="3319473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1000"/>
                                        <p:tgtEl>
                                          <p:spTgt spid="8">
                                            <p:bg/>
                                          </p:spTgt>
                                        </p:tgtEl>
                                      </p:cBhvr>
                                    </p:animEffect>
                                    <p:anim calcmode="lin" valueType="num">
                                      <p:cBhvr>
                                        <p:cTn id="8" dur="1000" fill="hold"/>
                                        <p:tgtEl>
                                          <p:spTgt spid="8">
                                            <p:bg/>
                                          </p:spTgt>
                                        </p:tgtEl>
                                        <p:attrNameLst>
                                          <p:attrName>ppt_x</p:attrName>
                                        </p:attrNameLst>
                                      </p:cBhvr>
                                      <p:tavLst>
                                        <p:tav tm="0">
                                          <p:val>
                                            <p:strVal val="#ppt_x"/>
                                          </p:val>
                                        </p:tav>
                                        <p:tav tm="100000">
                                          <p:val>
                                            <p:strVal val="#ppt_x"/>
                                          </p:val>
                                        </p:tav>
                                      </p:tavLst>
                                    </p:anim>
                                    <p:anim calcmode="lin" valueType="num">
                                      <p:cBhvr>
                                        <p:cTn id="9" dur="1000" fill="hold"/>
                                        <p:tgtEl>
                                          <p:spTgt spid="8">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anim calcmode="lin" valueType="num">
                                      <p:cBhvr>
                                        <p:cTn id="1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5" presetID="2" presetClass="entr" presetSubtype="8" decel="10000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0-#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91BD6935-C004-26E1-202E-4A6FC100DF9E}"/>
              </a:ext>
            </a:extLst>
          </p:cNvPr>
          <p:cNvSpPr/>
          <p:nvPr/>
        </p:nvSpPr>
        <p:spPr>
          <a:xfrm rot="5400000">
            <a:off x="1643296" y="3311062"/>
            <a:ext cx="6025088" cy="9311680"/>
          </a:xfrm>
          <a:custGeom>
            <a:avLst/>
            <a:gdLst>
              <a:gd name="connsiteX0" fmla="*/ 0 w 3012544"/>
              <a:gd name="connsiteY0" fmla="*/ 4655840 h 4655840"/>
              <a:gd name="connsiteX1" fmla="*/ 0 w 3012544"/>
              <a:gd name="connsiteY1" fmla="*/ 1506272 h 4655840"/>
              <a:gd name="connsiteX2" fmla="*/ 1506272 w 3012544"/>
              <a:gd name="connsiteY2" fmla="*/ 0 h 4655840"/>
              <a:gd name="connsiteX3" fmla="*/ 3012544 w 3012544"/>
              <a:gd name="connsiteY3" fmla="*/ 1506272 h 4655840"/>
              <a:gd name="connsiteX4" fmla="*/ 3012544 w 3012544"/>
              <a:gd name="connsiteY4" fmla="*/ 4655840 h 4655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2544" h="4655840">
                <a:moveTo>
                  <a:pt x="0" y="4655840"/>
                </a:moveTo>
                <a:lnTo>
                  <a:pt x="0" y="1506272"/>
                </a:lnTo>
                <a:cubicBezTo>
                  <a:pt x="0" y="674381"/>
                  <a:pt x="674381" y="0"/>
                  <a:pt x="1506272" y="0"/>
                </a:cubicBezTo>
                <a:cubicBezTo>
                  <a:pt x="2338163" y="0"/>
                  <a:pt x="3012544" y="674381"/>
                  <a:pt x="3012544" y="1506272"/>
                </a:cubicBezTo>
                <a:lnTo>
                  <a:pt x="3012544" y="465584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6000" dirty="0"/>
          </a:p>
        </p:txBody>
      </p:sp>
      <p:cxnSp>
        <p:nvCxnSpPr>
          <p:cNvPr id="17" name="Straight Connector 16">
            <a:extLst>
              <a:ext uri="{FF2B5EF4-FFF2-40B4-BE49-F238E27FC236}">
                <a16:creationId xmlns:a16="http://schemas.microsoft.com/office/drawing/2014/main" id="{A707A43E-EF7A-9C5E-81A8-E594938BAEEE}"/>
              </a:ext>
            </a:extLst>
          </p:cNvPr>
          <p:cNvCxnSpPr>
            <a:cxnSpLocks/>
          </p:cNvCxnSpPr>
          <p:nvPr/>
        </p:nvCxnSpPr>
        <p:spPr>
          <a:xfrm>
            <a:off x="8492562" y="4954356"/>
            <a:ext cx="2557712" cy="0"/>
          </a:xfrm>
          <a:prstGeom prst="line">
            <a:avLst/>
          </a:prstGeom>
          <a:ln>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87AF4F-7F80-97C8-8BA4-022926501A85}"/>
              </a:ext>
            </a:extLst>
          </p:cNvPr>
          <p:cNvCxnSpPr>
            <a:cxnSpLocks/>
          </p:cNvCxnSpPr>
          <p:nvPr/>
        </p:nvCxnSpPr>
        <p:spPr>
          <a:xfrm>
            <a:off x="10066336" y="6962720"/>
            <a:ext cx="2557712" cy="0"/>
          </a:xfrm>
          <a:prstGeom prst="line">
            <a:avLst/>
          </a:prstGeom>
          <a:ln>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CB5F9E8-4A5D-4B9A-98AC-EF6BD72C741B}"/>
              </a:ext>
            </a:extLst>
          </p:cNvPr>
          <p:cNvCxnSpPr>
            <a:cxnSpLocks/>
          </p:cNvCxnSpPr>
          <p:nvPr/>
        </p:nvCxnSpPr>
        <p:spPr>
          <a:xfrm>
            <a:off x="10107642" y="9610439"/>
            <a:ext cx="2557712" cy="0"/>
          </a:xfrm>
          <a:prstGeom prst="line">
            <a:avLst/>
          </a:prstGeom>
          <a:ln>
            <a:solidFill>
              <a:schemeClr val="bg1"/>
            </a:solidFill>
            <a:tailEnd type="ova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51B2C455-89BD-4993-4745-4DAA1EFAF802}"/>
              </a:ext>
            </a:extLst>
          </p:cNvPr>
          <p:cNvGrpSpPr/>
          <p:nvPr/>
        </p:nvGrpSpPr>
        <p:grpSpPr>
          <a:xfrm>
            <a:off x="15072322" y="2965719"/>
            <a:ext cx="6354890" cy="2691936"/>
            <a:chOff x="7438581" y="1506383"/>
            <a:chExt cx="3177445" cy="1345968"/>
          </a:xfrm>
        </p:grpSpPr>
        <p:sp>
          <p:nvSpPr>
            <p:cNvPr id="22" name="TextBox 21">
              <a:extLst>
                <a:ext uri="{FF2B5EF4-FFF2-40B4-BE49-F238E27FC236}">
                  <a16:creationId xmlns:a16="http://schemas.microsoft.com/office/drawing/2014/main" id="{869EE079-EC07-3988-4C57-9FA7E88C840C}"/>
                </a:ext>
              </a:extLst>
            </p:cNvPr>
            <p:cNvSpPr txBox="1"/>
            <p:nvPr/>
          </p:nvSpPr>
          <p:spPr>
            <a:xfrm>
              <a:off x="7438581" y="1506383"/>
              <a:ext cx="2964695" cy="754053"/>
            </a:xfrm>
            <a:prstGeom prst="rect">
              <a:avLst/>
            </a:prstGeom>
            <a:noFill/>
          </p:spPr>
          <p:txBody>
            <a:bodyPr wrap="square" lIns="0" rIns="0" rtlCol="0">
              <a:spAutoFit/>
            </a:bodyPr>
            <a:lstStyle/>
            <a:p>
              <a:r>
                <a:rPr lang="en-US" sz="2800" dirty="0">
                  <a:solidFill>
                    <a:schemeClr val="bg1"/>
                  </a:solidFill>
                  <a:latin typeface="Avenir Next Condensed" panose="020B0506020202020204" pitchFamily="34" charset="0"/>
                  <a:cs typeface="Arial" panose="020B0604020202020204" pitchFamily="34" charset="0"/>
                </a:rPr>
                <a:t>CARBON MONOXIDE                </a:t>
              </a:r>
            </a:p>
            <a:p>
              <a:r>
                <a:rPr lang="en-US" sz="3200" dirty="0">
                  <a:solidFill>
                    <a:schemeClr val="tx1"/>
                  </a:solidFill>
                  <a:latin typeface="Avenir Next Condensed" panose="020B0506020202020204" pitchFamily="34" charset="0"/>
                  <a:cs typeface="Arial" panose="020B0604020202020204" pitchFamily="34" charset="0"/>
                </a:rPr>
                <a:t> </a:t>
              </a:r>
              <a:r>
                <a:rPr lang="en-US" sz="3200" dirty="0">
                  <a:solidFill>
                    <a:schemeClr val="bg1"/>
                  </a:solidFill>
                  <a:latin typeface="Avenir Next Condensed" panose="020B0506020202020204" pitchFamily="34" charset="0"/>
                  <a:cs typeface="Arial" panose="020B0604020202020204" pitchFamily="34" charset="0"/>
                </a:rPr>
                <a:t>IDLH=1200 PPM | NIOSH REL 35 PPM</a:t>
              </a:r>
            </a:p>
          </p:txBody>
        </p:sp>
        <p:sp>
          <p:nvSpPr>
            <p:cNvPr id="23" name="TextBox 22">
              <a:extLst>
                <a:ext uri="{FF2B5EF4-FFF2-40B4-BE49-F238E27FC236}">
                  <a16:creationId xmlns:a16="http://schemas.microsoft.com/office/drawing/2014/main" id="{A9ED544F-65DE-CC34-C89A-B9B408A91D0D}"/>
                </a:ext>
              </a:extLst>
            </p:cNvPr>
            <p:cNvSpPr txBox="1"/>
            <p:nvPr/>
          </p:nvSpPr>
          <p:spPr>
            <a:xfrm>
              <a:off x="7478625" y="2375297"/>
              <a:ext cx="3137401" cy="477054"/>
            </a:xfrm>
            <a:prstGeom prst="rect">
              <a:avLst/>
            </a:prstGeom>
            <a:noFill/>
          </p:spPr>
          <p:txBody>
            <a:bodyPr wrap="square" lIns="0" rIns="0" rtlCol="0">
              <a:spAutoFit/>
            </a:bodyPr>
            <a:lstStyle/>
            <a:p>
              <a:r>
                <a:rPr lang="en-US" sz="2800" dirty="0">
                  <a:solidFill>
                    <a:srgbClr val="FFFFFF"/>
                  </a:solidFill>
                  <a:latin typeface="Avenir Next Condensed" panose="020B0506020202020204"/>
                  <a:cs typeface="Arial" panose="020B0604020202020204" pitchFamily="34" charset="0"/>
                </a:rPr>
                <a:t>HYDROGEN CYANIDE     </a:t>
              </a:r>
            </a:p>
            <a:p>
              <a:r>
                <a:rPr lang="en-US" sz="2800" dirty="0">
                  <a:solidFill>
                    <a:srgbClr val="FFFFFF"/>
                  </a:solidFill>
                  <a:latin typeface="Avenir Next Condensed" panose="020B0506020202020204"/>
                  <a:cs typeface="Arial" panose="020B0604020202020204" pitchFamily="34" charset="0"/>
                </a:rPr>
                <a:t> </a:t>
              </a:r>
              <a:r>
                <a:rPr lang="en-US" sz="2800" dirty="0">
                  <a:solidFill>
                    <a:schemeClr val="bg1"/>
                  </a:solidFill>
                  <a:latin typeface="Avenir Next Condensed" panose="020B0506020202020204"/>
                  <a:cs typeface="Arial" panose="020B0604020202020204" pitchFamily="34" charset="0"/>
                </a:rPr>
                <a:t>IDLH = 50 PPM | NIOSH REL = 5 PPM</a:t>
              </a:r>
              <a:endParaRPr lang="en-GB" sz="2800" dirty="0"/>
            </a:p>
          </p:txBody>
        </p:sp>
      </p:grpSp>
      <p:sp>
        <p:nvSpPr>
          <p:cNvPr id="31" name="TextBox 30">
            <a:extLst>
              <a:ext uri="{FF2B5EF4-FFF2-40B4-BE49-F238E27FC236}">
                <a16:creationId xmlns:a16="http://schemas.microsoft.com/office/drawing/2014/main" id="{FB286210-5A83-E495-C842-59233481C6FE}"/>
              </a:ext>
            </a:extLst>
          </p:cNvPr>
          <p:cNvSpPr txBox="1"/>
          <p:nvPr/>
        </p:nvSpPr>
        <p:spPr>
          <a:xfrm>
            <a:off x="15152410" y="6164273"/>
            <a:ext cx="6806532" cy="1938992"/>
          </a:xfrm>
          <a:prstGeom prst="rect">
            <a:avLst/>
          </a:prstGeom>
          <a:noFill/>
        </p:spPr>
        <p:txBody>
          <a:bodyPr wrap="square" lIns="0" rIns="0" rtlCol="0">
            <a:spAutoFit/>
          </a:bodyPr>
          <a:lstStyle/>
          <a:p>
            <a:pPr marL="731520" indent="-512064">
              <a:defRPr/>
            </a:pPr>
            <a:r>
              <a:rPr lang="en-US" sz="2400" dirty="0">
                <a:solidFill>
                  <a:schemeClr val="bg1"/>
                </a:solidFill>
                <a:latin typeface="Avenir Next Condensed" panose="020B0506020202020204"/>
                <a:cs typeface="Arial" panose="020B0604020202020204" pitchFamily="34" charset="0"/>
              </a:rPr>
              <a:t>There are many other gases that are </a:t>
            </a:r>
          </a:p>
          <a:p>
            <a:pPr marL="731520" indent="-512064">
              <a:defRPr/>
            </a:pPr>
            <a:r>
              <a:rPr lang="en-US" sz="2400" dirty="0">
                <a:solidFill>
                  <a:schemeClr val="bg1"/>
                </a:solidFill>
                <a:latin typeface="Avenir Next Condensed" panose="020B0506020202020204"/>
                <a:cs typeface="Arial" panose="020B0604020202020204" pitchFamily="34" charset="0"/>
              </a:rPr>
              <a:t>undetectable without monitors and are </a:t>
            </a:r>
          </a:p>
          <a:p>
            <a:pPr marL="731520" indent="-512064">
              <a:defRPr/>
            </a:pPr>
            <a:r>
              <a:rPr lang="en-US" sz="3600" dirty="0">
                <a:solidFill>
                  <a:schemeClr val="bg1"/>
                </a:solidFill>
                <a:latin typeface="Avenir Next Condensed" panose="020B0506020202020204"/>
                <a:cs typeface="Arial" panose="020B0604020202020204" pitchFamily="34" charset="0"/>
              </a:rPr>
              <a:t>FAR MORE DANGEROUS than CO or HCN!</a:t>
            </a:r>
          </a:p>
        </p:txBody>
      </p:sp>
      <p:sp>
        <p:nvSpPr>
          <p:cNvPr id="34" name="Oval 33">
            <a:extLst>
              <a:ext uri="{FF2B5EF4-FFF2-40B4-BE49-F238E27FC236}">
                <a16:creationId xmlns:a16="http://schemas.microsoft.com/office/drawing/2014/main" id="{428FFA57-5D55-9273-24EB-54BD1509FA08}"/>
              </a:ext>
            </a:extLst>
          </p:cNvPr>
          <p:cNvSpPr/>
          <p:nvPr/>
        </p:nvSpPr>
        <p:spPr>
          <a:xfrm>
            <a:off x="12336016" y="4437920"/>
            <a:ext cx="1032872" cy="10328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40" name="Oval 39">
            <a:extLst>
              <a:ext uri="{FF2B5EF4-FFF2-40B4-BE49-F238E27FC236}">
                <a16:creationId xmlns:a16="http://schemas.microsoft.com/office/drawing/2014/main" id="{62FAAD09-30C4-11B5-4605-0E2569586CB0}"/>
              </a:ext>
            </a:extLst>
          </p:cNvPr>
          <p:cNvSpPr/>
          <p:nvPr/>
        </p:nvSpPr>
        <p:spPr>
          <a:xfrm>
            <a:off x="13563486" y="6366481"/>
            <a:ext cx="1032872" cy="10328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43" name="Oval 42">
            <a:extLst>
              <a:ext uri="{FF2B5EF4-FFF2-40B4-BE49-F238E27FC236}">
                <a16:creationId xmlns:a16="http://schemas.microsoft.com/office/drawing/2014/main" id="{94EE87DC-CD45-F2F3-5A50-B2CAA76F4990}"/>
              </a:ext>
            </a:extLst>
          </p:cNvPr>
          <p:cNvSpPr/>
          <p:nvPr/>
        </p:nvSpPr>
        <p:spPr>
          <a:xfrm>
            <a:off x="13713274" y="9094003"/>
            <a:ext cx="1032872" cy="10328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grpSp>
        <p:nvGrpSpPr>
          <p:cNvPr id="11" name="Group 6">
            <a:extLst>
              <a:ext uri="{FF2B5EF4-FFF2-40B4-BE49-F238E27FC236}">
                <a16:creationId xmlns:a16="http://schemas.microsoft.com/office/drawing/2014/main" id="{216791BA-3476-EAD0-29F6-0BC6FA775351}"/>
              </a:ext>
            </a:extLst>
          </p:cNvPr>
          <p:cNvGrpSpPr/>
          <p:nvPr/>
        </p:nvGrpSpPr>
        <p:grpSpPr>
          <a:xfrm>
            <a:off x="15208285" y="8608015"/>
            <a:ext cx="6750657" cy="2774041"/>
            <a:chOff x="417274" y="3859180"/>
            <a:chExt cx="4583637" cy="4158990"/>
          </a:xfrm>
        </p:grpSpPr>
        <p:sp>
          <p:nvSpPr>
            <p:cNvPr id="13" name="TextBox 12">
              <a:extLst>
                <a:ext uri="{FF2B5EF4-FFF2-40B4-BE49-F238E27FC236}">
                  <a16:creationId xmlns:a16="http://schemas.microsoft.com/office/drawing/2014/main" id="{9458290D-5746-2958-93E9-58A939BEE743}"/>
                </a:ext>
              </a:extLst>
            </p:cNvPr>
            <p:cNvSpPr txBox="1"/>
            <p:nvPr/>
          </p:nvSpPr>
          <p:spPr>
            <a:xfrm>
              <a:off x="417274" y="5295703"/>
              <a:ext cx="4583637" cy="2722467"/>
            </a:xfrm>
            <a:prstGeom prst="rect">
              <a:avLst/>
            </a:prstGeom>
            <a:noFill/>
          </p:spPr>
          <p:txBody>
            <a:bodyPr wrap="square" rtlCol="0">
              <a:spAutoFit/>
            </a:bodyPr>
            <a:lstStyle/>
            <a:p>
              <a:r>
                <a:rPr lang="en-US" sz="2800" dirty="0">
                  <a:solidFill>
                    <a:schemeClr val="bg1"/>
                  </a:solidFill>
                  <a:latin typeface="Avenir Next Condensed" panose="020B0506020202020204"/>
                  <a:cs typeface="Arial" panose="020B0604020202020204" pitchFamily="34" charset="0"/>
                </a:rPr>
                <a:t>There is </a:t>
              </a:r>
              <a:r>
                <a:rPr lang="en-US" sz="2800" i="1" dirty="0">
                  <a:solidFill>
                    <a:schemeClr val="bg1"/>
                  </a:solidFill>
                  <a:latin typeface="Avenir Next Condensed" panose="020B0506020202020204"/>
                  <a:cs typeface="Arial" panose="020B0604020202020204" pitchFamily="34" charset="0"/>
                </a:rPr>
                <a:t>ABSOLUTELY NO CORRELATION </a:t>
              </a:r>
              <a:r>
                <a:rPr lang="en-US" sz="2800" dirty="0">
                  <a:solidFill>
                    <a:schemeClr val="bg1"/>
                  </a:solidFill>
                  <a:latin typeface="Avenir Next Condensed" panose="020B0506020202020204"/>
                  <a:cs typeface="Arial" panose="020B0604020202020204" pitchFamily="34" charset="0"/>
                </a:rPr>
                <a:t>between the levels found from air monitoring for CO and HCN and cancer-causing toxins found at a fire.</a:t>
              </a:r>
              <a:endParaRPr lang="en-US" sz="2800" u="sng" dirty="0">
                <a:solidFill>
                  <a:schemeClr val="bg1"/>
                </a:solidFill>
                <a:latin typeface="Avenir Next Condensed" panose="020B0506020202020204"/>
                <a:cs typeface="Arial" panose="020B0604020202020204" pitchFamily="34" charset="0"/>
              </a:endParaRPr>
            </a:p>
          </p:txBody>
        </p:sp>
        <p:sp>
          <p:nvSpPr>
            <p:cNvPr id="15" name="TextBox 14">
              <a:extLst>
                <a:ext uri="{FF2B5EF4-FFF2-40B4-BE49-F238E27FC236}">
                  <a16:creationId xmlns:a16="http://schemas.microsoft.com/office/drawing/2014/main" id="{D7B84BED-98D2-7A6F-7F3C-60680A3DA933}"/>
                </a:ext>
              </a:extLst>
            </p:cNvPr>
            <p:cNvSpPr txBox="1"/>
            <p:nvPr/>
          </p:nvSpPr>
          <p:spPr>
            <a:xfrm>
              <a:off x="860216" y="3859180"/>
              <a:ext cx="3659813" cy="1550421"/>
            </a:xfrm>
            <a:prstGeom prst="rect">
              <a:avLst/>
            </a:prstGeom>
            <a:noFill/>
          </p:spPr>
          <p:txBody>
            <a:bodyPr wrap="square" rtlCol="0">
              <a:spAutoFit/>
            </a:bodyPr>
            <a:lstStyle/>
            <a:p>
              <a:pPr>
                <a:lnSpc>
                  <a:spcPct val="80000"/>
                </a:lnSpc>
              </a:pPr>
              <a:r>
                <a:rPr lang="en-US" sz="7200" dirty="0">
                  <a:solidFill>
                    <a:srgbClr val="DC0000"/>
                  </a:solidFill>
                  <a:latin typeface="Avenir Next Condensed" panose="020B0506020202020204"/>
                  <a:cs typeface="Century Gothic"/>
                </a:rPr>
                <a:t>ZERO</a:t>
              </a:r>
            </a:p>
          </p:txBody>
        </p:sp>
      </p:grpSp>
      <p:pic>
        <p:nvPicPr>
          <p:cNvPr id="46" name="Picture Placeholder 45" descr="Medical">
            <a:extLst>
              <a:ext uri="{FF2B5EF4-FFF2-40B4-BE49-F238E27FC236}">
                <a16:creationId xmlns:a16="http://schemas.microsoft.com/office/drawing/2014/main" id="{BE350CDF-942F-B8A1-A379-5053F99EB50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 r="20"/>
          <a:stretch>
            <a:fillRect/>
          </a:stretch>
        </p:blipFill>
        <p:spPr>
          <a:xfrm>
            <a:off x="12554138" y="4631021"/>
            <a:ext cx="596627" cy="596627"/>
          </a:xfrm>
        </p:spPr>
      </p:pic>
      <p:pic>
        <p:nvPicPr>
          <p:cNvPr id="48" name="Graphic 47" descr="Radioactive">
            <a:extLst>
              <a:ext uri="{FF2B5EF4-FFF2-40B4-BE49-F238E27FC236}">
                <a16:creationId xmlns:a16="http://schemas.microsoft.com/office/drawing/2014/main" id="{E35A923C-B02F-48E9-7EB3-5FA9299BAA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622722" y="6400800"/>
            <a:ext cx="914400" cy="914400"/>
          </a:xfrm>
          <a:prstGeom prst="rect">
            <a:avLst/>
          </a:prstGeom>
        </p:spPr>
      </p:pic>
      <p:pic>
        <p:nvPicPr>
          <p:cNvPr id="50" name="Graphic 49" descr="No sign">
            <a:extLst>
              <a:ext uri="{FF2B5EF4-FFF2-40B4-BE49-F238E27FC236}">
                <a16:creationId xmlns:a16="http://schemas.microsoft.com/office/drawing/2014/main" id="{D19FA472-659E-ABAB-3CB8-05FA1876565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772510" y="9153239"/>
            <a:ext cx="914400" cy="914400"/>
          </a:xfrm>
          <a:prstGeom prst="rect">
            <a:avLst/>
          </a:prstGeom>
        </p:spPr>
      </p:pic>
      <p:pic>
        <p:nvPicPr>
          <p:cNvPr id="54" name="Picture 53">
            <a:extLst>
              <a:ext uri="{FF2B5EF4-FFF2-40B4-BE49-F238E27FC236}">
                <a16:creationId xmlns:a16="http://schemas.microsoft.com/office/drawing/2014/main" id="{996A5212-28DD-C735-7E9D-C67BBDD024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37939" y="5794691"/>
            <a:ext cx="3954321" cy="4344420"/>
          </a:xfrm>
          <a:prstGeom prst="ellipse">
            <a:avLst/>
          </a:prstGeom>
        </p:spPr>
      </p:pic>
      <p:sp>
        <p:nvSpPr>
          <p:cNvPr id="16" name="Circle: Hollow 15">
            <a:extLst>
              <a:ext uri="{FF2B5EF4-FFF2-40B4-BE49-F238E27FC236}">
                <a16:creationId xmlns:a16="http://schemas.microsoft.com/office/drawing/2014/main" id="{7425BF6E-1A12-C461-8ED4-F61A6F0D818A}"/>
              </a:ext>
            </a:extLst>
          </p:cNvPr>
          <p:cNvSpPr/>
          <p:nvPr/>
        </p:nvSpPr>
        <p:spPr>
          <a:xfrm rot="5400000">
            <a:off x="3835251" y="5470790"/>
            <a:ext cx="4959698" cy="4959702"/>
          </a:xfrm>
          <a:prstGeom prst="donut">
            <a:avLst>
              <a:gd name="adj" fmla="val 14188"/>
            </a:avLst>
          </a:prstGeom>
          <a:solidFill>
            <a:srgbClr val="E1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schemeClr val="tx1"/>
              </a:solidFill>
            </a:endParaRPr>
          </a:p>
        </p:txBody>
      </p:sp>
      <p:sp>
        <p:nvSpPr>
          <p:cNvPr id="2" name="TextBox 1">
            <a:extLst>
              <a:ext uri="{FF2B5EF4-FFF2-40B4-BE49-F238E27FC236}">
                <a16:creationId xmlns:a16="http://schemas.microsoft.com/office/drawing/2014/main" id="{901ED471-FE78-0070-A4E5-E9B76FE1A3F5}"/>
              </a:ext>
            </a:extLst>
          </p:cNvPr>
          <p:cNvSpPr txBox="1"/>
          <p:nvPr/>
        </p:nvSpPr>
        <p:spPr>
          <a:xfrm>
            <a:off x="7545206" y="1968223"/>
            <a:ext cx="9293588"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6000" u="none" strike="noStrike" cap="none" spc="0" normalizeH="0" baseline="0" dirty="0">
                <a:ln>
                  <a:noFill/>
                </a:ln>
                <a:solidFill>
                  <a:schemeClr val="bg1"/>
                </a:solidFill>
                <a:effectLst/>
                <a:uFillTx/>
                <a:latin typeface="Avenir Next Condensed Demi Bold" panose="020B0506020202020204" pitchFamily="34" charset="0"/>
                <a:sym typeface="Helvetica Neue"/>
              </a:rPr>
              <a:t>Fire Scene Air Monitoring</a:t>
            </a:r>
          </a:p>
        </p:txBody>
      </p:sp>
    </p:spTree>
    <p:extLst>
      <p:ext uri="{BB962C8B-B14F-4D97-AF65-F5344CB8AC3E}">
        <p14:creationId xmlns:p14="http://schemas.microsoft.com/office/powerpoint/2010/main" val="3749813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out)">
                                      <p:cBhvr>
                                        <p:cTn id="10" dur="1000"/>
                                        <p:tgtEl>
                                          <p:spTgt spid="16"/>
                                        </p:tgtEl>
                                      </p:cBhvr>
                                    </p:animEffect>
                                  </p:childTnLst>
                                </p:cTn>
                              </p:par>
                              <p:par>
                                <p:cTn id="11" presetID="9" presetClass="entr" presetSubtype="0"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dissolve">
                                      <p:cBhvr>
                                        <p:cTn id="13" dur="500"/>
                                        <p:tgtEl>
                                          <p:spTgt spid="54"/>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par>
                                <p:cTn id="18" presetID="2" presetClass="entr" presetSubtype="2" decel="10000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1000" fill="hold"/>
                                        <p:tgtEl>
                                          <p:spTgt spid="21"/>
                                        </p:tgtEl>
                                        <p:attrNameLst>
                                          <p:attrName>ppt_x</p:attrName>
                                        </p:attrNameLst>
                                      </p:cBhvr>
                                      <p:tavLst>
                                        <p:tav tm="0">
                                          <p:val>
                                            <p:strVal val="1+#ppt_w/2"/>
                                          </p:val>
                                        </p:tav>
                                        <p:tav tm="100000">
                                          <p:val>
                                            <p:strVal val="#ppt_x"/>
                                          </p:val>
                                        </p:tav>
                                      </p:tavLst>
                                    </p:anim>
                                    <p:anim calcmode="lin" valueType="num">
                                      <p:cBhvr additive="base">
                                        <p:cTn id="21" dur="1000" fill="hold"/>
                                        <p:tgtEl>
                                          <p:spTgt spid="21"/>
                                        </p:tgtEl>
                                        <p:attrNameLst>
                                          <p:attrName>ppt_y</p:attrName>
                                        </p:attrNameLst>
                                      </p:cBhvr>
                                      <p:tavLst>
                                        <p:tav tm="0">
                                          <p:val>
                                            <p:strVal val="#ppt_y"/>
                                          </p:val>
                                        </p:tav>
                                        <p:tav tm="100000">
                                          <p:val>
                                            <p:strVal val="#ppt_y"/>
                                          </p:val>
                                        </p:tav>
                                      </p:tavLst>
                                    </p:anim>
                                  </p:childTnLst>
                                </p:cTn>
                              </p:par>
                              <p:par>
                                <p:cTn id="22" presetID="22" presetClass="entr" presetSubtype="8" fill="hold" nodeType="withEffect">
                                  <p:stCondLst>
                                    <p:cond delay="25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22" presetClass="entr" presetSubtype="8" fill="hold" nodeType="withEffect">
                                  <p:stCondLst>
                                    <p:cond delay="50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par>
                                <p:cTn id="28" presetID="2" presetClass="entr" presetSubtype="2"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500" fill="hold"/>
                                        <p:tgtEl>
                                          <p:spTgt spid="31"/>
                                        </p:tgtEl>
                                        <p:attrNameLst>
                                          <p:attrName>ppt_x</p:attrName>
                                        </p:attrNameLst>
                                      </p:cBhvr>
                                      <p:tavLst>
                                        <p:tav tm="0">
                                          <p:val>
                                            <p:strVal val="1+#ppt_w/2"/>
                                          </p:val>
                                        </p:tav>
                                        <p:tav tm="100000">
                                          <p:val>
                                            <p:strVal val="#ppt_x"/>
                                          </p:val>
                                        </p:tav>
                                      </p:tavLst>
                                    </p:anim>
                                    <p:anim calcmode="lin" valueType="num">
                                      <p:cBhvr additive="base">
                                        <p:cTn id="31" dur="500" fill="hold"/>
                                        <p:tgtEl>
                                          <p:spTgt spid="31"/>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1+#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par>
                                <p:cTn id="36" presetID="22" presetClass="entr" presetSubtype="4"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down)">
                                      <p:cBhvr>
                                        <p:cTn id="38" dur="500"/>
                                        <p:tgtEl>
                                          <p:spTgt spid="34"/>
                                        </p:tgtEl>
                                      </p:cBhvr>
                                    </p:animEffect>
                                  </p:childTnLst>
                                </p:cTn>
                              </p:par>
                              <p:par>
                                <p:cTn id="39" presetID="22" presetClass="entr" presetSubtype="4" fill="hold"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down)">
                                      <p:cBhvr>
                                        <p:cTn id="41" dur="500"/>
                                        <p:tgtEl>
                                          <p:spTgt spid="46"/>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wipe(down)">
                                      <p:cBhvr>
                                        <p:cTn id="44" dur="500"/>
                                        <p:tgtEl>
                                          <p:spTgt spid="40"/>
                                        </p:tgtEl>
                                      </p:cBhvr>
                                    </p:animEffect>
                                  </p:childTnLst>
                                </p:cTn>
                              </p:par>
                              <p:par>
                                <p:cTn id="45" presetID="22" presetClass="entr" presetSubtype="4" fill="hold" nodeType="with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wipe(down)">
                                      <p:cBhvr>
                                        <p:cTn id="47" dur="500"/>
                                        <p:tgtEl>
                                          <p:spTgt spid="48"/>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wipe(down)">
                                      <p:cBhvr>
                                        <p:cTn id="50" dur="500"/>
                                        <p:tgtEl>
                                          <p:spTgt spid="43"/>
                                        </p:tgtEl>
                                      </p:cBhvr>
                                    </p:animEffect>
                                  </p:childTnLst>
                                </p:cTn>
                              </p:par>
                              <p:par>
                                <p:cTn id="51" presetID="22" presetClass="entr" presetSubtype="4" fill="hold" grpId="1" nodeType="with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wipe(down)">
                                      <p:cBhvr>
                                        <p:cTn id="53" dur="500"/>
                                        <p:tgtEl>
                                          <p:spTgt spid="43"/>
                                        </p:tgtEl>
                                      </p:cBhvr>
                                    </p:animEffect>
                                  </p:childTnLst>
                                </p:cTn>
                              </p:par>
                              <p:par>
                                <p:cTn id="54" presetID="22" presetClass="entr" presetSubtype="4" fill="hold" nodeType="withEffect">
                                  <p:stCondLst>
                                    <p:cond delay="0"/>
                                  </p:stCondLst>
                                  <p:childTnLst>
                                    <p:set>
                                      <p:cBhvr>
                                        <p:cTn id="55" dur="1" fill="hold">
                                          <p:stCondLst>
                                            <p:cond delay="0"/>
                                          </p:stCondLst>
                                        </p:cTn>
                                        <p:tgtEl>
                                          <p:spTgt spid="50"/>
                                        </p:tgtEl>
                                        <p:attrNameLst>
                                          <p:attrName>style.visibility</p:attrName>
                                        </p:attrNameLst>
                                      </p:cBhvr>
                                      <p:to>
                                        <p:strVal val="visible"/>
                                      </p:to>
                                    </p:set>
                                    <p:animEffect transition="in" filter="wipe(down)">
                                      <p:cBhvr>
                                        <p:cTn id="56" dur="500"/>
                                        <p:tgtEl>
                                          <p:spTgt spid="50"/>
                                        </p:tgtEl>
                                      </p:cBhvr>
                                    </p:animEffect>
                                  </p:childTnLst>
                                </p:cTn>
                              </p:par>
                              <p:par>
                                <p:cTn id="57" presetID="2" presetClass="entr" presetSubtype="1" fill="hold" grpId="0" nodeType="with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additive="base">
                                        <p:cTn id="59" dur="500" fill="hold"/>
                                        <p:tgtEl>
                                          <p:spTgt spid="2"/>
                                        </p:tgtEl>
                                        <p:attrNameLst>
                                          <p:attrName>ppt_x</p:attrName>
                                        </p:attrNameLst>
                                      </p:cBhvr>
                                      <p:tavLst>
                                        <p:tav tm="0">
                                          <p:val>
                                            <p:strVal val="#ppt_x"/>
                                          </p:val>
                                        </p:tav>
                                        <p:tav tm="100000">
                                          <p:val>
                                            <p:strVal val="#ppt_x"/>
                                          </p:val>
                                        </p:tav>
                                      </p:tavLst>
                                    </p:anim>
                                    <p:anim calcmode="lin" valueType="num">
                                      <p:cBhvr additive="base">
                                        <p:cTn id="60"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1" grpId="0"/>
      <p:bldP spid="34" grpId="0" animBg="1"/>
      <p:bldP spid="40" grpId="0" animBg="1"/>
      <p:bldP spid="43" grpId="0" animBg="1"/>
      <p:bldP spid="43" grpId="1" animBg="1"/>
      <p:bldP spid="16" grpId="0" animBg="1"/>
      <p:bldP spid="2" grpId="0"/>
    </p:bld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84673287-fa15-40ef-8ad0-b6ae50a6a528">
      <UserInfo>
        <DisplayName>Atamas, Nadia</DisplayName>
        <AccountId>26</AccountId>
        <AccountType/>
      </UserInfo>
    </SharedWithUsers>
    <lcf76f155ced4ddcb4097134ff3c332f xmlns="77b4fb11-031a-4d70-aabf-3676e89de95c">
      <Terms xmlns="http://schemas.microsoft.com/office/infopath/2007/PartnerControls"/>
    </lcf76f155ced4ddcb4097134ff3c332f>
    <TaxCatchAll xmlns="84673287-fa15-40ef-8ad0-b6ae50a6a52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A14672861DB594D82BAF90B3025C1E3" ma:contentTypeVersion="17" ma:contentTypeDescription="Create a new document." ma:contentTypeScope="" ma:versionID="2184afee652fa5ccabe20dfe0ee1cf34">
  <xsd:schema xmlns:xsd="http://www.w3.org/2001/XMLSchema" xmlns:xs="http://www.w3.org/2001/XMLSchema" xmlns:p="http://schemas.microsoft.com/office/2006/metadata/properties" xmlns:ns2="77b4fb11-031a-4d70-aabf-3676e89de95c" xmlns:ns3="84673287-fa15-40ef-8ad0-b6ae50a6a528" targetNamespace="http://schemas.microsoft.com/office/2006/metadata/properties" ma:root="true" ma:fieldsID="484ab11155717c5c6855fe69f5127361" ns2:_="" ns3:_="">
    <xsd:import namespace="77b4fb11-031a-4d70-aabf-3676e89de95c"/>
    <xsd:import namespace="84673287-fa15-40ef-8ad0-b6ae50a6a52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b4fb11-031a-4d70-aabf-3676e89de9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2a21e96-b69b-4041-8539-a5291437075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4673287-fa15-40ef-8ad0-b6ae50a6a528"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19618c78-92a6-4fa7-b877-8417fac9a3a1}" ma:internalName="TaxCatchAll" ma:showField="CatchAllData" ma:web="84673287-fa15-40ef-8ad0-b6ae50a6a528">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DE76A58-A974-46A1-AC7D-3A59F8547D9D}">
  <ds:schemaRefs>
    <ds:schemaRef ds:uri="http://schemas.microsoft.com/office/2006/metadata/properties"/>
    <ds:schemaRef ds:uri="http://schemas.microsoft.com/office/infopath/2007/PartnerControls"/>
    <ds:schemaRef ds:uri="84673287-fa15-40ef-8ad0-b6ae50a6a528"/>
    <ds:schemaRef ds:uri="77b4fb11-031a-4d70-aabf-3676e89de95c"/>
  </ds:schemaRefs>
</ds:datastoreItem>
</file>

<file path=customXml/itemProps2.xml><?xml version="1.0" encoding="utf-8"?>
<ds:datastoreItem xmlns:ds="http://schemas.openxmlformats.org/officeDocument/2006/customXml" ds:itemID="{93E01809-1B74-4353-A29C-C929C0363E0D}">
  <ds:schemaRefs>
    <ds:schemaRef ds:uri="http://schemas.microsoft.com/sharepoint/v3/contenttype/forms"/>
  </ds:schemaRefs>
</ds:datastoreItem>
</file>

<file path=customXml/itemProps3.xml><?xml version="1.0" encoding="utf-8"?>
<ds:datastoreItem xmlns:ds="http://schemas.openxmlformats.org/officeDocument/2006/customXml" ds:itemID="{49A374D6-B006-4634-AC76-5F15D80B4C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b4fb11-031a-4d70-aabf-3676e89de95c"/>
    <ds:schemaRef ds:uri="84673287-fa15-40ef-8ad0-b6ae50a6a5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11842</TotalTime>
  <Words>4132</Words>
  <Application>Microsoft Office PowerPoint</Application>
  <PresentationFormat>Custom</PresentationFormat>
  <Paragraphs>309</Paragraphs>
  <Slides>23</Slides>
  <Notes>22</Notes>
  <HiddenSlides>0</HiddenSlides>
  <MMClips>0</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White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Scott Jennie</cp:lastModifiedBy>
  <cp:revision>36</cp:revision>
  <dcterms:modified xsi:type="dcterms:W3CDTF">2023-12-19T19:25:17Z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0x0101001A14672861DB594D82BAF90B3025C1E3</vt:lpwstr>
  </property>
</Properties>
</file>