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2" r:id="rId5"/>
  </p:sldMasterIdLst>
  <p:notesMasterIdLst>
    <p:notesMasterId r:id="rId16"/>
  </p:notesMasterIdLst>
  <p:sldIdLst>
    <p:sldId id="643" r:id="rId6"/>
    <p:sldId id="653" r:id="rId7"/>
    <p:sldId id="646" r:id="rId8"/>
    <p:sldId id="651" r:id="rId9"/>
    <p:sldId id="652" r:id="rId10"/>
    <p:sldId id="595" r:id="rId11"/>
    <p:sldId id="259" r:id="rId12"/>
    <p:sldId id="656" r:id="rId13"/>
    <p:sldId id="592" r:id="rId14"/>
    <p:sldId id="27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C731"/>
    <a:srgbClr val="E10000"/>
    <a:srgbClr val="BA3700"/>
    <a:srgbClr val="D44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77"/>
    <p:restoredTop sz="92273"/>
  </p:normalViewPr>
  <p:slideViewPr>
    <p:cSldViewPr snapToGrid="0">
      <p:cViewPr varScale="1">
        <p:scale>
          <a:sx n="50" d="100"/>
          <a:sy n="50" d="100"/>
        </p:scale>
        <p:origin x="125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3600" y="-4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pPr marL="171450" indent="-171450">
              <a:buFont typeface="Arial" panose="020B0604020202020204" pitchFamily="34" charset="0"/>
              <a:buChar char="•"/>
            </a:pPr>
            <a:r>
              <a:rPr lang="en-US" b="1" dirty="0">
                <a:ln/>
                <a:sym typeface="Calibri"/>
              </a:rPr>
              <a:t>Traditionally, occupational exposures have centered around blood and body fluids. However, thanks to a great deal of scientific research, we now know that occupational exposures include much more than just blood and body fluids.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n/>
              </a:rPr>
              <a:t>Firefighters work in an uncontrolled atmosphere compared to most other occupations where exposure to hazards can be controlled through engineering and procedures. Firefighters are exposed to hazards at high levels for short durations, unlike most other occupations. </a:t>
            </a:r>
          </a:p>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cer.org/cancer/risk-prevention/chemicals/firefighting.html#:~:text=In%20its%20latest%20review%20of,Mesotheliom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fa.fema.gov/downloads/pdf/publications/design_of_fire_ems_station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ncer.org/cancer/cancer-causes/diesel-exhaust-and-cancer.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iarc.who.int/wp-content/uploads/2018/07/pr213_E.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ls.org/managing-your-cancer/firefighters-and-cancer-risk"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usfa.fema.gov/downloads/pdf/publications/design_of_fire_ems_stations.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Drag &amp; Drop to add a picture in the back placeholder</a:t>
            </a:r>
            <a:endParaRPr lang="en-US"/>
          </a:p>
        </p:txBody>
      </p:sp>
      <p:sp>
        <p:nvSpPr>
          <p:cNvPr id="4" name="Slide Number Placeholder 3"/>
          <p:cNvSpPr>
            <a:spLocks noGrp="1"/>
          </p:cNvSpPr>
          <p:nvPr>
            <p:ph type="sldNum" sz="quarter" idx="5"/>
          </p:nvPr>
        </p:nvSpPr>
        <p:spPr/>
        <p:txBody>
          <a:bodyPr/>
          <a:lstStyle/>
          <a:p>
            <a:fld id="{4414E5F1-17A7-42C2-85AD-61A26B4FE749}" type="slidenum">
              <a:rPr lang="en-US" smtClean="0"/>
              <a:t>1</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Firefighter Occupational Exposure Has Been Classified as Carcinogenic to humans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414E5F1-17A7-42C2-85AD-61A26B4FE749}" type="slidenum">
              <a:rPr lang="en-US" smtClean="0"/>
              <a:t>2</a:t>
            </a:fld>
            <a:endParaRPr lang="en-US"/>
          </a:p>
        </p:txBody>
      </p:sp>
    </p:spTree>
    <p:extLst>
      <p:ext uri="{BB962C8B-B14F-4D97-AF65-F5344CB8AC3E}">
        <p14:creationId xmlns:p14="http://schemas.microsoft.com/office/powerpoint/2010/main" val="343260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400" dirty="0">
                <a:solidFill>
                  <a:srgbClr val="211D1E"/>
                </a:solidFill>
                <a:latin typeface="Helvetica" pitchFamily="2" charset="0"/>
              </a:rPr>
              <a:t>Fire station design needs to be thought of with reducing exposures to carcinogens and other toxicants.</a:t>
            </a:r>
          </a:p>
          <a:p>
            <a:pPr marL="171450" indent="-171450">
              <a:buFont typeface="Arial" panose="020B0604020202020204" pitchFamily="34" charset="0"/>
              <a:buChar char="•"/>
            </a:pPr>
            <a:r>
              <a:rPr lang="en-US" sz="2400" dirty="0">
                <a:solidFill>
                  <a:srgbClr val="211D1E"/>
                </a:solidFill>
                <a:effectLst/>
                <a:latin typeface="Helvetica" pitchFamily="2" charset="0"/>
              </a:rPr>
              <a:t>This includes retro fitting</a:t>
            </a:r>
            <a:r>
              <a:rPr lang="en-US" sz="2400" dirty="0">
                <a:solidFill>
                  <a:srgbClr val="211D1E"/>
                </a:solidFill>
                <a:latin typeface="Helvetica" pitchFamily="2" charset="0"/>
              </a:rPr>
              <a:t> older fire stations as well.</a:t>
            </a:r>
            <a:endParaRPr lang="en-US" sz="2400" dirty="0">
              <a:solidFill>
                <a:srgbClr val="211D1E"/>
              </a:solidFill>
              <a:effectLst/>
              <a:latin typeface="Helvetica" pitchFamily="2" charset="0"/>
            </a:endParaRPr>
          </a:p>
          <a:p>
            <a:pPr marL="171450" indent="-171450">
              <a:buFont typeface="Arial" panose="020B0604020202020204" pitchFamily="34" charset="0"/>
              <a:buChar char="•"/>
            </a:pPr>
            <a:r>
              <a:rPr lang="en-US" sz="2400" dirty="0">
                <a:solidFill>
                  <a:srgbClr val="211D1E"/>
                </a:solidFill>
                <a:effectLst/>
                <a:latin typeface="Helvetica" pitchFamily="2" charset="0"/>
              </a:rPr>
              <a:t>Some components of successful design include individual climate control in dorms, alerting systems specific to each room in the fire station, and providing natural light sources while also reducing bright light exposure at night. Existing stations can be retrofitted to best accomplish these best practices where possible. </a:t>
            </a:r>
          </a:p>
          <a:p>
            <a:pPr marL="171450" indent="-171450">
              <a:buFont typeface="Arial" panose="020B0604020202020204" pitchFamily="34" charset="0"/>
              <a:buChar char="•"/>
            </a:pPr>
            <a:r>
              <a:rPr lang="en-US" sz="2400" dirty="0">
                <a:solidFill>
                  <a:srgbClr val="211D1E"/>
                </a:solidFill>
                <a:latin typeface="Helvetica" pitchFamily="2" charset="0"/>
              </a:rPr>
              <a:t>Solid surfaces throughout the station for ease of decontamination and cleaning.</a:t>
            </a:r>
          </a:p>
          <a:p>
            <a:pPr marL="171450" indent="-171450">
              <a:buFont typeface="Arial" panose="020B0604020202020204" pitchFamily="34" charset="0"/>
              <a:buChar char="•"/>
            </a:pPr>
            <a:endParaRPr lang="en-US" sz="2400" dirty="0">
              <a:solidFill>
                <a:srgbClr val="211D1E"/>
              </a:solidFill>
              <a:effectLst/>
              <a:latin typeface="Helvetica" pitchFamily="2" charset="0"/>
            </a:endParaRPr>
          </a:p>
          <a:p>
            <a:pPr marL="171450" indent="-171450">
              <a:buFont typeface="Arial" panose="020B0604020202020204" pitchFamily="34" charset="0"/>
              <a:buChar char="•"/>
            </a:pPr>
            <a:r>
              <a:rPr lang="en-US" sz="2400" dirty="0">
                <a:solidFill>
                  <a:srgbClr val="211D1E"/>
                </a:solidFill>
                <a:latin typeface="Helvetica" pitchFamily="2" charset="0"/>
              </a:rPr>
              <a:t>Source: Healthy in Healthy out 2023</a:t>
            </a:r>
          </a:p>
          <a:p>
            <a:pPr marL="171450" indent="-171450">
              <a:buFont typeface="Arial" panose="020B0604020202020204" pitchFamily="34" charset="0"/>
              <a:buChar char="•"/>
            </a:pPr>
            <a:r>
              <a:rPr kumimoji="0" lang="en-US" sz="2400" i="0" u="none" strike="noStrike" cap="none" spc="0" normalizeH="0" baseline="0" dirty="0">
                <a:ln>
                  <a:noFill/>
                </a:ln>
                <a:solidFill>
                  <a:schemeClr val="tx1"/>
                </a:solidFill>
                <a:effectLst/>
                <a:uFillTx/>
                <a:latin typeface="Avenir Next Condensed" panose="020B0506020202020204" pitchFamily="34" charset="0"/>
                <a:sym typeface="Helvetica Neue"/>
              </a:rPr>
              <a:t>Source: USFA </a:t>
            </a:r>
            <a:r>
              <a:rPr lang="en-US" sz="2400" b="0" i="0" u="none" strike="noStrike" dirty="0">
                <a:solidFill>
                  <a:schemeClr val="tx1"/>
                </a:solidFill>
                <a:effectLst/>
                <a:latin typeface="Avenir Next Condensed" panose="020B0506020202020204" pitchFamily="34" charset="0"/>
                <a:hlinkClick r:id="rId3">
                  <a:extLst>
                    <a:ext uri="{A12FA001-AC4F-418D-AE19-62706E023703}">
                      <ahyp:hlinkClr xmlns:ahyp="http://schemas.microsoft.com/office/drawing/2018/hyperlinkcolor" val="tx"/>
                    </a:ext>
                  </a:extLst>
                </a:hlinkClick>
              </a:rPr>
              <a:t>Safety and Health Considerations for the Design of Fire and Emergency Medical Services Stations</a:t>
            </a:r>
            <a:endParaRPr kumimoji="0" lang="en-US" sz="2400" b="1" i="0" u="none" strike="noStrike" cap="none" spc="0" normalizeH="0" baseline="0" dirty="0">
              <a:ln>
                <a:noFill/>
              </a:ln>
              <a:solidFill>
                <a:schemeClr val="tx1"/>
              </a:solidFill>
              <a:effectLst/>
              <a:uFillTx/>
              <a:latin typeface="Avenir Next Condensed" panose="020B0506020202020204" pitchFamily="34" charset="0"/>
              <a:sym typeface="Helvetica Neue"/>
            </a:endParaRPr>
          </a:p>
          <a:p>
            <a:pPr marL="171450" indent="-171450">
              <a:buFont typeface="Arial" panose="020B0604020202020204" pitchFamily="34" charset="0"/>
              <a:buChar char="•"/>
            </a:pPr>
            <a:endParaRPr lang="en-US" sz="2400" dirty="0">
              <a:solidFill>
                <a:srgbClr val="211D1E"/>
              </a:solidFill>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414E5F1-17A7-42C2-85AD-61A26B4FE749}" type="slidenum">
              <a:rPr lang="en-US" smtClean="0"/>
              <a:t>4</a:t>
            </a:fld>
            <a:endParaRPr lang="en-US"/>
          </a:p>
        </p:txBody>
      </p:sp>
    </p:spTree>
    <p:extLst>
      <p:ext uri="{BB962C8B-B14F-4D97-AF65-F5344CB8AC3E}">
        <p14:creationId xmlns:p14="http://schemas.microsoft.com/office/powerpoint/2010/main" val="343260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2600" y="4343400"/>
            <a:ext cx="6096000" cy="4114800"/>
          </a:xfrm>
        </p:spPr>
        <p:txBody>
          <a:bodyPr/>
          <a:lstStyle/>
          <a:p>
            <a:pPr marL="353358" indent="-353358" defTabSz="471145">
              <a:lnSpc>
                <a:spcPts val="1546"/>
              </a:lnSpc>
              <a:spcAft>
                <a:spcPts val="600"/>
              </a:spcAft>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Fire station design has changed during the past 10 years. The focus is now on controlling the environment and stopping the toxins from finding their way into the living areas in the fire house. </a:t>
            </a:r>
          </a:p>
          <a:p>
            <a:pPr marL="353358" indent="-353358" defTabSz="471145">
              <a:lnSpc>
                <a:spcPts val="1546"/>
              </a:lnSpc>
              <a:spcAft>
                <a:spcPts val="600"/>
              </a:spcAft>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Paul Ericson is a noted designer of the zoned fire station. Taking the hazmat model and applying it to the design of the fire house creates a system to contain the contaminants, separate the living areas from the contaminants, and control crossover by focusing on the highest hazards to firefighters. </a:t>
            </a:r>
          </a:p>
          <a:p>
            <a:pPr marL="353358" indent="-353358" defTabSz="471145">
              <a:lnSpc>
                <a:spcPts val="1546"/>
              </a:lnSpc>
              <a:spcAft>
                <a:spcPts val="600"/>
              </a:spcAft>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Think of this as a hot, warm, cold zoning similar to hazmat operations.  </a:t>
            </a:r>
          </a:p>
          <a:p>
            <a:pPr marL="765610" lvl="1" indent="-294465" defTabSz="471145">
              <a:lnSpc>
                <a:spcPts val="1546"/>
              </a:lnSpc>
              <a:spcAft>
                <a:spcPts val="600"/>
              </a:spcAft>
              <a:buFont typeface="Courier New" panose="02070309020205020404" pitchFamily="49" charset="0"/>
              <a:buChar char="o"/>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Red zone are spaces exposed to carcinogens (apparatus bay, </a:t>
            </a:r>
            <a:r>
              <a:rPr lang="en-US" sz="1200" dirty="0" err="1">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decon</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 area) </a:t>
            </a:r>
          </a:p>
          <a:p>
            <a:pPr marL="765610" lvl="1" indent="-294465" defTabSz="471145">
              <a:lnSpc>
                <a:spcPts val="1546"/>
              </a:lnSpc>
              <a:spcAft>
                <a:spcPts val="600"/>
              </a:spcAft>
              <a:buFont typeface="Courier New" panose="02070309020205020404" pitchFamily="49" charset="0"/>
              <a:buChar char="o"/>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Green zones are for living and working intended for extended occupancy.</a:t>
            </a:r>
          </a:p>
          <a:p>
            <a:pPr marL="765610" lvl="1" indent="-294465" defTabSz="471145">
              <a:lnSpc>
                <a:spcPts val="1546"/>
              </a:lnSpc>
              <a:spcAft>
                <a:spcPts val="600"/>
              </a:spcAft>
              <a:buFont typeface="Courier New" panose="02070309020205020404" pitchFamily="49" charset="0"/>
              <a:buChar char="o"/>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Yellow zones allow for movement between the hot and cold zones.</a:t>
            </a:r>
          </a:p>
          <a:p>
            <a:pPr defTabSz="471145">
              <a:defRPr/>
            </a:pPr>
            <a:endParaRPr lang="en-US" sz="1200" dirty="0">
              <a:solidFill>
                <a:prstClr val="black"/>
              </a:solidFill>
              <a:latin typeface="Avenir Next Condensed" panose="020B0506020202020204" pitchFamily="34" charset="0"/>
            </a:endParaRPr>
          </a:p>
          <a:p>
            <a:pPr defTabSz="471145">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Erickson, Paul. (2016) Miami Hot Zone Design: Containing the Contaminates. Retrieved from: January 26, 2016, conference presentation.</a:t>
            </a:r>
          </a:p>
          <a:p>
            <a:pPr defTabSz="471145">
              <a:defRPr/>
            </a:pPr>
            <a:endParaRPr lang="en-US" sz="1200" dirty="0">
              <a:solidFill>
                <a:prstClr val="black"/>
              </a:solidFill>
              <a:latin typeface="Avenir Next Condensed" panose="020B0506020202020204" pitchFamily="34" charset="0"/>
            </a:endParaRPr>
          </a:p>
          <a:p>
            <a:pPr defTabSz="471145">
              <a:defRPr/>
            </a:pPr>
            <a:r>
              <a:rPr lang="en-US" sz="1200" dirty="0">
                <a:solidFill>
                  <a:prstClr val="black"/>
                </a:solidFill>
                <a:latin typeface="Avenir Next Condensed" panose="020B0506020202020204" pitchFamily="34" charset="0"/>
              </a:rPr>
              <a:t>Healthy In, Healthy Out” 2023. </a:t>
            </a:r>
          </a:p>
          <a:p>
            <a:endParaRPr lang="en-US" dirty="0"/>
          </a:p>
        </p:txBody>
      </p:sp>
      <p:sp>
        <p:nvSpPr>
          <p:cNvPr id="4" name="Slide Number Placeholder 3"/>
          <p:cNvSpPr>
            <a:spLocks noGrp="1"/>
          </p:cNvSpPr>
          <p:nvPr>
            <p:ph type="sldNum" sz="quarter" idx="5"/>
          </p:nvPr>
        </p:nvSpPr>
        <p:spPr/>
        <p:txBody>
          <a:bodyPr/>
          <a:lstStyle/>
          <a:p>
            <a:fld id="{4414E5F1-17A7-42C2-85AD-61A26B4FE749}" type="slidenum">
              <a:rPr lang="en-US" smtClean="0"/>
              <a:t>5</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21920" y="4343400"/>
            <a:ext cx="6507480" cy="34178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spcAft>
                <a:spcPts val="600"/>
              </a:spcAft>
              <a:buFont typeface="Arial" panose="020B0604020202020204" pitchFamily="34" charset="0"/>
              <a:buChar char="•"/>
            </a:pPr>
            <a:r>
              <a:rPr lang="en-US" sz="1400" b="0" dirty="0">
                <a:ln/>
              </a:rPr>
              <a:t>Diesel exhaust has been classified as a known carcinogen and is linked to many cancers. </a:t>
            </a:r>
          </a:p>
          <a:p>
            <a:pPr marL="171450" indent="-171450">
              <a:spcAft>
                <a:spcPts val="600"/>
              </a:spcAft>
              <a:buFont typeface="Arial" panose="020B0604020202020204" pitchFamily="34" charset="0"/>
              <a:buChar char="•"/>
            </a:pPr>
            <a:r>
              <a:rPr lang="en-US" sz="1400" b="0" dirty="0">
                <a:ln/>
              </a:rPr>
              <a:t>Open all apparatus doors when returning to the station, leave them open for ten minutes.</a:t>
            </a:r>
          </a:p>
          <a:p>
            <a:pPr marL="171450" indent="-171450">
              <a:spcAft>
                <a:spcPts val="600"/>
              </a:spcAft>
              <a:buFont typeface="Arial" panose="020B0604020202020204" pitchFamily="34" charset="0"/>
              <a:buChar char="•"/>
            </a:pPr>
            <a:r>
              <a:rPr lang="en-US" sz="1400" b="0" dirty="0">
                <a:ln/>
              </a:rPr>
              <a:t>Do not use air blowers or leaf blowers to clean apparatus floors. This stirs up diesel particulates.</a:t>
            </a:r>
          </a:p>
          <a:p>
            <a:pPr marL="171450" indent="-171450">
              <a:spcAft>
                <a:spcPts val="600"/>
              </a:spcAft>
              <a:buFont typeface="Arial" panose="020B0604020202020204" pitchFamily="34" charset="0"/>
              <a:buChar char="•"/>
            </a:pPr>
            <a:r>
              <a:rPr lang="en-US" sz="1400" b="0" dirty="0">
                <a:ln/>
              </a:rPr>
              <a:t>Use a dry mop and wet mop on the floors.</a:t>
            </a:r>
          </a:p>
          <a:p>
            <a:pPr>
              <a:spcAft>
                <a:spcPts val="600"/>
              </a:spcAft>
            </a:pPr>
            <a:r>
              <a:rPr lang="en-US" sz="1400" dirty="0">
                <a:ln/>
                <a:hlinkClick r:id="rId3"/>
              </a:rPr>
              <a:t>https://www.cancer.org/cancer/cancer-causes/diesel-exhaust-and-cancer.html</a:t>
            </a:r>
            <a:endParaRPr lang="en-US" sz="1400" dirty="0">
              <a:ln/>
            </a:endParaRPr>
          </a:p>
          <a:p>
            <a:pPr>
              <a:spcAft>
                <a:spcPts val="600"/>
              </a:spcAft>
            </a:pPr>
            <a:r>
              <a:rPr lang="en-US" sz="1400" dirty="0">
                <a:ln/>
                <a:hlinkClick r:id="rId4"/>
              </a:rPr>
              <a:t>https://www.iarc.who.int/wp-content/uploads/2018/07/pr213_E.pdf</a:t>
            </a:r>
            <a:endParaRPr lang="en-US" sz="1400" dirty="0">
              <a:ln/>
            </a:endParaRPr>
          </a:p>
          <a:p>
            <a:pPr>
              <a:spcAft>
                <a:spcPts val="600"/>
              </a:spcAft>
            </a:pPr>
            <a:endParaRPr lang="en-US" sz="1400" b="0" dirty="0">
              <a:ln/>
            </a:endParaRPr>
          </a:p>
          <a:p>
            <a:pPr marL="57150" lvl="2" indent="0">
              <a:spcAft>
                <a:spcPts val="600"/>
              </a:spcAft>
            </a:pPr>
            <a:endParaRPr lang="en-US" sz="1400" dirty="0">
              <a:effectLst/>
              <a:latin typeface="Avenir Next Condensed" panose="020B0506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80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a:spcAft>
                <a:spcPts val="1200"/>
              </a:spcAft>
              <a:buFont typeface="Arial" panose="020B0604020202020204" pitchFamily="34" charset="0"/>
              <a:buChar char="•"/>
            </a:pPr>
            <a:r>
              <a:rPr lang="en-US" sz="2400" dirty="0">
                <a:solidFill>
                  <a:srgbClr val="211D1E"/>
                </a:solidFill>
                <a:effectLst/>
                <a:latin typeface="Avenir Next Condensed" panose="020B0506020202020204" pitchFamily="34" charset="0"/>
              </a:rPr>
              <a:t>Carpet in fire stations acts like a sponge, collecting dirt, soot, feces, MRSA, staph, blood and other potentially infectious materials (OPIM) from response footwear worn by fire and EMS personnel. Removing carpet and installing hard-surface flooring, such as polished concrete, is one way to mitigate these exposures, as solid surfaces are easier to clean than carpet. </a:t>
            </a:r>
          </a:p>
          <a:p>
            <a:pPr marL="171450" indent="-171450" algn="l">
              <a:spcAft>
                <a:spcPts val="1200"/>
              </a:spcAft>
              <a:buFont typeface="Arial" panose="020B0604020202020204" pitchFamily="34" charset="0"/>
              <a:buChar char="•"/>
            </a:pPr>
            <a:endParaRPr lang="en-US" sz="2400" dirty="0">
              <a:solidFill>
                <a:srgbClr val="211D1E"/>
              </a:solidFill>
              <a:effectLst/>
              <a:latin typeface="Avenir Next Condensed" panose="020B0506020202020204" pitchFamily="34" charset="0"/>
            </a:endParaRPr>
          </a:p>
          <a:p>
            <a:pPr marL="171450" indent="-171450" algn="l">
              <a:spcAft>
                <a:spcPts val="1200"/>
              </a:spcAft>
              <a:buFont typeface="Arial" panose="020B0604020202020204" pitchFamily="34" charset="0"/>
              <a:buChar char="•"/>
            </a:pPr>
            <a:r>
              <a:rPr lang="en-US" sz="2400" dirty="0">
                <a:solidFill>
                  <a:srgbClr val="211D1E"/>
                </a:solidFill>
                <a:effectLst/>
                <a:latin typeface="Avenir Next Condensed" panose="020B0506020202020204" pitchFamily="34" charset="0"/>
              </a:rPr>
              <a:t>Similarly, furniture and fixtures in fire stations attract and collect dirt and biological toxins. A 2011 study by the University of Washington Field Research and Consultation Group found MRSA on chairs, phones, computers and kitchen counters in fire stations in western Washington. This study shows the importance of keeping frequently touched items clean and disinfected. </a:t>
            </a:r>
          </a:p>
          <a:p>
            <a:endParaRPr lang="en-US" dirty="0"/>
          </a:p>
        </p:txBody>
      </p:sp>
      <p:sp>
        <p:nvSpPr>
          <p:cNvPr id="4" name="Slide Number Placeholder 3"/>
          <p:cNvSpPr>
            <a:spLocks noGrp="1"/>
          </p:cNvSpPr>
          <p:nvPr>
            <p:ph type="sldNum" sz="quarter" idx="5"/>
          </p:nvPr>
        </p:nvSpPr>
        <p:spPr/>
        <p:txBody>
          <a:bodyPr/>
          <a:lstStyle/>
          <a:p>
            <a:fld id="{FB5960A1-BD46-4DC4-9CBA-EB477F6BB934}" type="slidenum">
              <a:rPr lang="en-US" smtClean="0"/>
              <a:t>7</a:t>
            </a:fld>
            <a:endParaRPr lang="en-US"/>
          </a:p>
        </p:txBody>
      </p:sp>
    </p:spTree>
    <p:extLst>
      <p:ext uri="{BB962C8B-B14F-4D97-AF65-F5344CB8AC3E}">
        <p14:creationId xmlns:p14="http://schemas.microsoft.com/office/powerpoint/2010/main" val="759771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itchFamily="2" charset="2"/>
              <a:buChar char=""/>
              <a:tabLst>
                <a:tab pos="457200" algn="l"/>
              </a:tabLst>
            </a:pPr>
            <a:r>
              <a:rPr lang="en-US" sz="1200" dirty="0">
                <a:solidFill>
                  <a:srgbClr val="000000"/>
                </a:solidFill>
                <a:effectLst/>
                <a:latin typeface="Avenir Next Condensed" panose="020B0506020202020204" pitchFamily="34" charset="0"/>
                <a:ea typeface="Times New Roman" panose="02020603050405020304" pitchFamily="18" charset="0"/>
              </a:rPr>
              <a:t>Items that should never be located in the hot zone due to diesel exhaust and particulates</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600"/>
              </a:spcAft>
            </a:pPr>
            <a:r>
              <a:rPr lang="en-US" sz="1200" dirty="0">
                <a:solidFill>
                  <a:srgbClr val="000000"/>
                </a:solidFill>
                <a:effectLst/>
                <a:latin typeface="Avenir Next Condensed" panose="020B0506020202020204" pitchFamily="34" charset="0"/>
                <a:ea typeface="Times New Roman" panose="02020603050405020304" pitchFamily="18" charset="0"/>
              </a:rPr>
              <a:t>include but not limited to: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000"/>
              <a:buFont typeface="Symbol" pitchFamily="2" charset="2"/>
              <a:buChar char=""/>
              <a:tabLst>
                <a:tab pos="914400" algn="l"/>
              </a:tabLst>
            </a:pPr>
            <a:r>
              <a:rPr lang="en-US" sz="1200" dirty="0">
                <a:solidFill>
                  <a:srgbClr val="000000"/>
                </a:solidFill>
                <a:effectLst/>
                <a:latin typeface="Avenir Next Condensed" panose="020B0506020202020204" pitchFamily="34" charset="0"/>
                <a:ea typeface="Times New Roman" panose="02020603050405020304" pitchFamily="18" charset="0"/>
              </a:rPr>
              <a:t>Ice machines or refrigerators.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000"/>
              <a:buFont typeface="Symbol" pitchFamily="2" charset="2"/>
              <a:buChar char=""/>
              <a:tabLst>
                <a:tab pos="914400" algn="l"/>
              </a:tabLst>
            </a:pPr>
            <a:r>
              <a:rPr lang="en-US" sz="1200" dirty="0">
                <a:solidFill>
                  <a:srgbClr val="000000"/>
                </a:solidFill>
                <a:effectLst/>
                <a:latin typeface="Avenir Next Condensed" panose="020B0506020202020204" pitchFamily="34" charset="0"/>
                <a:ea typeface="Times New Roman" panose="02020603050405020304" pitchFamily="18" charset="0"/>
              </a:rPr>
              <a:t>Workout equipment.</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600"/>
              </a:spcAft>
              <a:buSzPts val="1000"/>
              <a:buFont typeface="Symbol" pitchFamily="2" charset="2"/>
              <a:buChar char=""/>
              <a:tabLst>
                <a:tab pos="914400" algn="l"/>
              </a:tabLst>
            </a:pPr>
            <a:r>
              <a:rPr lang="en-US" sz="1200" dirty="0">
                <a:solidFill>
                  <a:srgbClr val="000000"/>
                </a:solidFill>
                <a:effectLst/>
                <a:latin typeface="Avenir Next Condensed" panose="020B0506020202020204" pitchFamily="34" charset="0"/>
                <a:ea typeface="Times New Roman" panose="02020603050405020304" pitchFamily="18" charset="0"/>
              </a:rPr>
              <a:t>Recliners/loungers/couches </a:t>
            </a:r>
            <a:endParaRPr lang="en-US" sz="12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US" sz="1100" b="0" i="0" u="none" strike="noStrike" dirty="0">
                <a:solidFill>
                  <a:srgbClr val="000000"/>
                </a:solidFill>
                <a:effectLst/>
                <a:latin typeface="Open Sans" panose="020B0606030504020204" pitchFamily="34" charset="0"/>
              </a:rPr>
              <a:t>Best practices for reducing exposure to carcinogens in the fire station, as outlined by the U.S. Fire Administration and the </a:t>
            </a:r>
            <a:r>
              <a:rPr lang="en-US" sz="1100" b="0" i="0" u="none" strike="noStrike" dirty="0">
                <a:solidFill>
                  <a:srgbClr val="990000"/>
                </a:solidFill>
                <a:effectLst/>
                <a:latin typeface="Open Sans" panose="020B0606030504020204" pitchFamily="34" charset="0"/>
                <a:hlinkClick r:id="rId3"/>
              </a:rPr>
              <a:t>Leukemia &amp; Lymphoma Society</a:t>
            </a:r>
            <a:r>
              <a:rPr lang="en-US" sz="1100" b="0" i="0" u="none" strike="noStrike" dirty="0">
                <a:solidFill>
                  <a:srgbClr val="000000"/>
                </a:solidFill>
                <a:effectLst/>
                <a:latin typeface="Open Sans" panose="020B0606030504020204" pitchFamily="34" charset="0"/>
              </a:rPr>
              <a:t>, include a clear separation of living quarters from the apparatus floor</a:t>
            </a:r>
          </a:p>
          <a:p>
            <a:pPr marL="171450" indent="-171450">
              <a:buFont typeface="Arial" panose="020B0604020202020204" pitchFamily="34" charset="0"/>
              <a:buChar char="•"/>
            </a:pPr>
            <a:endParaRPr lang="en-US" sz="1100" dirty="0">
              <a:solidFill>
                <a:srgbClr val="000000"/>
              </a:solidFill>
              <a:latin typeface="Open Sans" panose="020B0606030504020204" pitchFamily="34" charset="0"/>
            </a:endParaRPr>
          </a:p>
          <a:p>
            <a:pPr marL="171450" indent="-171450">
              <a:buFont typeface="Arial" panose="020B0604020202020204" pitchFamily="34" charset="0"/>
              <a:buChar char="•"/>
            </a:pPr>
            <a:r>
              <a:rPr lang="en-US" sz="1400" dirty="0">
                <a:latin typeface="Avenir Next Condensed" panose="020B0506020202020204" pitchFamily="34" charset="0"/>
                <a:hlinkClick r:id="rId4"/>
              </a:rPr>
              <a:t>https://www.usfa.fema.gov/downloads/pdf/publications/design_of_fire_ems_stations.pdf</a:t>
            </a:r>
            <a:endParaRPr lang="en-US" sz="1100" dirty="0">
              <a:solidFill>
                <a:srgbClr val="000000"/>
              </a:solidFill>
              <a:latin typeface="Open Sans" panose="020B0606030504020204" pitchFamily="34" charset="0"/>
            </a:endParaRPr>
          </a:p>
          <a:p>
            <a:endParaRPr lang="en-US" sz="1400" dirty="0">
              <a:latin typeface="Avenir Next Condensed" panose="020B0506020202020204" pitchFamily="34" charset="0"/>
            </a:endParaRPr>
          </a:p>
        </p:txBody>
      </p:sp>
      <p:sp>
        <p:nvSpPr>
          <p:cNvPr id="4" name="Slide Number Placeholder 3"/>
          <p:cNvSpPr>
            <a:spLocks noGrp="1"/>
          </p:cNvSpPr>
          <p:nvPr>
            <p:ph type="sldNum" sz="quarter" idx="5"/>
          </p:nvPr>
        </p:nvSpPr>
        <p:spPr/>
        <p:txBody>
          <a:bodyPr/>
          <a:lstStyle/>
          <a:p>
            <a:fld id="{4414E5F1-17A7-42C2-85AD-61A26B4FE749}" type="slidenum">
              <a:rPr lang="en-US" smtClean="0"/>
              <a:t>8</a:t>
            </a:fld>
            <a:endParaRPr lang="en-US"/>
          </a:p>
        </p:txBody>
      </p:sp>
    </p:spTree>
    <p:extLst>
      <p:ext uri="{BB962C8B-B14F-4D97-AF65-F5344CB8AC3E}">
        <p14:creationId xmlns:p14="http://schemas.microsoft.com/office/powerpoint/2010/main" val="380798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6087423"/>
            <a:ext cx="6507480" cy="290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nSpc>
                <a:spcPts val="1500"/>
              </a:lnSpc>
              <a:spcAft>
                <a:spcPts val="600"/>
              </a:spcAft>
              <a:buFont typeface="Symbol" pitchFamily="2" charset="2"/>
              <a:buChar char=""/>
            </a:pPr>
            <a:endParaRPr lang="en-US" sz="1400" dirty="0">
              <a:effectLst/>
              <a:latin typeface="Avenir Next Condensed" panose="020B0506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566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37FE520A-FECA-41A1-9760-E68D9481642B}"/>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6" name="Picture 5" descr="A picture containing shirt&#10;&#10;Description automatically generated">
            <a:extLst>
              <a:ext uri="{FF2B5EF4-FFF2-40B4-BE49-F238E27FC236}">
                <a16:creationId xmlns:a16="http://schemas.microsoft.com/office/drawing/2014/main" id="{D4BC47BD-4255-F2B3-DF1A-E3605504EAA9}"/>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DCD377-C94B-8C45-A4FE-265D9D49E3D5}"/>
              </a:ext>
            </a:extLst>
          </p:cNvPr>
          <p:cNvSpPr/>
          <p:nvPr userDrawn="1"/>
        </p:nvSpPr>
        <p:spPr>
          <a:xfrm>
            <a:off x="10842170" y="0"/>
            <a:ext cx="13637111" cy="13716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22692149" y="12770477"/>
            <a:ext cx="434414" cy="471924"/>
          </a:xfrm>
        </p:spPr>
        <p:txBody>
          <a:bodyPr/>
          <a:lstStyle>
            <a:lvl1pPr>
              <a:defRPr>
                <a:solidFill>
                  <a:srgbClr val="074975"/>
                </a:solidFill>
              </a:defRPr>
            </a:lvl1pPr>
          </a:lstStyle>
          <a:p>
            <a:fld id="{5FE9983C-F62D-48A4-9145-C86367548D2A}" type="slidenum">
              <a:rPr lang="en-US" smtClean="0"/>
              <a:pPr/>
              <a:t>‹#›</a:t>
            </a:fld>
            <a:endParaRPr lang="en-US" dirty="0"/>
          </a:p>
        </p:txBody>
      </p:sp>
      <p:pic>
        <p:nvPicPr>
          <p:cNvPr id="2" name="Picture 1" descr="A picture containing shirt&#10;&#10;Description automatically generated">
            <a:extLst>
              <a:ext uri="{FF2B5EF4-FFF2-40B4-BE49-F238E27FC236}">
                <a16:creationId xmlns:a16="http://schemas.microsoft.com/office/drawing/2014/main" id="{A67633EC-0EB0-B116-49B1-222EE588B96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extLst>
      <p:ext uri="{BB962C8B-B14F-4D97-AF65-F5344CB8AC3E}">
        <p14:creationId xmlns:p14="http://schemas.microsoft.com/office/powerpoint/2010/main" val="2320102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B">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B9D5B36-D07D-6982-B993-43A9EA1377B0}"/>
              </a:ext>
            </a:extLst>
          </p:cNvPr>
          <p:cNvSpPr>
            <a:spLocks noGrp="1"/>
          </p:cNvSpPr>
          <p:nvPr>
            <p:ph type="pic" sz="quarter" idx="10" hasCustomPrompt="1"/>
          </p:nvPr>
        </p:nvSpPr>
        <p:spPr>
          <a:xfrm>
            <a:off x="0" y="-23149"/>
            <a:ext cx="24384000" cy="137391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50000"/>
            </a:schemeClr>
          </a:solidFill>
        </p:spPr>
        <p:txBody>
          <a:bodyPr wrap="square" tIns="720000" anchor="t">
            <a:noAutofit/>
          </a:bodyPr>
          <a:lstStyle>
            <a:lvl1pPr marL="0" indent="0" algn="ctr">
              <a:buNone/>
              <a:defRPr>
                <a:solidFill>
                  <a:schemeClr val="bg1"/>
                </a:solidFill>
              </a:defRPr>
            </a:lvl1pPr>
          </a:lstStyle>
          <a:p>
            <a:r>
              <a:rPr lang="en-GB"/>
              <a:t>Insert Picture</a:t>
            </a:r>
            <a:endParaRPr lang="en-US"/>
          </a:p>
        </p:txBody>
      </p:sp>
      <p:sp>
        <p:nvSpPr>
          <p:cNvPr id="12" name="Text Placeholder 11">
            <a:extLst>
              <a:ext uri="{FF2B5EF4-FFF2-40B4-BE49-F238E27FC236}">
                <a16:creationId xmlns:a16="http://schemas.microsoft.com/office/drawing/2014/main" id="{89167660-DE06-086C-C4CC-43E90CF5B4C1}"/>
              </a:ext>
            </a:extLst>
          </p:cNvPr>
          <p:cNvSpPr>
            <a:spLocks noGrp="1"/>
          </p:cNvSpPr>
          <p:nvPr>
            <p:ph type="body" sz="quarter" idx="11" hasCustomPrompt="1"/>
          </p:nvPr>
        </p:nvSpPr>
        <p:spPr>
          <a:xfrm>
            <a:off x="2830960" y="4266962"/>
            <a:ext cx="6480720" cy="5724644"/>
          </a:xfrm>
        </p:spPr>
        <p:txBody>
          <a:bodyPr lIns="0" rIns="0" anchor="ctr">
            <a:normAutofit/>
          </a:bodyPr>
          <a:lstStyle>
            <a:lvl1pPr marL="0" indent="0" algn="r">
              <a:buNone/>
              <a:defRPr sz="40000">
                <a:gradFill>
                  <a:gsLst>
                    <a:gs pos="50000">
                      <a:schemeClr val="accent4"/>
                    </a:gs>
                    <a:gs pos="0">
                      <a:schemeClr val="accent2"/>
                    </a:gs>
                    <a:gs pos="100000">
                      <a:schemeClr val="accent3"/>
                    </a:gs>
                  </a:gsLst>
                  <a:path path="circle">
                    <a:fillToRect l="100000" t="100000"/>
                  </a:path>
                </a:gradFill>
                <a:latin typeface="+mj-lt"/>
              </a:defRPr>
            </a:lvl1pPr>
          </a:lstStyle>
          <a:p>
            <a:pPr lvl="0"/>
            <a:r>
              <a:rPr lang="en-US"/>
              <a:t>01</a:t>
            </a:r>
          </a:p>
        </p:txBody>
      </p:sp>
      <p:sp>
        <p:nvSpPr>
          <p:cNvPr id="14" name="Text Placeholder 13">
            <a:extLst>
              <a:ext uri="{FF2B5EF4-FFF2-40B4-BE49-F238E27FC236}">
                <a16:creationId xmlns:a16="http://schemas.microsoft.com/office/drawing/2014/main" id="{8A19DABE-DBA5-80FE-60C3-16363EE9F561}"/>
              </a:ext>
            </a:extLst>
          </p:cNvPr>
          <p:cNvSpPr>
            <a:spLocks noGrp="1"/>
          </p:cNvSpPr>
          <p:nvPr>
            <p:ph type="body" sz="quarter" idx="12" hasCustomPrompt="1"/>
          </p:nvPr>
        </p:nvSpPr>
        <p:spPr>
          <a:xfrm>
            <a:off x="12430675" y="4664715"/>
            <a:ext cx="8784974" cy="1292662"/>
          </a:xfrm>
        </p:spPr>
        <p:txBody>
          <a:bodyPr lIns="0" rIns="0" anchor="b">
            <a:normAutofit/>
          </a:bodyPr>
          <a:lstStyle>
            <a:lvl1pPr marL="0" indent="0">
              <a:lnSpc>
                <a:spcPct val="100000"/>
              </a:lnSpc>
              <a:buNone/>
              <a:defRPr sz="8000">
                <a:latin typeface="+mj-lt"/>
              </a:defRPr>
            </a:lvl1pPr>
          </a:lstStyle>
          <a:p>
            <a:pPr lvl="0"/>
            <a:r>
              <a:rPr lang="en-US"/>
              <a:t>ADD TITLE</a:t>
            </a:r>
          </a:p>
        </p:txBody>
      </p:sp>
      <p:pic>
        <p:nvPicPr>
          <p:cNvPr id="2" name="Picture 1">
            <a:extLst>
              <a:ext uri="{FF2B5EF4-FFF2-40B4-BE49-F238E27FC236}">
                <a16:creationId xmlns:a16="http://schemas.microsoft.com/office/drawing/2014/main" id="{9145CF61-C453-BE62-0CC8-C66F2305BF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7377"/>
            <a:ext cx="8917074" cy="7955065"/>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467CCAD5-2DF2-C665-77B0-8C18903770B6}"/>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extLst>
      <p:ext uri="{BB962C8B-B14F-4D97-AF65-F5344CB8AC3E}">
        <p14:creationId xmlns:p14="http://schemas.microsoft.com/office/powerpoint/2010/main" val="166230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C">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FB614F-9FAF-0185-B1E9-A1D01D3C4702}"/>
              </a:ext>
            </a:extLst>
          </p:cNvPr>
          <p:cNvSpPr>
            <a:spLocks noGrp="1"/>
          </p:cNvSpPr>
          <p:nvPr>
            <p:ph type="dt" sz="half" idx="10"/>
          </p:nvPr>
        </p:nvSpPr>
        <p:spPr/>
        <p:txBody>
          <a:bodyPr/>
          <a:lstStyle/>
          <a:p>
            <a:fld id="{F1A2CDC9-D4C1-4B37-B35C-8E52CA88E210}" type="datetimeFigureOut">
              <a:rPr lang="en-US" smtClean="0"/>
              <a:t>12/19/2023</a:t>
            </a:fld>
            <a:endParaRPr lang="en-US"/>
          </a:p>
        </p:txBody>
      </p:sp>
      <p:sp>
        <p:nvSpPr>
          <p:cNvPr id="3" name="Footer Placeholder 2">
            <a:extLst>
              <a:ext uri="{FF2B5EF4-FFF2-40B4-BE49-F238E27FC236}">
                <a16:creationId xmlns:a16="http://schemas.microsoft.com/office/drawing/2014/main" id="{0F4E4EB4-BEA8-DC60-2D3A-65F4C343C6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FBFE0-45FD-4CAB-FD56-592677D48A2A}"/>
              </a:ext>
            </a:extLst>
          </p:cNvPr>
          <p:cNvSpPr>
            <a:spLocks noGrp="1"/>
          </p:cNvSpPr>
          <p:nvPr>
            <p:ph type="sldNum" sz="quarter" idx="12"/>
          </p:nvPr>
        </p:nvSpPr>
        <p:spPr>
          <a:xfrm>
            <a:off x="11968443" y="13081000"/>
            <a:ext cx="434413" cy="471924"/>
          </a:xfrm>
        </p:spPr>
        <p:txBody>
          <a:bodyPr/>
          <a:lstStyle/>
          <a:p>
            <a:fld id="{C6C9796D-A7AF-4E00-B741-F6AAC5DDD056}" type="slidenum">
              <a:rPr lang="en-US" smtClean="0"/>
              <a:t>‹#›</a:t>
            </a:fld>
            <a:endParaRPr lang="en-US"/>
          </a:p>
        </p:txBody>
      </p:sp>
      <p:sp>
        <p:nvSpPr>
          <p:cNvPr id="9" name="Picture Placeholder 8">
            <a:extLst>
              <a:ext uri="{FF2B5EF4-FFF2-40B4-BE49-F238E27FC236}">
                <a16:creationId xmlns:a16="http://schemas.microsoft.com/office/drawing/2014/main" id="{C3F262D4-5871-C51A-ABB7-5FE3A3FB8BD7}"/>
              </a:ext>
            </a:extLst>
          </p:cNvPr>
          <p:cNvSpPr>
            <a:spLocks noGrp="1"/>
          </p:cNvSpPr>
          <p:nvPr>
            <p:ph type="pic" sz="quarter" idx="13" hasCustomPrompt="1"/>
          </p:nvPr>
        </p:nvSpPr>
        <p:spPr>
          <a:xfrm>
            <a:off x="0" y="0"/>
            <a:ext cx="10319792" cy="13716000"/>
          </a:xfrm>
          <a:custGeom>
            <a:avLst/>
            <a:gdLst>
              <a:gd name="connsiteX0" fmla="*/ 0 w 5159896"/>
              <a:gd name="connsiteY0" fmla="*/ 0 h 6858000"/>
              <a:gd name="connsiteX1" fmla="*/ 5159896 w 5159896"/>
              <a:gd name="connsiteY1" fmla="*/ 0 h 6858000"/>
              <a:gd name="connsiteX2" fmla="*/ 5159896 w 5159896"/>
              <a:gd name="connsiteY2" fmla="*/ 6858000 h 6858000"/>
              <a:gd name="connsiteX3" fmla="*/ 0 w 515989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9896" h="6858000">
                <a:moveTo>
                  <a:pt x="0" y="0"/>
                </a:moveTo>
                <a:lnTo>
                  <a:pt x="5159896" y="0"/>
                </a:lnTo>
                <a:lnTo>
                  <a:pt x="5159896" y="6858000"/>
                </a:lnTo>
                <a:lnTo>
                  <a:pt x="0" y="6858000"/>
                </a:lnTo>
                <a:close/>
              </a:path>
            </a:pathLst>
          </a:custGeom>
          <a:solidFill>
            <a:schemeClr val="bg1">
              <a:lumMod val="50000"/>
            </a:schemeClr>
          </a:solidFill>
        </p:spPr>
        <p:txBody>
          <a:bodyPr wrap="square" tIns="720000">
            <a:noAutofit/>
          </a:bodyPr>
          <a:lstStyle>
            <a:lvl1pPr marL="0" indent="0" algn="ctr">
              <a:buNone/>
              <a:defRPr/>
            </a:lvl1pPr>
          </a:lstStyle>
          <a:p>
            <a:r>
              <a:rPr lang="en-GB"/>
              <a:t>Insert Picture</a:t>
            </a:r>
            <a:endParaRPr lang="en-US"/>
          </a:p>
        </p:txBody>
      </p:sp>
      <p:sp>
        <p:nvSpPr>
          <p:cNvPr id="11" name="Text Placeholder 10">
            <a:extLst>
              <a:ext uri="{FF2B5EF4-FFF2-40B4-BE49-F238E27FC236}">
                <a16:creationId xmlns:a16="http://schemas.microsoft.com/office/drawing/2014/main" id="{11FA6D57-4058-DFF5-E503-6DC378C3E2DC}"/>
              </a:ext>
            </a:extLst>
          </p:cNvPr>
          <p:cNvSpPr>
            <a:spLocks noGrp="1"/>
          </p:cNvSpPr>
          <p:nvPr>
            <p:ph type="body" sz="quarter" idx="14" hasCustomPrompt="1"/>
          </p:nvPr>
        </p:nvSpPr>
        <p:spPr>
          <a:xfrm>
            <a:off x="13200113" y="2594463"/>
            <a:ext cx="8640958" cy="1071062"/>
          </a:xfrm>
          <a:noFill/>
        </p:spPr>
        <p:txBody>
          <a:bodyPr wrap="square" lIns="0" rIns="0" rtlCol="0" anchor="b">
            <a:normAutofit/>
          </a:bodyPr>
          <a:lstStyle>
            <a:lvl1pPr marL="0" indent="0">
              <a:lnSpc>
                <a:spcPct val="100000"/>
              </a:lnSpc>
              <a:buNone/>
              <a:defRPr lang="en-US" sz="6400">
                <a:latin typeface="+mj-lt"/>
              </a:defRPr>
            </a:lvl1pPr>
          </a:lstStyle>
          <a:p>
            <a:pPr marL="0" lvl="0"/>
            <a:r>
              <a:rPr lang="en-US"/>
              <a:t>ADD TITLE HERE</a:t>
            </a:r>
          </a:p>
        </p:txBody>
      </p:sp>
      <p:pic>
        <p:nvPicPr>
          <p:cNvPr id="6" name="Picture 5" descr="A picture containing shirt&#10;&#10;Description automatically generated">
            <a:extLst>
              <a:ext uri="{FF2B5EF4-FFF2-40B4-BE49-F238E27FC236}">
                <a16:creationId xmlns:a16="http://schemas.microsoft.com/office/drawing/2014/main" id="{683CA936-C103-2DC6-B09E-1C51B239B06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extLst>
      <p:ext uri="{BB962C8B-B14F-4D97-AF65-F5344CB8AC3E}">
        <p14:creationId xmlns:p14="http://schemas.microsoft.com/office/powerpoint/2010/main" val="1741711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63" presetClass="path" presetSubtype="0" accel="33333" fill="hold" grpId="1" nodeType="withEffect" p14:presetBounceEnd="6667">
                                      <p:stCondLst>
                                        <p:cond delay="0"/>
                                      </p:stCondLst>
                                      <p:childTnLst>
                                        <p:animMotion origin="layout" path="M -0.23138 -3.33333E-6 L -3.95833E-6 -3.33333E-6 " pathEditMode="relative" rAng="0" ptsTypes="AA" p14:bounceEnd="6667">
                                          <p:cBhvr>
                                            <p:cTn id="9" dur="750" fill="hold"/>
                                            <p:tgtEl>
                                              <p:spTgt spid="9"/>
                                            </p:tgtEl>
                                            <p:attrNameLst>
                                              <p:attrName>ppt_x</p:attrName>
                                              <p:attrName>ppt_y</p:attrName>
                                            </p:attrNameLst>
                                          </p:cBhvr>
                                          <p:rCtr x="1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63" presetClass="path" presetSubtype="0" accel="33333" fill="hold" grpId="1" nodeType="withEffect">
                                      <p:stCondLst>
                                        <p:cond delay="0"/>
                                      </p:stCondLst>
                                      <p:childTnLst>
                                        <p:animMotion origin="layout" path="M -0.23138 -3.33333E-6 L -3.95833E-6 -3.33333E-6 " pathEditMode="relative" rAng="0" ptsTypes="AA">
                                          <p:cBhvr>
                                            <p:cTn id="9" dur="750" fill="hold"/>
                                            <p:tgtEl>
                                              <p:spTgt spid="9"/>
                                            </p:tgtEl>
                                            <p:attrNameLst>
                                              <p:attrName>ppt_x</p:attrName>
                                              <p:attrName>ppt_y</p:attrName>
                                            </p:attrNameLst>
                                          </p:cBhvr>
                                          <p:rCtr x="1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yout C">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F57F491-6807-EE58-C84B-437A0E1D540E}"/>
              </a:ext>
            </a:extLst>
          </p:cNvPr>
          <p:cNvSpPr>
            <a:spLocks noGrp="1"/>
          </p:cNvSpPr>
          <p:nvPr>
            <p:ph type="pic" sz="quarter" idx="13" hasCustomPrompt="1"/>
          </p:nvPr>
        </p:nvSpPr>
        <p:spPr>
          <a:xfrm>
            <a:off x="2897026" y="7183421"/>
            <a:ext cx="4032448" cy="4978522"/>
          </a:xfrm>
          <a:custGeom>
            <a:avLst/>
            <a:gdLst>
              <a:gd name="connsiteX0" fmla="*/ 92968 w 2016224"/>
              <a:gd name="connsiteY0" fmla="*/ 0 h 2489261"/>
              <a:gd name="connsiteX1" fmla="*/ 1923256 w 2016224"/>
              <a:gd name="connsiteY1" fmla="*/ 0 h 2489261"/>
              <a:gd name="connsiteX2" fmla="*/ 2016224 w 2016224"/>
              <a:gd name="connsiteY2" fmla="*/ 92968 h 2489261"/>
              <a:gd name="connsiteX3" fmla="*/ 2016224 w 2016224"/>
              <a:gd name="connsiteY3" fmla="*/ 2396293 h 2489261"/>
              <a:gd name="connsiteX4" fmla="*/ 1923256 w 2016224"/>
              <a:gd name="connsiteY4" fmla="*/ 2489261 h 2489261"/>
              <a:gd name="connsiteX5" fmla="*/ 92968 w 2016224"/>
              <a:gd name="connsiteY5" fmla="*/ 2489261 h 2489261"/>
              <a:gd name="connsiteX6" fmla="*/ 0 w 2016224"/>
              <a:gd name="connsiteY6" fmla="*/ 2396293 h 2489261"/>
              <a:gd name="connsiteX7" fmla="*/ 0 w 2016224"/>
              <a:gd name="connsiteY7" fmla="*/ 92968 h 2489261"/>
              <a:gd name="connsiteX8" fmla="*/ 92968 w 2016224"/>
              <a:gd name="connsiteY8" fmla="*/ 0 h 24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224" h="2489261">
                <a:moveTo>
                  <a:pt x="92968" y="0"/>
                </a:moveTo>
                <a:lnTo>
                  <a:pt x="1923256" y="0"/>
                </a:lnTo>
                <a:cubicBezTo>
                  <a:pt x="1974601" y="0"/>
                  <a:pt x="2016224" y="41623"/>
                  <a:pt x="2016224" y="92968"/>
                </a:cubicBezTo>
                <a:lnTo>
                  <a:pt x="2016224" y="2396293"/>
                </a:lnTo>
                <a:cubicBezTo>
                  <a:pt x="2016224" y="2447638"/>
                  <a:pt x="1974601" y="2489261"/>
                  <a:pt x="1923256" y="2489261"/>
                </a:cubicBezTo>
                <a:lnTo>
                  <a:pt x="92968" y="2489261"/>
                </a:lnTo>
                <a:cubicBezTo>
                  <a:pt x="41623" y="2489261"/>
                  <a:pt x="0" y="2447638"/>
                  <a:pt x="0" y="2396293"/>
                </a:cubicBezTo>
                <a:lnTo>
                  <a:pt x="0" y="92968"/>
                </a:lnTo>
                <a:cubicBezTo>
                  <a:pt x="0" y="41623"/>
                  <a:pt x="41623" y="0"/>
                  <a:pt x="92968" y="0"/>
                </a:cubicBezTo>
                <a:close/>
              </a:path>
            </a:pathLst>
          </a:custGeom>
          <a:solidFill>
            <a:schemeClr val="accent5">
              <a:lumMod val="60000"/>
              <a:lumOff val="40000"/>
            </a:schemeClr>
          </a:solidFill>
          <a:effectLst>
            <a:innerShdw blurRad="88900" dist="63500" dir="13500000">
              <a:schemeClr val="accent5">
                <a:lumMod val="75000"/>
                <a:alpha val="40000"/>
              </a:schemeClr>
            </a:innerShdw>
          </a:effectLst>
        </p:spPr>
        <p:txBody>
          <a:bodyPr wrap="square" tIns="360000">
            <a:noAutofit/>
          </a:bodyPr>
          <a:lstStyle>
            <a:lvl1pPr marL="0" indent="0" algn="ctr">
              <a:buNone/>
              <a:defRPr sz="2800">
                <a:solidFill>
                  <a:schemeClr val="accent5">
                    <a:lumMod val="50000"/>
                  </a:schemeClr>
                </a:solidFill>
              </a:defRPr>
            </a:lvl1pPr>
          </a:lstStyle>
          <a:p>
            <a:r>
              <a:rPr lang="en-GB"/>
              <a:t>Picture 1</a:t>
            </a:r>
            <a:endParaRPr lang="en-US"/>
          </a:p>
        </p:txBody>
      </p:sp>
      <p:sp>
        <p:nvSpPr>
          <p:cNvPr id="15" name="Picture Placeholder 14">
            <a:extLst>
              <a:ext uri="{FF2B5EF4-FFF2-40B4-BE49-F238E27FC236}">
                <a16:creationId xmlns:a16="http://schemas.microsoft.com/office/drawing/2014/main" id="{A54FD3A5-CA6B-DB3F-55B5-B551596F7781}"/>
              </a:ext>
            </a:extLst>
          </p:cNvPr>
          <p:cNvSpPr>
            <a:spLocks noGrp="1"/>
          </p:cNvSpPr>
          <p:nvPr>
            <p:ph type="pic" sz="quarter" idx="14" hasCustomPrompt="1"/>
          </p:nvPr>
        </p:nvSpPr>
        <p:spPr>
          <a:xfrm>
            <a:off x="10175776" y="1566799"/>
            <a:ext cx="4032448" cy="4978522"/>
          </a:xfrm>
          <a:custGeom>
            <a:avLst/>
            <a:gdLst>
              <a:gd name="connsiteX0" fmla="*/ 92968 w 2016224"/>
              <a:gd name="connsiteY0" fmla="*/ 0 h 2489261"/>
              <a:gd name="connsiteX1" fmla="*/ 1923256 w 2016224"/>
              <a:gd name="connsiteY1" fmla="*/ 0 h 2489261"/>
              <a:gd name="connsiteX2" fmla="*/ 2016224 w 2016224"/>
              <a:gd name="connsiteY2" fmla="*/ 92968 h 2489261"/>
              <a:gd name="connsiteX3" fmla="*/ 2016224 w 2016224"/>
              <a:gd name="connsiteY3" fmla="*/ 2396293 h 2489261"/>
              <a:gd name="connsiteX4" fmla="*/ 1923256 w 2016224"/>
              <a:gd name="connsiteY4" fmla="*/ 2489261 h 2489261"/>
              <a:gd name="connsiteX5" fmla="*/ 92968 w 2016224"/>
              <a:gd name="connsiteY5" fmla="*/ 2489261 h 2489261"/>
              <a:gd name="connsiteX6" fmla="*/ 0 w 2016224"/>
              <a:gd name="connsiteY6" fmla="*/ 2396293 h 2489261"/>
              <a:gd name="connsiteX7" fmla="*/ 0 w 2016224"/>
              <a:gd name="connsiteY7" fmla="*/ 92968 h 2489261"/>
              <a:gd name="connsiteX8" fmla="*/ 92968 w 2016224"/>
              <a:gd name="connsiteY8" fmla="*/ 0 h 24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224" h="2489261">
                <a:moveTo>
                  <a:pt x="92968" y="0"/>
                </a:moveTo>
                <a:lnTo>
                  <a:pt x="1923256" y="0"/>
                </a:lnTo>
                <a:cubicBezTo>
                  <a:pt x="1974601" y="0"/>
                  <a:pt x="2016224" y="41623"/>
                  <a:pt x="2016224" y="92968"/>
                </a:cubicBezTo>
                <a:lnTo>
                  <a:pt x="2016224" y="2396293"/>
                </a:lnTo>
                <a:cubicBezTo>
                  <a:pt x="2016224" y="2447638"/>
                  <a:pt x="1974601" y="2489261"/>
                  <a:pt x="1923256" y="2489261"/>
                </a:cubicBezTo>
                <a:lnTo>
                  <a:pt x="92968" y="2489261"/>
                </a:lnTo>
                <a:cubicBezTo>
                  <a:pt x="41623" y="2489261"/>
                  <a:pt x="0" y="2447638"/>
                  <a:pt x="0" y="2396293"/>
                </a:cubicBezTo>
                <a:lnTo>
                  <a:pt x="0" y="92968"/>
                </a:lnTo>
                <a:cubicBezTo>
                  <a:pt x="0" y="41623"/>
                  <a:pt x="41623" y="0"/>
                  <a:pt x="92968" y="0"/>
                </a:cubicBezTo>
                <a:close/>
              </a:path>
            </a:pathLst>
          </a:custGeom>
          <a:solidFill>
            <a:schemeClr val="accent5">
              <a:lumMod val="60000"/>
              <a:lumOff val="40000"/>
            </a:schemeClr>
          </a:solidFill>
          <a:effectLst>
            <a:innerShdw blurRad="88900" dist="63500" dir="13500000">
              <a:schemeClr val="accent5">
                <a:lumMod val="75000"/>
                <a:alpha val="40000"/>
              </a:schemeClr>
            </a:innerShdw>
          </a:effectLst>
        </p:spPr>
        <p:txBody>
          <a:bodyPr vert="horz" wrap="square" lIns="91440" tIns="360000" rIns="91440" bIns="45720" rtlCol="0">
            <a:noAutofit/>
          </a:bodyPr>
          <a:lstStyle>
            <a:lvl1pPr marL="0" indent="0" algn="ctr">
              <a:buNone/>
              <a:defRPr lang="en-US" sz="2800">
                <a:solidFill>
                  <a:schemeClr val="accent5">
                    <a:lumMod val="50000"/>
                  </a:schemeClr>
                </a:solidFill>
              </a:defRPr>
            </a:lvl1pPr>
          </a:lstStyle>
          <a:p>
            <a:pPr marL="457200" lvl="0" indent="-457200" algn="ctr"/>
            <a:r>
              <a:rPr lang="en-GB"/>
              <a:t>Picture 2</a:t>
            </a:r>
            <a:endParaRPr lang="en-US"/>
          </a:p>
        </p:txBody>
      </p:sp>
      <p:sp>
        <p:nvSpPr>
          <p:cNvPr id="16" name="Picture Placeholder 15">
            <a:extLst>
              <a:ext uri="{FF2B5EF4-FFF2-40B4-BE49-F238E27FC236}">
                <a16:creationId xmlns:a16="http://schemas.microsoft.com/office/drawing/2014/main" id="{059D2B98-5E03-CEB5-EE2B-D869903F1E28}"/>
              </a:ext>
            </a:extLst>
          </p:cNvPr>
          <p:cNvSpPr>
            <a:spLocks noGrp="1"/>
          </p:cNvSpPr>
          <p:nvPr>
            <p:ph type="pic" sz="quarter" idx="15" hasCustomPrompt="1"/>
          </p:nvPr>
        </p:nvSpPr>
        <p:spPr>
          <a:xfrm>
            <a:off x="17454524" y="7183423"/>
            <a:ext cx="4032448" cy="4978522"/>
          </a:xfrm>
          <a:custGeom>
            <a:avLst/>
            <a:gdLst>
              <a:gd name="connsiteX0" fmla="*/ 92968 w 2016224"/>
              <a:gd name="connsiteY0" fmla="*/ 0 h 2489261"/>
              <a:gd name="connsiteX1" fmla="*/ 1923256 w 2016224"/>
              <a:gd name="connsiteY1" fmla="*/ 0 h 2489261"/>
              <a:gd name="connsiteX2" fmla="*/ 2016224 w 2016224"/>
              <a:gd name="connsiteY2" fmla="*/ 92968 h 2489261"/>
              <a:gd name="connsiteX3" fmla="*/ 2016224 w 2016224"/>
              <a:gd name="connsiteY3" fmla="*/ 2396293 h 2489261"/>
              <a:gd name="connsiteX4" fmla="*/ 1923256 w 2016224"/>
              <a:gd name="connsiteY4" fmla="*/ 2489261 h 2489261"/>
              <a:gd name="connsiteX5" fmla="*/ 92968 w 2016224"/>
              <a:gd name="connsiteY5" fmla="*/ 2489261 h 2489261"/>
              <a:gd name="connsiteX6" fmla="*/ 0 w 2016224"/>
              <a:gd name="connsiteY6" fmla="*/ 2396293 h 2489261"/>
              <a:gd name="connsiteX7" fmla="*/ 0 w 2016224"/>
              <a:gd name="connsiteY7" fmla="*/ 92968 h 2489261"/>
              <a:gd name="connsiteX8" fmla="*/ 92968 w 2016224"/>
              <a:gd name="connsiteY8" fmla="*/ 0 h 24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224" h="2489261">
                <a:moveTo>
                  <a:pt x="92968" y="0"/>
                </a:moveTo>
                <a:lnTo>
                  <a:pt x="1923256" y="0"/>
                </a:lnTo>
                <a:cubicBezTo>
                  <a:pt x="1974601" y="0"/>
                  <a:pt x="2016224" y="41623"/>
                  <a:pt x="2016224" y="92968"/>
                </a:cubicBezTo>
                <a:lnTo>
                  <a:pt x="2016224" y="2396293"/>
                </a:lnTo>
                <a:cubicBezTo>
                  <a:pt x="2016224" y="2447638"/>
                  <a:pt x="1974601" y="2489261"/>
                  <a:pt x="1923256" y="2489261"/>
                </a:cubicBezTo>
                <a:lnTo>
                  <a:pt x="92968" y="2489261"/>
                </a:lnTo>
                <a:cubicBezTo>
                  <a:pt x="41623" y="2489261"/>
                  <a:pt x="0" y="2447638"/>
                  <a:pt x="0" y="2396293"/>
                </a:cubicBezTo>
                <a:lnTo>
                  <a:pt x="0" y="92968"/>
                </a:lnTo>
                <a:cubicBezTo>
                  <a:pt x="0" y="41623"/>
                  <a:pt x="41623" y="0"/>
                  <a:pt x="92968" y="0"/>
                </a:cubicBezTo>
                <a:close/>
              </a:path>
            </a:pathLst>
          </a:custGeom>
          <a:solidFill>
            <a:schemeClr val="accent5">
              <a:lumMod val="60000"/>
              <a:lumOff val="40000"/>
            </a:schemeClr>
          </a:solidFill>
          <a:effectLst>
            <a:innerShdw blurRad="88900" dist="63500" dir="13500000">
              <a:schemeClr val="accent5">
                <a:lumMod val="75000"/>
                <a:alpha val="40000"/>
              </a:schemeClr>
            </a:innerShdw>
          </a:effectLst>
        </p:spPr>
        <p:txBody>
          <a:bodyPr vert="horz" wrap="square" lIns="91440" tIns="360000" rIns="91440" bIns="45720" rtlCol="0">
            <a:noAutofit/>
          </a:bodyPr>
          <a:lstStyle>
            <a:lvl1pPr marL="0" indent="0" algn="ctr">
              <a:buNone/>
              <a:defRPr lang="en-US" sz="2800">
                <a:solidFill>
                  <a:schemeClr val="accent5">
                    <a:lumMod val="50000"/>
                  </a:schemeClr>
                </a:solidFill>
              </a:defRPr>
            </a:lvl1pPr>
          </a:lstStyle>
          <a:p>
            <a:pPr marL="457200" lvl="0" indent="-457200" algn="ctr"/>
            <a:r>
              <a:rPr lang="en-GB"/>
              <a:t>Picture 3</a:t>
            </a:r>
            <a:endParaRPr lang="en-US"/>
          </a:p>
        </p:txBody>
      </p:sp>
      <p:sp>
        <p:nvSpPr>
          <p:cNvPr id="2" name="Date Placeholder 1">
            <a:extLst>
              <a:ext uri="{FF2B5EF4-FFF2-40B4-BE49-F238E27FC236}">
                <a16:creationId xmlns:a16="http://schemas.microsoft.com/office/drawing/2014/main" id="{09FA87FA-C5D9-AB1A-AACB-B624D8FC4334}"/>
              </a:ext>
            </a:extLst>
          </p:cNvPr>
          <p:cNvSpPr>
            <a:spLocks noGrp="1"/>
          </p:cNvSpPr>
          <p:nvPr>
            <p:ph type="dt" sz="half" idx="10"/>
          </p:nvPr>
        </p:nvSpPr>
        <p:spPr/>
        <p:txBody>
          <a:bodyPr/>
          <a:lstStyle/>
          <a:p>
            <a:fld id="{512C5178-EFC9-41B0-AE0F-E7F926A5F78B}" type="datetimeFigureOut">
              <a:rPr lang="en-US" smtClean="0"/>
              <a:t>12/19/2023</a:t>
            </a:fld>
            <a:endParaRPr lang="en-US"/>
          </a:p>
        </p:txBody>
      </p:sp>
      <p:sp>
        <p:nvSpPr>
          <p:cNvPr id="3" name="Footer Placeholder 2">
            <a:extLst>
              <a:ext uri="{FF2B5EF4-FFF2-40B4-BE49-F238E27FC236}">
                <a16:creationId xmlns:a16="http://schemas.microsoft.com/office/drawing/2014/main" id="{1AE0B6EB-5200-DDB2-D0A1-473F935A8A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B814-1940-A18B-0068-B8B5578B500F}"/>
              </a:ext>
            </a:extLst>
          </p:cNvPr>
          <p:cNvSpPr>
            <a:spLocks noGrp="1"/>
          </p:cNvSpPr>
          <p:nvPr>
            <p:ph type="sldNum" sz="quarter" idx="12"/>
          </p:nvPr>
        </p:nvSpPr>
        <p:spPr>
          <a:xfrm>
            <a:off x="11968443" y="13081000"/>
            <a:ext cx="434413" cy="471924"/>
          </a:xfrm>
        </p:spPr>
        <p:txBody>
          <a:bodyPr/>
          <a:lstStyle/>
          <a:p>
            <a:fld id="{2CA22541-6875-4923-9CE5-DE67A3422072}" type="slidenum">
              <a:rPr lang="en-US" smtClean="0"/>
              <a:t>‹#›</a:t>
            </a:fld>
            <a:endParaRPr lang="en-US"/>
          </a:p>
        </p:txBody>
      </p:sp>
      <p:pic>
        <p:nvPicPr>
          <p:cNvPr id="5" name="Picture 4" descr="A picture containing shirt&#10;&#10;Description automatically generated">
            <a:extLst>
              <a:ext uri="{FF2B5EF4-FFF2-40B4-BE49-F238E27FC236}">
                <a16:creationId xmlns:a16="http://schemas.microsoft.com/office/drawing/2014/main" id="{8706444B-A470-7529-F6A5-26A2CEA752A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extLst>
      <p:ext uri="{BB962C8B-B14F-4D97-AF65-F5344CB8AC3E}">
        <p14:creationId xmlns:p14="http://schemas.microsoft.com/office/powerpoint/2010/main" val="24817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42" presetClass="path" presetSubtype="0" accel="50000" decel="50000" fill="hold" grpId="1" nodeType="withEffect">
                                  <p:stCondLst>
                                    <p:cond delay="0"/>
                                  </p:stCondLst>
                                  <p:childTnLst>
                                    <p:animMotion origin="layout" path="M -2.29167E-6 0.05741 L -2.29167E-6 2.96296E-6 " pathEditMode="relative" rAng="0" ptsTypes="AA">
                                      <p:cBhvr>
                                        <p:cTn id="9" dur="750" fill="hold"/>
                                        <p:tgtEl>
                                          <p:spTgt spid="14"/>
                                        </p:tgtEl>
                                        <p:attrNameLst>
                                          <p:attrName>ppt_x</p:attrName>
                                          <p:attrName>ppt_y</p:attrName>
                                        </p:attrNameLst>
                                      </p:cBhvr>
                                      <p:rCtr x="0" y="-3148"/>
                                    </p:animMotion>
                                  </p:childTnLst>
                                </p:cTn>
                              </p:par>
                              <p:par>
                                <p:cTn id="10" presetID="22" presetClass="entr" presetSubtype="4"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42" presetClass="path" presetSubtype="0" accel="50000" decel="50000" fill="hold" grpId="1" nodeType="withEffect">
                                  <p:stCondLst>
                                    <p:cond delay="0"/>
                                  </p:stCondLst>
                                  <p:childTnLst>
                                    <p:animMotion origin="layout" path="M 0 -0.0581 L 0 -1.85185E-6 " pathEditMode="relative" rAng="0" ptsTypes="AA">
                                      <p:cBhvr>
                                        <p:cTn id="14" dur="750" fill="hold"/>
                                        <p:tgtEl>
                                          <p:spTgt spid="15"/>
                                        </p:tgtEl>
                                        <p:attrNameLst>
                                          <p:attrName>ppt_x</p:attrName>
                                          <p:attrName>ppt_y</p:attrName>
                                        </p:attrNameLst>
                                      </p:cBhvr>
                                      <p:rCtr x="0" y="2894"/>
                                    </p:animMotion>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42" presetClass="path" presetSubtype="0" accel="50000" decel="50000" fill="hold" grpId="1" nodeType="withEffect">
                                  <p:stCondLst>
                                    <p:cond delay="0"/>
                                  </p:stCondLst>
                                  <p:childTnLst>
                                    <p:animMotion origin="layout" path="M -2.29167E-6 0.05741 L -2.29167E-6 2.96296E-6 " pathEditMode="relative" rAng="0" ptsTypes="AA">
                                      <p:cBhvr>
                                        <p:cTn id="19" dur="750" fill="hold"/>
                                        <p:tgtEl>
                                          <p:spTgt spid="16"/>
                                        </p:tgtEl>
                                        <p:attrNameLst>
                                          <p:attrName>ppt_x</p:attrName>
                                          <p:attrName>ppt_y</p:attrName>
                                        </p:attrNameLst>
                                      </p:cBhvr>
                                      <p:rCtr x="0"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yout 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986EDB3-18A0-1088-54CD-2FB404A91A32}"/>
              </a:ext>
            </a:extLst>
          </p:cNvPr>
          <p:cNvSpPr>
            <a:spLocks noGrp="1"/>
          </p:cNvSpPr>
          <p:nvPr>
            <p:ph type="pic" sz="quarter" idx="10" hasCustomPrompt="1"/>
          </p:nvPr>
        </p:nvSpPr>
        <p:spPr>
          <a:xfrm>
            <a:off x="0" y="0"/>
            <a:ext cx="24384000" cy="5705872"/>
          </a:xfrm>
          <a:custGeom>
            <a:avLst/>
            <a:gdLst>
              <a:gd name="connsiteX0" fmla="*/ 0 w 12192000"/>
              <a:gd name="connsiteY0" fmla="*/ 0 h 2852936"/>
              <a:gd name="connsiteX1" fmla="*/ 12192000 w 12192000"/>
              <a:gd name="connsiteY1" fmla="*/ 0 h 2852936"/>
              <a:gd name="connsiteX2" fmla="*/ 12192000 w 12192000"/>
              <a:gd name="connsiteY2" fmla="*/ 2852936 h 2852936"/>
              <a:gd name="connsiteX3" fmla="*/ 0 w 12192000"/>
              <a:gd name="connsiteY3" fmla="*/ 2852936 h 2852936"/>
            </a:gdLst>
            <a:ahLst/>
            <a:cxnLst>
              <a:cxn ang="0">
                <a:pos x="connsiteX0" y="connsiteY0"/>
              </a:cxn>
              <a:cxn ang="0">
                <a:pos x="connsiteX1" y="connsiteY1"/>
              </a:cxn>
              <a:cxn ang="0">
                <a:pos x="connsiteX2" y="connsiteY2"/>
              </a:cxn>
              <a:cxn ang="0">
                <a:pos x="connsiteX3" y="connsiteY3"/>
              </a:cxn>
            </a:cxnLst>
            <a:rect l="l" t="t" r="r" b="b"/>
            <a:pathLst>
              <a:path w="12192000" h="2852936">
                <a:moveTo>
                  <a:pt x="0" y="0"/>
                </a:moveTo>
                <a:lnTo>
                  <a:pt x="12192000" y="0"/>
                </a:lnTo>
                <a:lnTo>
                  <a:pt x="12192000" y="2852936"/>
                </a:lnTo>
                <a:lnTo>
                  <a:pt x="0" y="2852936"/>
                </a:lnTo>
                <a:close/>
              </a:path>
            </a:pathLst>
          </a:custGeom>
          <a:solidFill>
            <a:schemeClr val="bg1">
              <a:lumMod val="50000"/>
            </a:schemeClr>
          </a:solidFill>
        </p:spPr>
        <p:txBody>
          <a:bodyPr wrap="square" tIns="360000">
            <a:noAutofit/>
          </a:bodyPr>
          <a:lstStyle>
            <a:lvl1pPr marL="0" indent="0" algn="ctr">
              <a:buNone/>
              <a:defRPr/>
            </a:lvl1pPr>
          </a:lstStyle>
          <a:p>
            <a:r>
              <a:rPr lang="en-GB"/>
              <a:t>Insert Picture</a:t>
            </a:r>
            <a:endParaRPr lang="en-US"/>
          </a:p>
        </p:txBody>
      </p:sp>
      <p:sp>
        <p:nvSpPr>
          <p:cNvPr id="10" name="Text Placeholder 10">
            <a:extLst>
              <a:ext uri="{FF2B5EF4-FFF2-40B4-BE49-F238E27FC236}">
                <a16:creationId xmlns:a16="http://schemas.microsoft.com/office/drawing/2014/main" id="{EA4A935F-F5A0-2F88-FC76-1DBB72453D69}"/>
              </a:ext>
            </a:extLst>
          </p:cNvPr>
          <p:cNvSpPr>
            <a:spLocks noGrp="1"/>
          </p:cNvSpPr>
          <p:nvPr>
            <p:ph type="body" sz="quarter" idx="14" hasCustomPrompt="1"/>
          </p:nvPr>
        </p:nvSpPr>
        <p:spPr>
          <a:xfrm>
            <a:off x="6503371" y="1964939"/>
            <a:ext cx="11377262" cy="1292662"/>
          </a:xfrm>
          <a:noFill/>
        </p:spPr>
        <p:txBody>
          <a:bodyPr wrap="square" lIns="0" rIns="0" rtlCol="0" anchor="b">
            <a:normAutofit/>
          </a:bodyPr>
          <a:lstStyle>
            <a:lvl1pPr marL="0" indent="0" algn="ctr">
              <a:lnSpc>
                <a:spcPct val="100000"/>
              </a:lnSpc>
              <a:buNone/>
              <a:defRPr lang="en-US" sz="7200">
                <a:latin typeface="+mj-lt"/>
              </a:defRPr>
            </a:lvl1pPr>
          </a:lstStyle>
          <a:p>
            <a:pPr marL="0" lvl="0"/>
            <a:r>
              <a:rPr lang="en-US"/>
              <a:t>ADD TITLE HERE</a:t>
            </a:r>
          </a:p>
        </p:txBody>
      </p:sp>
      <p:pic>
        <p:nvPicPr>
          <p:cNvPr id="2" name="Picture 1" descr="A picture containing shirt&#10;&#10;Description automatically generated">
            <a:extLst>
              <a:ext uri="{FF2B5EF4-FFF2-40B4-BE49-F238E27FC236}">
                <a16:creationId xmlns:a16="http://schemas.microsoft.com/office/drawing/2014/main" id="{9E5F74C7-1827-D18D-9A4F-176F9CBD313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372631" y="4706472"/>
            <a:ext cx="12011368" cy="9009526"/>
          </a:xfrm>
          <a:prstGeom prst="rect">
            <a:avLst/>
          </a:prstGeom>
        </p:spPr>
      </p:pic>
    </p:spTree>
    <p:extLst>
      <p:ext uri="{BB962C8B-B14F-4D97-AF65-F5344CB8AC3E}">
        <p14:creationId xmlns:p14="http://schemas.microsoft.com/office/powerpoint/2010/main" val="8283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path" presetSubtype="0" accel="50000" decel="50000" fill="hold" grpId="1" nodeType="withEffect">
                                  <p:stCondLst>
                                    <p:cond delay="0"/>
                                  </p:stCondLst>
                                  <p:childTnLst>
                                    <p:animMotion origin="layout" path="M -4.58333E-6 -0.25394 L -4.58333E-6 3.7037E-7 " pathEditMode="relative" rAng="0" ptsTypes="AA">
                                      <p:cBhvr>
                                        <p:cTn id="9" dur="750" fill="hold"/>
                                        <p:tgtEl>
                                          <p:spTgt spid="9"/>
                                        </p:tgtEl>
                                        <p:attrNameLst>
                                          <p:attrName>ppt_x</p:attrName>
                                          <p:attrName>ppt_y</p:attrName>
                                        </p:attrNameLst>
                                      </p:cBhvr>
                                      <p:rCtr x="0" y="1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yout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973F8-EC0C-D220-0722-2919AA123905}"/>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3">
            <a:extLst>
              <a:ext uri="{FF2B5EF4-FFF2-40B4-BE49-F238E27FC236}">
                <a16:creationId xmlns:a16="http://schemas.microsoft.com/office/drawing/2014/main" id="{8A19DABE-DBA5-80FE-60C3-16363EE9F561}"/>
              </a:ext>
            </a:extLst>
          </p:cNvPr>
          <p:cNvSpPr>
            <a:spLocks noGrp="1"/>
          </p:cNvSpPr>
          <p:nvPr>
            <p:ph type="body" sz="quarter" idx="12" hasCustomPrompt="1"/>
          </p:nvPr>
        </p:nvSpPr>
        <p:spPr>
          <a:xfrm>
            <a:off x="13233797" y="1947955"/>
            <a:ext cx="8784974" cy="1292662"/>
          </a:xfrm>
        </p:spPr>
        <p:txBody>
          <a:bodyPr lIns="0" rIns="0" anchor="b">
            <a:normAutofit/>
          </a:bodyPr>
          <a:lstStyle>
            <a:lvl1pPr marL="0" indent="0" algn="r">
              <a:lnSpc>
                <a:spcPct val="100000"/>
              </a:lnSpc>
              <a:buNone/>
              <a:defRPr sz="8000">
                <a:latin typeface="+mj-lt"/>
              </a:defRPr>
            </a:lvl1pPr>
          </a:lstStyle>
          <a:p>
            <a:pPr lvl="0"/>
            <a:r>
              <a:rPr lang="en-US" dirty="0"/>
              <a:t>ADD TITLE</a:t>
            </a:r>
          </a:p>
        </p:txBody>
      </p:sp>
      <p:grpSp>
        <p:nvGrpSpPr>
          <p:cNvPr id="3" name="Group 2">
            <a:extLst>
              <a:ext uri="{FF2B5EF4-FFF2-40B4-BE49-F238E27FC236}">
                <a16:creationId xmlns:a16="http://schemas.microsoft.com/office/drawing/2014/main" id="{788774F5-E4DA-9880-06E8-29E5E939347B}"/>
              </a:ext>
            </a:extLst>
          </p:cNvPr>
          <p:cNvGrpSpPr/>
          <p:nvPr userDrawn="1"/>
        </p:nvGrpSpPr>
        <p:grpSpPr>
          <a:xfrm>
            <a:off x="-266700" y="-12700"/>
            <a:ext cx="22766483" cy="4715132"/>
            <a:chOff x="-266700" y="-12700"/>
            <a:chExt cx="22766483" cy="4715132"/>
          </a:xfrm>
        </p:grpSpPr>
        <p:sp>
          <p:nvSpPr>
            <p:cNvPr id="4" name="Rectangle">
              <a:extLst>
                <a:ext uri="{FF2B5EF4-FFF2-40B4-BE49-F238E27FC236}">
                  <a16:creationId xmlns:a16="http://schemas.microsoft.com/office/drawing/2014/main" id="{F02269BD-A948-F0A9-F1C0-B2A0392F52DC}"/>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FCSN-logo.png" descr="FCSN-logo.png">
              <a:extLst>
                <a:ext uri="{FF2B5EF4-FFF2-40B4-BE49-F238E27FC236}">
                  <a16:creationId xmlns:a16="http://schemas.microsoft.com/office/drawing/2014/main" id="{7EAF2D43-9212-2AC7-5A67-4BBC23CF2A1E}"/>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6" name="WHY WE EXIST">
              <a:extLst>
                <a:ext uri="{FF2B5EF4-FFF2-40B4-BE49-F238E27FC236}">
                  <a16:creationId xmlns:a16="http://schemas.microsoft.com/office/drawing/2014/main" id="{D435A297-58F6-4F10-DAA8-29CC6202DF9C}"/>
                </a:ext>
              </a:extLst>
            </p:cNvPr>
            <p:cNvSpPr txBox="1"/>
            <p:nvPr/>
          </p:nvSpPr>
          <p:spPr>
            <a:xfrm>
              <a:off x="9665206"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grpSp>
      <p:grpSp>
        <p:nvGrpSpPr>
          <p:cNvPr id="7" name="Group 6">
            <a:extLst>
              <a:ext uri="{FF2B5EF4-FFF2-40B4-BE49-F238E27FC236}">
                <a16:creationId xmlns:a16="http://schemas.microsoft.com/office/drawing/2014/main" id="{48951DD0-A33E-7563-3B42-EDC604CDD50F}"/>
              </a:ext>
            </a:extLst>
          </p:cNvPr>
          <p:cNvGrpSpPr/>
          <p:nvPr userDrawn="1"/>
        </p:nvGrpSpPr>
        <p:grpSpPr>
          <a:xfrm>
            <a:off x="21537758" y="-155597"/>
            <a:ext cx="2743200" cy="13887450"/>
            <a:chOff x="21537758" y="-155597"/>
            <a:chExt cx="2743200" cy="13887450"/>
          </a:xfrm>
        </p:grpSpPr>
        <p:sp>
          <p:nvSpPr>
            <p:cNvPr id="9" name="Rectangle 8">
              <a:extLst>
                <a:ext uri="{FF2B5EF4-FFF2-40B4-BE49-F238E27FC236}">
                  <a16:creationId xmlns:a16="http://schemas.microsoft.com/office/drawing/2014/main" id="{99C79541-C299-3A67-1361-60BD9079F9E5}"/>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39A2C0C3-AB53-7443-8E26-2DE6F49EB3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1" name="Picture 10" descr="A close up of a logo&#10;&#10;Description automatically generated">
            <a:extLst>
              <a:ext uri="{FF2B5EF4-FFF2-40B4-BE49-F238E27FC236}">
                <a16:creationId xmlns:a16="http://schemas.microsoft.com/office/drawing/2014/main" id="{9AD27844-85B7-C007-25C3-B34C45B4BF96}"/>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spTree>
    <p:extLst>
      <p:ext uri="{BB962C8B-B14F-4D97-AF65-F5344CB8AC3E}">
        <p14:creationId xmlns:p14="http://schemas.microsoft.com/office/powerpoint/2010/main" val="1591584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D654-5526-A03F-B3A8-A534425213B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C6480-54BD-7551-DD0A-5118E683D3D0}"/>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AAF5D-E0F5-9079-CA19-8CD9647653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234C68-B0FA-2694-6679-84CF25400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88B9B-B45D-475D-7D23-1F362F1FF025}"/>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750595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EC8B-5B70-8468-DEA8-AB74DEFD3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F27DE-FF25-E1E7-D97A-6814532BF5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EDAB2-7206-202F-1A9A-A79E0DB510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0EDC67-054A-1DFE-E5CE-574AF5576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00BCE-4A02-4C4A-3021-56D2851222DD}"/>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570139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8D35-4565-6DD7-DBC5-6A78F8E7A01D}"/>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0018D5-4630-57AB-77F8-F4271E355D21}"/>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E7395-BECA-BB18-0ABC-E7FC02597F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08107D-AD54-A85A-1764-A2AE461D8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EDED-C0F6-BE7F-26A6-4798B0FD0C6A}"/>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09986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93B1-707C-F8E7-63A0-D0A690085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598AD-98B0-502F-FBC0-B912DB1EC829}"/>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FA0C04-ECDC-A63A-DF95-C24D4FA4B1AD}"/>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B3242-19AF-28AD-EA14-F8F7E2D2694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97F926E-18B7-087B-8EBE-ECFEC2B78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FDFB7-C6C7-F938-8ED6-BB4380D2BAFC}"/>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384537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E0C7-1C72-EE5C-9607-441871BFB5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C902C5-8103-2576-603A-F93043B3B66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468E6-FE67-7AF4-5B2F-57B15FF9F2AC}"/>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3FFA7-D504-31BC-DB9B-C75C0420E4F5}"/>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78987-9EDE-137A-4387-03744192E77A}"/>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3FEF70-5356-3C2F-FACB-62E184040FA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9C970D8-DFC6-2093-26B7-DFECB02A74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E24D58-FA79-828C-AE9A-64B71148B224}"/>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912504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F32B-D464-B4DC-3BC1-A06F5F077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23A7CD-9F5C-450A-1C66-381F2BFB98D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21029BF-1032-BD10-FB42-900B3655C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CB98C-632C-066F-BDF0-EE8A546CBEAF}"/>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275324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30FBA-6E80-F8B9-4F38-F06433F580C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31EBB0-A1E1-0B21-F24A-31256EDA2D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9473C9-6E6A-6F8C-0804-AEAFBE485A1A}"/>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1424931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5466-196F-E47D-5B8F-E75CC88ADB31}"/>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8E1036-8DB2-C205-C01A-AFEA8EE35EAC}"/>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DA727A-75D4-AD58-A2EE-FA01CB1BE97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A9D6D-E81A-F3B4-5535-C610D2A90FD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1E4195-B57E-21BF-4B2D-7A99253A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E6C8B-4B38-35F8-85B2-F17579367CA7}"/>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758121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A1B-D837-09EA-CABA-9E3359022E66}"/>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1653E0-482F-7FC2-2112-377FD7E65B1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B0F3C-7DBF-CBAE-69B6-C90FE7620D2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11138-B75B-20F5-21BD-4DB62EAD06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EFD938-DF50-F9F4-3BB5-B56710744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B760E-8B60-9104-01DC-95C5750AFCD4}"/>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030778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0B9D-F6B5-440B-C2DD-803C7AFFD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3E6AB-24E7-C690-930B-1021F637A0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A2C03-AC67-4D82-1FB9-F47C5AF8F23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559B97-747D-725C-0122-0CB600D03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71135-6E8F-44E7-695D-4FE8956E6851}"/>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110701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E1890-71C0-EAD7-40F0-37EB6FD31137}"/>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AD0DFB-8827-8E54-B95E-5DF3FCB72696}"/>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C5969-692B-1CA9-EA0F-BE0C69EDDD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4831CD-C96D-389C-9CBE-3A0FA7D21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83300-452F-D68C-D88E-CA97FA0F83F2}"/>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07229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A5F700E3-D70C-28EC-CF53-54360B4CC26B}"/>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descr="A close up of a logo&#10;&#10;Description automatically generated">
            <a:extLst>
              <a:ext uri="{FF2B5EF4-FFF2-40B4-BE49-F238E27FC236}">
                <a16:creationId xmlns:a16="http://schemas.microsoft.com/office/drawing/2014/main" id="{52CB77B0-D086-FDF2-8595-C2A153D16BD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4" r:id="rId12"/>
    <p:sldLayoutId id="2147483675" r:id="rId13"/>
    <p:sldLayoutId id="2147483676" r:id="rId14"/>
    <p:sldLayoutId id="2147483677" r:id="rId15"/>
    <p:sldLayoutId id="2147483678" r:id="rId16"/>
  </p:sldLayoutIdLst>
  <p:transition spd="med"/>
  <p:hf hd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0F38A-E456-2E2B-0DA0-3B5C3740F37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897285-9CF3-9551-BEE5-6C766915F6D0}"/>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D894E-19E2-5D00-1774-C9D2449233AD}"/>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BF6829A-C3CC-29AB-E635-B8CA2DE24A2A}"/>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117535-4A66-3609-DBC7-D3389FC809C2}"/>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13096E02-34F1-3649-B00E-3C70CCB37A07}" type="slidenum">
              <a:rPr lang="en-US" smtClean="0"/>
              <a:t>‹#›</a:t>
            </a:fld>
            <a:endParaRPr lang="en-US"/>
          </a:p>
        </p:txBody>
      </p:sp>
    </p:spTree>
    <p:extLst>
      <p:ext uri="{BB962C8B-B14F-4D97-AF65-F5344CB8AC3E}">
        <p14:creationId xmlns:p14="http://schemas.microsoft.com/office/powerpoint/2010/main" val="17025764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9FC010-EFA4-CFBF-BFEE-0C56E2BAADB1}"/>
              </a:ext>
            </a:extLst>
          </p:cNvPr>
          <p:cNvSpPr>
            <a:spLocks noGrp="1"/>
          </p:cNvSpPr>
          <p:nvPr>
            <p:ph type="pic" sz="quarter" idx="10"/>
          </p:nvPr>
        </p:nvSpPr>
        <p:spPr/>
        <p:txBody>
          <a:bodyPr/>
          <a:lstStyle/>
          <a:p>
            <a:endParaRPr lang="ru-RU"/>
          </a:p>
        </p:txBody>
      </p:sp>
      <p:sp>
        <p:nvSpPr>
          <p:cNvPr id="7" name="Rectangle 6">
            <a:extLst>
              <a:ext uri="{FF2B5EF4-FFF2-40B4-BE49-F238E27FC236}">
                <a16:creationId xmlns:a16="http://schemas.microsoft.com/office/drawing/2014/main" id="{229755D9-E2A5-51D0-6A02-276A6EE40B32}"/>
              </a:ext>
            </a:extLst>
          </p:cNvPr>
          <p:cNvSpPr/>
          <p:nvPr/>
        </p:nvSpPr>
        <p:spPr>
          <a:xfrm>
            <a:off x="0" y="0"/>
            <a:ext cx="24384000" cy="13716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4" name="Text Placeholder 3">
            <a:extLst>
              <a:ext uri="{FF2B5EF4-FFF2-40B4-BE49-F238E27FC236}">
                <a16:creationId xmlns:a16="http://schemas.microsoft.com/office/drawing/2014/main" id="{D9D72D94-99B8-5F5D-6A50-AFABD620991A}"/>
              </a:ext>
            </a:extLst>
          </p:cNvPr>
          <p:cNvSpPr>
            <a:spLocks noGrp="1"/>
          </p:cNvSpPr>
          <p:nvPr>
            <p:ph type="body" sz="quarter" idx="12"/>
          </p:nvPr>
        </p:nvSpPr>
        <p:spPr>
          <a:xfrm>
            <a:off x="12430675" y="4697761"/>
            <a:ext cx="8784974" cy="1292662"/>
          </a:xfrm>
        </p:spPr>
        <p:txBody>
          <a:bodyPr>
            <a:noAutofit/>
          </a:bodyPr>
          <a:lstStyle/>
          <a:p>
            <a:pPr algn="ctr">
              <a:defRPr sz="7000">
                <a:solidFill>
                  <a:srgbClr val="FFFFFF"/>
                </a:solidFill>
                <a:latin typeface="Helvetica"/>
                <a:ea typeface="Helvetica"/>
                <a:cs typeface="Helvetica"/>
                <a:sym typeface="Helvetica"/>
              </a:defRPr>
            </a:pPr>
            <a:r>
              <a:rPr lang="en-US" sz="8800" b="1" dirty="0">
                <a:solidFill>
                  <a:srgbClr val="FF0000"/>
                </a:solidFill>
                <a:latin typeface="Avenir Next Condensed Demi Bold" panose="020B0506020202020204" pitchFamily="34" charset="0"/>
              </a:rPr>
              <a:t>Call To Action</a:t>
            </a:r>
          </a:p>
        </p:txBody>
      </p:sp>
      <p:sp>
        <p:nvSpPr>
          <p:cNvPr id="5" name="TextBox 4">
            <a:extLst>
              <a:ext uri="{FF2B5EF4-FFF2-40B4-BE49-F238E27FC236}">
                <a16:creationId xmlns:a16="http://schemas.microsoft.com/office/drawing/2014/main" id="{BF933A1F-6959-DD45-4360-F35315E69812}"/>
              </a:ext>
            </a:extLst>
          </p:cNvPr>
          <p:cNvSpPr txBox="1"/>
          <p:nvPr/>
        </p:nvSpPr>
        <p:spPr>
          <a:xfrm>
            <a:off x="12430675" y="6430185"/>
            <a:ext cx="8546302" cy="3928916"/>
          </a:xfrm>
          <a:prstGeom prst="rect">
            <a:avLst/>
          </a:prstGeom>
          <a:noFill/>
        </p:spPr>
        <p:txBody>
          <a:bodyPr wrap="square" lIns="0" rIns="0" rtlCol="0">
            <a:noAutofit/>
          </a:bodyPr>
          <a:lstStyle/>
          <a:p>
            <a:pPr>
              <a:defRPr sz="7000">
                <a:solidFill>
                  <a:srgbClr val="FFFFFF"/>
                </a:solidFill>
                <a:latin typeface="Helvetica"/>
                <a:ea typeface="Helvetica"/>
                <a:cs typeface="Helvetica"/>
                <a:sym typeface="Helvetica"/>
              </a:defRPr>
            </a:pPr>
            <a:r>
              <a:rPr lang="en-US" sz="8000" dirty="0">
                <a:solidFill>
                  <a:srgbClr val="FF0000"/>
                </a:solidFill>
                <a:latin typeface="Avenir Next Condensed Demi Bold" panose="020B0506020202020204" pitchFamily="34" charset="0"/>
              </a:rPr>
              <a:t>Cancer Prevention Best Practices at the Fire Station</a:t>
            </a:r>
          </a:p>
        </p:txBody>
      </p:sp>
      <p:sp>
        <p:nvSpPr>
          <p:cNvPr id="6" name="Rectangle 5">
            <a:extLst>
              <a:ext uri="{FF2B5EF4-FFF2-40B4-BE49-F238E27FC236}">
                <a16:creationId xmlns:a16="http://schemas.microsoft.com/office/drawing/2014/main" id="{1F2F5186-4776-3939-022A-F38FFB1D1155}"/>
              </a:ext>
            </a:extLst>
          </p:cNvPr>
          <p:cNvSpPr/>
          <p:nvPr/>
        </p:nvSpPr>
        <p:spPr>
          <a:xfrm rot="5400000">
            <a:off x="6682743" y="6727676"/>
            <a:ext cx="8064894" cy="260648"/>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8" name="FCSN-logo.png" descr="FCSN-logo.png">
            <a:extLst>
              <a:ext uri="{FF2B5EF4-FFF2-40B4-BE49-F238E27FC236}">
                <a16:creationId xmlns:a16="http://schemas.microsoft.com/office/drawing/2014/main" id="{FBD07B1C-11DC-FB85-748F-F16BC305CF73}"/>
              </a:ext>
            </a:extLst>
          </p:cNvPr>
          <p:cNvPicPr>
            <a:picLocks noChangeAspect="1"/>
          </p:cNvPicPr>
          <p:nvPr/>
        </p:nvPicPr>
        <p:blipFill>
          <a:blip r:embed="rId3"/>
          <a:stretch>
            <a:fillRect/>
          </a:stretch>
        </p:blipFill>
        <p:spPr>
          <a:xfrm>
            <a:off x="2616244" y="3356899"/>
            <a:ext cx="7002202" cy="7002202"/>
          </a:xfrm>
          <a:prstGeom prst="rect">
            <a:avLst/>
          </a:prstGeom>
          <a:ln w="12700">
            <a:miter lim="400000"/>
          </a:ln>
        </p:spPr>
      </p:pic>
      <p:grpSp>
        <p:nvGrpSpPr>
          <p:cNvPr id="13" name="Group 12">
            <a:extLst>
              <a:ext uri="{FF2B5EF4-FFF2-40B4-BE49-F238E27FC236}">
                <a16:creationId xmlns:a16="http://schemas.microsoft.com/office/drawing/2014/main" id="{1CFB0F3E-7FF8-B10B-B972-1C6A12BAD8CF}"/>
              </a:ext>
            </a:extLst>
          </p:cNvPr>
          <p:cNvGrpSpPr/>
          <p:nvPr/>
        </p:nvGrpSpPr>
        <p:grpSpPr>
          <a:xfrm>
            <a:off x="-25868" y="483430"/>
            <a:ext cx="24384001" cy="1270001"/>
            <a:chOff x="-25868" y="483430"/>
            <a:chExt cx="24384001" cy="1270001"/>
          </a:xfrm>
        </p:grpSpPr>
        <p:sp>
          <p:nvSpPr>
            <p:cNvPr id="9" name="Rectangle">
              <a:extLst>
                <a:ext uri="{FF2B5EF4-FFF2-40B4-BE49-F238E27FC236}">
                  <a16:creationId xmlns:a16="http://schemas.microsoft.com/office/drawing/2014/main" id="{6A0AD8E2-EA92-11F7-B9D4-AFB77C148FB8}"/>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WHY WE EXIST">
              <a:extLst>
                <a:ext uri="{FF2B5EF4-FFF2-40B4-BE49-F238E27FC236}">
                  <a16:creationId xmlns:a16="http://schemas.microsoft.com/office/drawing/2014/main" id="{CED1FEAA-156D-05A9-4A47-678614D07CA0}"/>
                </a:ext>
              </a:extLst>
            </p:cNvPr>
            <p:cNvSpPr txBox="1"/>
            <p:nvPr/>
          </p:nvSpPr>
          <p:spPr>
            <a:xfrm>
              <a:off x="9665195"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grpSp>
      <p:sp>
        <p:nvSpPr>
          <p:cNvPr id="11" name="TextBox 10">
            <a:extLst>
              <a:ext uri="{FF2B5EF4-FFF2-40B4-BE49-F238E27FC236}">
                <a16:creationId xmlns:a16="http://schemas.microsoft.com/office/drawing/2014/main" id="{1A98AA1D-A883-C276-A44D-1223794E7236}"/>
              </a:ext>
            </a:extLst>
          </p:cNvPr>
          <p:cNvSpPr txBox="1"/>
          <p:nvPr/>
        </p:nvSpPr>
        <p:spPr>
          <a:xfrm>
            <a:off x="4544291" y="11403441"/>
            <a:ext cx="1388225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u="none" strike="noStrike" cap="none" spc="0" normalizeH="0" baseline="0" dirty="0">
                <a:ln>
                  <a:noFill/>
                </a:ln>
                <a:solidFill>
                  <a:schemeClr val="bg1"/>
                </a:solidFill>
                <a:effectLst/>
                <a:uFillTx/>
                <a:latin typeface="Avenir Next Condensed Demi Bold" panose="020B0506020202020204" pitchFamily="34" charset="0"/>
                <a:sym typeface="Helvetica Neue"/>
              </a:rPr>
              <a:t>You fight fire. We fight cancer!</a:t>
            </a:r>
            <a:endParaRPr kumimoji="0" lang="en-US" sz="66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2" name="TextBox 11">
            <a:extLst>
              <a:ext uri="{FF2B5EF4-FFF2-40B4-BE49-F238E27FC236}">
                <a16:creationId xmlns:a16="http://schemas.microsoft.com/office/drawing/2014/main" id="{0B11FCC8-6062-FE1F-E28A-B00E5F89C534}"/>
              </a:ext>
            </a:extLst>
          </p:cNvPr>
          <p:cNvSpPr txBox="1"/>
          <p:nvPr/>
        </p:nvSpPr>
        <p:spPr>
          <a:xfrm>
            <a:off x="19146982" y="12534809"/>
            <a:ext cx="43226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u="none" strike="noStrike" cap="none" spc="0" normalizeH="0" baseline="0" dirty="0">
                <a:ln>
                  <a:noFill/>
                </a:ln>
                <a:solidFill>
                  <a:schemeClr val="bg1"/>
                </a:solidFill>
                <a:effectLst/>
                <a:uFillTx/>
                <a:latin typeface="Avenir Next Condensed" panose="020B0506020202020204" pitchFamily="34" charset="0"/>
                <a:sym typeface="Helvetica Neue"/>
              </a:rPr>
              <a:t>FFCAM 2024</a:t>
            </a:r>
          </a:p>
        </p:txBody>
      </p:sp>
    </p:spTree>
    <p:extLst>
      <p:ext uri="{BB962C8B-B14F-4D97-AF65-F5344CB8AC3E}">
        <p14:creationId xmlns:p14="http://schemas.microsoft.com/office/powerpoint/2010/main" val="362156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1" fill="hold" grpId="0"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64" presetClass="path" presetSubtype="0" accel="33333" fill="hold" grpId="1" nodeType="withEffect" p14:presetBounceEnd="26667">
                                      <p:stCondLst>
                                        <p:cond delay="750"/>
                                      </p:stCondLst>
                                      <p:childTnLst>
                                        <p:animMotion origin="layout" path="M 0.03542 0.08148 L -3.75E-6 -3.33333E-6 " pathEditMode="relative" rAng="0" ptsTypes="AA" p14:bounceEnd="26667">
                                          <p:cBhvr>
                                            <p:cTn id="16" dur="750" fill="hold"/>
                                            <p:tgtEl>
                                              <p:spTgt spid="4"/>
                                            </p:tgtEl>
                                            <p:attrNameLst>
                                              <p:attrName>ppt_x</p:attrName>
                                              <p:attrName>ppt_y</p:attrName>
                                            </p:attrNameLst>
                                          </p:cBhvr>
                                          <p:rCtr x="-1771" y="-4074"/>
                                        </p:animMotion>
                                      </p:childTnLst>
                                    </p:cTn>
                                  </p:par>
                                  <p:par>
                                    <p:cTn id="17" presetID="22" presetClass="entr" presetSubtype="1"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64" presetClass="path" presetSubtype="0" accel="33333" decel="33333" fill="hold" grpId="1" nodeType="withEffect">
                                      <p:stCondLst>
                                        <p:cond delay="1000"/>
                                      </p:stCondLst>
                                      <p:childTnLst>
                                        <p:animMotion origin="layout" path="M 0.02369 0.09791 L 3.95833E-6 2.96296E-6 " pathEditMode="relative" rAng="0" ptsTypes="AA">
                                          <p:cBhvr>
                                            <p:cTn id="21" dur="750" fill="hold"/>
                                            <p:tgtEl>
                                              <p:spTgt spid="5"/>
                                            </p:tgtEl>
                                            <p:attrNameLst>
                                              <p:attrName>ppt_x</p:attrName>
                                              <p:attrName>ppt_y</p:attrName>
                                            </p:attrNameLst>
                                          </p:cBhvr>
                                          <p:rCtr x="-1185" y="-4896"/>
                                        </p:animMotion>
                                      </p:childTnLst>
                                    </p:cTn>
                                  </p:par>
                                  <p:par>
                                    <p:cTn id="22" presetID="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4" grpId="1" animBg="1"/>
          <p:bldP spid="5" grpId="0"/>
          <p:bldP spid="5" grpId="1"/>
          <p:bldP spid="6"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1" fill="hold" grpId="0"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64" presetClass="path" presetSubtype="0" accel="33333" fill="hold" grpId="1" nodeType="withEffect">
                                      <p:stCondLst>
                                        <p:cond delay="750"/>
                                      </p:stCondLst>
                                      <p:childTnLst>
                                        <p:animMotion origin="layout" path="M 0.03542 0.08148 L -3.75E-6 -3.33333E-6 " pathEditMode="relative" rAng="0" ptsTypes="AA">
                                          <p:cBhvr>
                                            <p:cTn id="16" dur="750" fill="hold"/>
                                            <p:tgtEl>
                                              <p:spTgt spid="4"/>
                                            </p:tgtEl>
                                            <p:attrNameLst>
                                              <p:attrName>ppt_x</p:attrName>
                                              <p:attrName>ppt_y</p:attrName>
                                            </p:attrNameLst>
                                          </p:cBhvr>
                                          <p:rCtr x="-1771" y="-4074"/>
                                        </p:animMotion>
                                      </p:childTnLst>
                                    </p:cTn>
                                  </p:par>
                                  <p:par>
                                    <p:cTn id="17" presetID="22" presetClass="entr" presetSubtype="1"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64" presetClass="path" presetSubtype="0" accel="33333" decel="33333" fill="hold" grpId="1" nodeType="withEffect">
                                      <p:stCondLst>
                                        <p:cond delay="1000"/>
                                      </p:stCondLst>
                                      <p:childTnLst>
                                        <p:animMotion origin="layout" path="M 0.02369 0.09791 L 3.95833E-6 2.96296E-6 " pathEditMode="relative" rAng="0" ptsTypes="AA">
                                          <p:cBhvr>
                                            <p:cTn id="21" dur="750" fill="hold"/>
                                            <p:tgtEl>
                                              <p:spTgt spid="5"/>
                                            </p:tgtEl>
                                            <p:attrNameLst>
                                              <p:attrName>ppt_x</p:attrName>
                                              <p:attrName>ppt_y</p:attrName>
                                            </p:attrNameLst>
                                          </p:cBhvr>
                                          <p:rCtr x="-1185" y="-4896"/>
                                        </p:animMotion>
                                      </p:childTnLst>
                                    </p:cTn>
                                  </p:par>
                                  <p:par>
                                    <p:cTn id="22" presetID="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4" grpId="1"/>
          <p:bldP spid="5" grpId="0"/>
          <p:bldP spid="5" grpId="1"/>
          <p:bldP spid="6" grpId="0" animBg="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8AC85A-EB22-4469-BA03-90B84EC57E55}"/>
              </a:ext>
            </a:extLst>
          </p:cNvPr>
          <p:cNvSpPr txBox="1"/>
          <p:nvPr/>
        </p:nvSpPr>
        <p:spPr>
          <a:xfrm>
            <a:off x="1045498" y="4150899"/>
            <a:ext cx="10664218" cy="8894743"/>
          </a:xfrm>
          <a:prstGeom prst="rect">
            <a:avLst/>
          </a:prstGeom>
          <a:noFill/>
        </p:spPr>
        <p:txBody>
          <a:bodyPr wrap="square" rtlCol="0">
            <a:spAutoFit/>
          </a:bodyPr>
          <a:lstStyle/>
          <a:p>
            <a:r>
              <a:rPr lang="en-US" sz="6000" dirty="0">
                <a:solidFill>
                  <a:schemeClr val="bg1"/>
                </a:solidFill>
              </a:rPr>
              <a:t>We hope you found this presentation to be valuable for you and your brother and sister firefighters and EMS providers.</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If you did, please consider making a small donation to help FCSN continue to spread the word nationwide about the dangers firefighters face and the precautions they can take to reduce their chances of getting cancer</a:t>
            </a:r>
          </a:p>
          <a:p>
            <a:endParaRPr lang="en-US" sz="3200" dirty="0">
              <a:solidFill>
                <a:schemeClr val="bg1"/>
              </a:solidFill>
              <a:latin typeface="Arial" panose="020B0604020202020204" pitchFamily="34" charset="0"/>
              <a:cs typeface="Arial" panose="020B0604020202020204" pitchFamily="34" charset="0"/>
            </a:endParaRPr>
          </a:p>
          <a:p>
            <a:pPr algn="ctr"/>
            <a:r>
              <a:rPr lang="en-US" sz="4800" dirty="0">
                <a:solidFill>
                  <a:schemeClr val="bg1"/>
                </a:solidFill>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65521B1E-1463-610D-476B-827B932E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285" y="2327564"/>
            <a:ext cx="8539539" cy="10440988"/>
          </a:xfrm>
          <a:prstGeom prst="rect">
            <a:avLst/>
          </a:prstGeom>
          <a:ln>
            <a:solidFill>
              <a:schemeClr val="tx1"/>
            </a:solidFill>
          </a:ln>
        </p:spPr>
      </p:pic>
    </p:spTree>
    <p:extLst>
      <p:ext uri="{BB962C8B-B14F-4D97-AF65-F5344CB8AC3E}">
        <p14:creationId xmlns:p14="http://schemas.microsoft.com/office/powerpoint/2010/main" val="983483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5FF9978-61AE-EE6E-9A98-1042505BA78F}"/>
              </a:ext>
            </a:extLst>
          </p:cNvPr>
          <p:cNvSpPr txBox="1"/>
          <p:nvPr/>
        </p:nvSpPr>
        <p:spPr>
          <a:xfrm>
            <a:off x="15087989" y="5788451"/>
            <a:ext cx="9062928" cy="4247317"/>
          </a:xfrm>
          <a:prstGeom prst="rect">
            <a:avLst/>
          </a:prstGeom>
          <a:noFill/>
        </p:spPr>
        <p:txBody>
          <a:bodyPr wrap="square" lIns="0" rIns="0" rtlCol="0">
            <a:spAutoFit/>
          </a:bodyPr>
          <a:lstStyle/>
          <a:p>
            <a:pPr marL="1073150" marR="0" indent="-685800" algn="l" defTabSz="825500" rtl="0" fontAlgn="auto" latinLnBrk="0" hangingPunct="0">
              <a:lnSpc>
                <a:spcPct val="100000"/>
              </a:lnSpc>
              <a:spcBef>
                <a:spcPts val="0"/>
              </a:spcBef>
              <a:spcAft>
                <a:spcPts val="1200"/>
              </a:spcAft>
              <a:buClrTx/>
              <a:buSzTx/>
              <a:buFont typeface="Wingdings" pitchFamily="2" charset="2"/>
              <a:buChar char="ü"/>
            </a:pPr>
            <a:r>
              <a:rPr kumimoji="0" lang="en-US" sz="4800" u="none" strike="noStrike" cap="none" spc="0" normalizeH="0" baseline="0" dirty="0">
                <a:ln>
                  <a:noFill/>
                </a:ln>
                <a:solidFill>
                  <a:schemeClr val="bg1"/>
                </a:solidFill>
                <a:effectLst/>
                <a:uFillTx/>
                <a:latin typeface="Avenir Next Condensed Demi Bold" panose="020B0506020202020204" pitchFamily="34" charset="0"/>
                <a:sym typeface="Helvetica Neue"/>
              </a:rPr>
              <a:t>Discuss Fire station </a:t>
            </a:r>
            <a:r>
              <a:rPr lang="en-US" sz="4800" dirty="0">
                <a:solidFill>
                  <a:schemeClr val="bg1"/>
                </a:solidFill>
                <a:latin typeface="Avenir Next Condensed Demi Bold" panose="020B0506020202020204" pitchFamily="34" charset="0"/>
              </a:rPr>
              <a:t>d</a:t>
            </a:r>
            <a:r>
              <a:rPr kumimoji="0" lang="en-US" sz="4800" u="none" strike="noStrike" cap="none" spc="0" normalizeH="0" baseline="0" dirty="0">
                <a:ln>
                  <a:noFill/>
                </a:ln>
                <a:solidFill>
                  <a:schemeClr val="bg1"/>
                </a:solidFill>
                <a:effectLst/>
                <a:uFillTx/>
                <a:latin typeface="Avenir Next Condensed Demi Bold" panose="020B0506020202020204" pitchFamily="34" charset="0"/>
                <a:sym typeface="Helvetica Neue"/>
              </a:rPr>
              <a:t>esign </a:t>
            </a:r>
          </a:p>
          <a:p>
            <a:pPr marL="1073150" marR="0" indent="-685800" algn="l" defTabSz="825500" rtl="0" fontAlgn="auto" latinLnBrk="0" hangingPunct="0">
              <a:lnSpc>
                <a:spcPct val="100000"/>
              </a:lnSpc>
              <a:spcBef>
                <a:spcPts val="0"/>
              </a:spcBef>
              <a:spcAft>
                <a:spcPts val="1200"/>
              </a:spcAft>
              <a:buClrTx/>
              <a:buSzTx/>
              <a:buFont typeface="Wingdings" pitchFamily="2" charset="2"/>
              <a:buChar char="ü"/>
            </a:pPr>
            <a:r>
              <a:rPr lang="en-US" sz="4800" dirty="0">
                <a:solidFill>
                  <a:schemeClr val="bg1"/>
                </a:solidFill>
                <a:latin typeface="Avenir Next Condensed Demi Bold" panose="020B0506020202020204" pitchFamily="34" charset="0"/>
              </a:rPr>
              <a:t>Review Direct capture diesel exhaust systems</a:t>
            </a:r>
          </a:p>
          <a:p>
            <a:pPr marL="1073150" marR="0" indent="-685800" algn="l" defTabSz="825500" rtl="0" fontAlgn="auto" latinLnBrk="0" hangingPunct="0">
              <a:lnSpc>
                <a:spcPct val="100000"/>
              </a:lnSpc>
              <a:spcBef>
                <a:spcPts val="0"/>
              </a:spcBef>
              <a:spcAft>
                <a:spcPts val="1200"/>
              </a:spcAft>
              <a:buClrTx/>
              <a:buSzTx/>
              <a:buFont typeface="Wingdings" pitchFamily="2" charset="2"/>
              <a:buChar char="ü"/>
            </a:pPr>
            <a:r>
              <a:rPr lang="en-US" sz="4800" dirty="0">
                <a:solidFill>
                  <a:schemeClr val="bg1"/>
                </a:solidFill>
                <a:latin typeface="Avenir Next Condensed Demi Bold" panose="020B0506020202020204" pitchFamily="34" charset="0"/>
              </a:rPr>
              <a:t>Living quarters best practices</a:t>
            </a:r>
          </a:p>
          <a:p>
            <a:pPr marL="1073150" marR="0" indent="-685800" algn="l" defTabSz="825500" rtl="0" fontAlgn="auto" latinLnBrk="0" hangingPunct="0">
              <a:lnSpc>
                <a:spcPct val="100000"/>
              </a:lnSpc>
              <a:spcBef>
                <a:spcPts val="0"/>
              </a:spcBef>
              <a:spcAft>
                <a:spcPts val="1200"/>
              </a:spcAft>
              <a:buClrTx/>
              <a:buSzTx/>
              <a:buFont typeface="Wingdings" pitchFamily="2" charset="2"/>
              <a:buChar char="ü"/>
            </a:pPr>
            <a:r>
              <a:rPr lang="en-US" sz="4800" dirty="0">
                <a:solidFill>
                  <a:schemeClr val="bg1"/>
                </a:solidFill>
                <a:latin typeface="Avenir Next Condensed Demi Bold" panose="020B0506020202020204" pitchFamily="34" charset="0"/>
              </a:rPr>
              <a:t>Apparatus bay best practices</a:t>
            </a:r>
          </a:p>
        </p:txBody>
      </p:sp>
      <p:sp>
        <p:nvSpPr>
          <p:cNvPr id="4" name="Text Placeholder 3">
            <a:extLst>
              <a:ext uri="{FF2B5EF4-FFF2-40B4-BE49-F238E27FC236}">
                <a16:creationId xmlns:a16="http://schemas.microsoft.com/office/drawing/2014/main" id="{63967D42-EA02-B0F2-A5DF-33E557EB4A72}"/>
              </a:ext>
            </a:extLst>
          </p:cNvPr>
          <p:cNvSpPr>
            <a:spLocks noGrp="1"/>
          </p:cNvSpPr>
          <p:nvPr>
            <p:ph type="body" sz="quarter" idx="14"/>
          </p:nvPr>
        </p:nvSpPr>
        <p:spPr>
          <a:xfrm>
            <a:off x="14752885" y="3739687"/>
            <a:ext cx="8640958" cy="1071062"/>
          </a:xfrm>
        </p:spPr>
        <p:txBody>
          <a:bodyPr>
            <a:noAutofit/>
          </a:bodyPr>
          <a:lstStyle/>
          <a:p>
            <a:r>
              <a:rPr lang="en-GB" sz="6600" b="1" dirty="0">
                <a:solidFill>
                  <a:schemeClr val="bg1"/>
                </a:solidFill>
                <a:latin typeface="Avenir Next Condensed Demi Bold" panose="020B0506020202020204" pitchFamily="34" charset="0"/>
              </a:rPr>
              <a:t>Objectives</a:t>
            </a:r>
            <a:endParaRPr lang="en-US" sz="6600" b="1" dirty="0">
              <a:solidFill>
                <a:schemeClr val="bg1"/>
              </a:solidFill>
              <a:latin typeface="Avenir Next Condensed Demi Bold" panose="020B0506020202020204" pitchFamily="34" charset="0"/>
            </a:endParaRPr>
          </a:p>
        </p:txBody>
      </p:sp>
      <p:pic>
        <p:nvPicPr>
          <p:cNvPr id="13" name="Picture 12">
            <a:extLst>
              <a:ext uri="{FF2B5EF4-FFF2-40B4-BE49-F238E27FC236}">
                <a16:creationId xmlns:a16="http://schemas.microsoft.com/office/drawing/2014/main" id="{78FEB021-0455-AACC-7200-0F68FA8602E3}"/>
              </a:ext>
            </a:extLst>
          </p:cNvPr>
          <p:cNvPicPr>
            <a:picLocks noChangeAspect="1"/>
          </p:cNvPicPr>
          <p:nvPr/>
        </p:nvPicPr>
        <p:blipFill rotWithShape="1">
          <a:blip r:embed="rId3">
            <a:extLst>
              <a:ext uri="{28A0092B-C50C-407E-A947-70E740481C1C}">
                <a14:useLocalDpi xmlns:a14="http://schemas.microsoft.com/office/drawing/2010/main" val="0"/>
              </a:ext>
            </a:extLst>
          </a:blip>
          <a:srcRect b="5062"/>
          <a:stretch/>
        </p:blipFill>
        <p:spPr>
          <a:xfrm>
            <a:off x="25867" y="0"/>
            <a:ext cx="13762728" cy="13716000"/>
          </a:xfrm>
          <a:prstGeom prst="rect">
            <a:avLst/>
          </a:prstGeom>
        </p:spPr>
      </p:pic>
      <p:sp>
        <p:nvSpPr>
          <p:cNvPr id="14" name="Rectangle">
            <a:extLst>
              <a:ext uri="{FF2B5EF4-FFF2-40B4-BE49-F238E27FC236}">
                <a16:creationId xmlns:a16="http://schemas.microsoft.com/office/drawing/2014/main" id="{447A3AB8-A40D-86CB-C18E-D09750D26BC2}"/>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5" name="FCSN-logo.png" descr="FCSN-logo.png">
            <a:extLst>
              <a:ext uri="{FF2B5EF4-FFF2-40B4-BE49-F238E27FC236}">
                <a16:creationId xmlns:a16="http://schemas.microsoft.com/office/drawing/2014/main" id="{1E29ABAB-01B4-6B6A-BD3B-BD78F85B1735}"/>
              </a:ext>
            </a:extLst>
          </p:cNvPr>
          <p:cNvPicPr>
            <a:picLocks noChangeAspect="1"/>
          </p:cNvPicPr>
          <p:nvPr/>
        </p:nvPicPr>
        <p:blipFill>
          <a:blip r:embed="rId4"/>
          <a:stretch>
            <a:fillRect/>
          </a:stretch>
        </p:blipFill>
        <p:spPr>
          <a:xfrm>
            <a:off x="-266700" y="-12700"/>
            <a:ext cx="4715132" cy="4715132"/>
          </a:xfrm>
          <a:prstGeom prst="rect">
            <a:avLst/>
          </a:prstGeom>
          <a:ln w="12700">
            <a:miter lim="400000"/>
          </a:ln>
        </p:spPr>
      </p:pic>
      <p:sp>
        <p:nvSpPr>
          <p:cNvPr id="16" name="WHY WE EXIST">
            <a:extLst>
              <a:ext uri="{FF2B5EF4-FFF2-40B4-BE49-F238E27FC236}">
                <a16:creationId xmlns:a16="http://schemas.microsoft.com/office/drawing/2014/main" id="{C2D51FC8-F3D9-7D22-62D1-193CD7DA3049}"/>
              </a:ext>
            </a:extLst>
          </p:cNvPr>
          <p:cNvSpPr txBox="1"/>
          <p:nvPr/>
        </p:nvSpPr>
        <p:spPr>
          <a:xfrm>
            <a:off x="9665195"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grpSp>
        <p:nvGrpSpPr>
          <p:cNvPr id="28" name="Group 27">
            <a:extLst>
              <a:ext uri="{FF2B5EF4-FFF2-40B4-BE49-F238E27FC236}">
                <a16:creationId xmlns:a16="http://schemas.microsoft.com/office/drawing/2014/main" id="{8A56EF3C-6011-B1C4-27D7-5A0E09019E22}"/>
              </a:ext>
            </a:extLst>
          </p:cNvPr>
          <p:cNvGrpSpPr/>
          <p:nvPr/>
        </p:nvGrpSpPr>
        <p:grpSpPr>
          <a:xfrm>
            <a:off x="13217066" y="5873172"/>
            <a:ext cx="1728192" cy="1728192"/>
            <a:chOff x="4727848" y="2996952"/>
            <a:chExt cx="864096" cy="864096"/>
          </a:xfrm>
        </p:grpSpPr>
        <p:sp>
          <p:nvSpPr>
            <p:cNvPr id="6" name="Oval 5">
              <a:extLst>
                <a:ext uri="{FF2B5EF4-FFF2-40B4-BE49-F238E27FC236}">
                  <a16:creationId xmlns:a16="http://schemas.microsoft.com/office/drawing/2014/main" id="{77C29F94-C179-BD8A-BC4D-D81902B3C562}"/>
                </a:ext>
              </a:extLst>
            </p:cNvPr>
            <p:cNvSpPr/>
            <p:nvPr/>
          </p:nvSpPr>
          <p:spPr>
            <a:xfrm>
              <a:off x="4727848" y="2996952"/>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arrow" descr="Caret Down with solid fill">
              <a:extLst>
                <a:ext uri="{FF2B5EF4-FFF2-40B4-BE49-F238E27FC236}">
                  <a16:creationId xmlns:a16="http://schemas.microsoft.com/office/drawing/2014/main" id="{9706C4C7-18AE-31C2-D7D9-4A36710109CD}"/>
                </a:ext>
              </a:extLst>
            </p:cNvPr>
            <p:cNvSpPr/>
            <p:nvPr/>
          </p:nvSpPr>
          <p:spPr>
            <a:xfrm rot="16200000">
              <a:off x="5029612" y="3354083"/>
              <a:ext cx="260568" cy="149836"/>
            </a:xfrm>
            <a:custGeom>
              <a:avLst/>
              <a:gdLst>
                <a:gd name="connsiteX0" fmla="*/ 269138 w 538219"/>
                <a:gd name="connsiteY0" fmla="*/ 309496 h 309495"/>
                <a:gd name="connsiteX1" fmla="*/ 0 w 538219"/>
                <a:gd name="connsiteY1" fmla="*/ 40415 h 309495"/>
                <a:gd name="connsiteX2" fmla="*/ 40405 w 538219"/>
                <a:gd name="connsiteY2" fmla="*/ 0 h 309495"/>
                <a:gd name="connsiteX3" fmla="*/ 269138 w 538219"/>
                <a:gd name="connsiteY3" fmla="*/ 228686 h 309495"/>
                <a:gd name="connsiteX4" fmla="*/ 497815 w 538219"/>
                <a:gd name="connsiteY4" fmla="*/ 10 h 309495"/>
                <a:gd name="connsiteX5" fmla="*/ 538220 w 538219"/>
                <a:gd name="connsiteY5" fmla="*/ 40415 h 309495"/>
                <a:gd name="connsiteX6" fmla="*/ 269138 w 538219"/>
                <a:gd name="connsiteY6" fmla="*/ 309496 h 3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19" h="309495">
                  <a:moveTo>
                    <a:pt x="269138" y="309496"/>
                  </a:moveTo>
                  <a:lnTo>
                    <a:pt x="0" y="40415"/>
                  </a:lnTo>
                  <a:lnTo>
                    <a:pt x="40405" y="0"/>
                  </a:lnTo>
                  <a:lnTo>
                    <a:pt x="269138" y="228686"/>
                  </a:lnTo>
                  <a:lnTo>
                    <a:pt x="497815" y="10"/>
                  </a:lnTo>
                  <a:lnTo>
                    <a:pt x="538220" y="40415"/>
                  </a:lnTo>
                  <a:lnTo>
                    <a:pt x="269138" y="309496"/>
                  </a:lnTo>
                  <a:close/>
                </a:path>
              </a:pathLst>
            </a:custGeom>
            <a:solidFill>
              <a:schemeClr val="tx1"/>
            </a:solidFill>
            <a:ln w="9525" cap="flat">
              <a:noFill/>
              <a:prstDash val="solid"/>
              <a:miter/>
            </a:ln>
          </p:spPr>
          <p:txBody>
            <a:bodyPr rtlCol="0" anchor="ctr"/>
            <a:lstStyle/>
            <a:p>
              <a:endParaRPr lang="en-US" sz="6000"/>
            </a:p>
          </p:txBody>
        </p:sp>
      </p:grpSp>
    </p:spTree>
    <p:extLst>
      <p:ext uri="{BB962C8B-B14F-4D97-AF65-F5344CB8AC3E}">
        <p14:creationId xmlns:p14="http://schemas.microsoft.com/office/powerpoint/2010/main" val="27775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9 L -3.95833E-6 -3.7037E-6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14:presetBounceEnd="26667">
                                      <p:stCondLst>
                                        <p:cond delay="750"/>
                                      </p:stCondLst>
                                      <p:childTnLst>
                                        <p:animMotion origin="layout" path="M 0.01185 0.01736 L -1.45833E-6 1.85185E-7 " pathEditMode="relative" rAng="0" ptsTypes="AA" p14:bounceEnd="26667">
                                          <p:cBhvr>
                                            <p:cTn id="17" dur="750" fill="hold"/>
                                            <p:tgtEl>
                                              <p:spTgt spid="4"/>
                                            </p:tgtEl>
                                            <p:attrNameLst>
                                              <p:attrName>ppt_x</p:attrName>
                                              <p:attrName>ppt_y</p:attrName>
                                            </p:attrNameLst>
                                          </p:cBhvr>
                                          <p:rCtr x="-592" y="-868"/>
                                        </p:animMotion>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 grpId="1"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9 L -3.95833E-6 -3.7037E-6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stCondLst>
                                        <p:cond delay="750"/>
                                      </p:stCondLst>
                                      <p:childTnLst>
                                        <p:animMotion origin="layout" path="M 0.01185 0.01736 L -1.45833E-6 1.85185E-7 " pathEditMode="relative" rAng="0" ptsTypes="AA">
                                          <p:cBhvr>
                                            <p:cTn id="17" dur="750" fill="hold"/>
                                            <p:tgtEl>
                                              <p:spTgt spid="4"/>
                                            </p:tgtEl>
                                            <p:attrNameLst>
                                              <p:attrName>ppt_x</p:attrName>
                                              <p:attrName>ppt_y</p:attrName>
                                            </p:attrNameLst>
                                          </p:cBhvr>
                                          <p:rCtr x="-592" y="-868"/>
                                        </p:animMotion>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 grpId="1" animBg="1"/>
          <p:bldP spid="14" grpId="0" animBg="1"/>
          <p:bldP spid="1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5B70345-EAC0-2F2E-E67F-DE7BF1C916CA}"/>
              </a:ext>
            </a:extLst>
          </p:cNvPr>
          <p:cNvSpPr/>
          <p:nvPr/>
        </p:nvSpPr>
        <p:spPr>
          <a:xfrm>
            <a:off x="2461184" y="3866710"/>
            <a:ext cx="5884400" cy="8136904"/>
          </a:xfrm>
          <a:prstGeom prst="roundRect">
            <a:avLst>
              <a:gd name="adj" fmla="val 4612"/>
            </a:avLst>
          </a:prstGeom>
          <a:solidFill>
            <a:schemeClr val="tx2">
              <a:lumMod val="40000"/>
              <a:lumOff val="60000"/>
              <a:alpha val="46312"/>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7" name="Rectangle: Rounded Corners 6">
            <a:extLst>
              <a:ext uri="{FF2B5EF4-FFF2-40B4-BE49-F238E27FC236}">
                <a16:creationId xmlns:a16="http://schemas.microsoft.com/office/drawing/2014/main" id="{FDBDB0EA-28DB-EE09-8F7F-4169AEAA9916}"/>
              </a:ext>
            </a:extLst>
          </p:cNvPr>
          <p:cNvSpPr/>
          <p:nvPr/>
        </p:nvSpPr>
        <p:spPr>
          <a:xfrm>
            <a:off x="7496130" y="3330612"/>
            <a:ext cx="1043182" cy="1043182"/>
          </a:xfrm>
          <a:prstGeom prst="roundRect">
            <a:avLst>
              <a:gd name="adj" fmla="val 7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a:solidFill>
                  <a:schemeClr val="tx1"/>
                </a:solidFill>
                <a:latin typeface="+mj-lt"/>
              </a:rPr>
              <a:t>01</a:t>
            </a:r>
            <a:endParaRPr lang="en-US" sz="2800">
              <a:solidFill>
                <a:schemeClr val="tx1"/>
              </a:solidFill>
              <a:latin typeface="+mj-lt"/>
            </a:endParaRPr>
          </a:p>
        </p:txBody>
      </p:sp>
      <p:sp>
        <p:nvSpPr>
          <p:cNvPr id="19" name="TextBox 18">
            <a:extLst>
              <a:ext uri="{FF2B5EF4-FFF2-40B4-BE49-F238E27FC236}">
                <a16:creationId xmlns:a16="http://schemas.microsoft.com/office/drawing/2014/main" id="{0CC8F1EA-2120-BCE6-8ABF-638EBC4C829A}"/>
              </a:ext>
            </a:extLst>
          </p:cNvPr>
          <p:cNvSpPr txBox="1"/>
          <p:nvPr/>
        </p:nvSpPr>
        <p:spPr>
          <a:xfrm>
            <a:off x="2939907" y="6742804"/>
            <a:ext cx="4608512" cy="2062103"/>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ea typeface="Calibri" panose="020F0502020204030204" pitchFamily="34" charset="0"/>
                <a:cs typeface="Times New Roman" panose="02020603050405020304" pitchFamily="18" charset="0"/>
              </a:rPr>
              <a:t>All fire incidents produce toxic smoke that can have negative short and long-term health effects on firefighters</a:t>
            </a:r>
            <a:r>
              <a:rPr lang="en-US" sz="2400" dirty="0">
                <a:solidFill>
                  <a:schemeClr val="bg1"/>
                </a:solidFill>
                <a:latin typeface="Avenir Next Condensed Demi Bold" panose="020B0506020202020204" pitchFamily="34" charset="0"/>
                <a:ea typeface="Calibri" panose="020F0502020204030204" pitchFamily="34"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90731D79-02FB-3B9E-6852-0CFEE15FAC1E}"/>
              </a:ext>
            </a:extLst>
          </p:cNvPr>
          <p:cNvSpPr/>
          <p:nvPr/>
        </p:nvSpPr>
        <p:spPr>
          <a:xfrm>
            <a:off x="8964597" y="3852203"/>
            <a:ext cx="5884400" cy="8136904"/>
          </a:xfrm>
          <a:prstGeom prst="roundRect">
            <a:avLst>
              <a:gd name="adj" fmla="val 4612"/>
            </a:avLst>
          </a:prstGeom>
          <a:solidFill>
            <a:schemeClr val="tx1">
              <a:alpha val="10675"/>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6" name="Rectangle: Rounded Corners 25">
            <a:extLst>
              <a:ext uri="{FF2B5EF4-FFF2-40B4-BE49-F238E27FC236}">
                <a16:creationId xmlns:a16="http://schemas.microsoft.com/office/drawing/2014/main" id="{244E55C0-FAA4-A237-0616-BD873F2AA289}"/>
              </a:ext>
            </a:extLst>
          </p:cNvPr>
          <p:cNvSpPr/>
          <p:nvPr/>
        </p:nvSpPr>
        <p:spPr>
          <a:xfrm>
            <a:off x="14211053" y="3158351"/>
            <a:ext cx="1043182" cy="1043182"/>
          </a:xfrm>
          <a:prstGeom prst="roundRect">
            <a:avLst>
              <a:gd name="adj" fmla="val 7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a:solidFill>
                  <a:schemeClr val="tx1"/>
                </a:solidFill>
                <a:latin typeface="+mj-lt"/>
              </a:rPr>
              <a:t>02</a:t>
            </a:r>
            <a:endParaRPr lang="en-US" sz="2800">
              <a:solidFill>
                <a:schemeClr val="tx1"/>
              </a:solidFill>
              <a:latin typeface="+mj-lt"/>
            </a:endParaRPr>
          </a:p>
        </p:txBody>
      </p:sp>
      <p:sp>
        <p:nvSpPr>
          <p:cNvPr id="21" name="TextBox 20">
            <a:extLst>
              <a:ext uri="{FF2B5EF4-FFF2-40B4-BE49-F238E27FC236}">
                <a16:creationId xmlns:a16="http://schemas.microsoft.com/office/drawing/2014/main" id="{CE859975-3F4F-27E9-676F-F61D8873EAAB}"/>
              </a:ext>
            </a:extLst>
          </p:cNvPr>
          <p:cNvSpPr txBox="1"/>
          <p:nvPr/>
        </p:nvSpPr>
        <p:spPr>
          <a:xfrm>
            <a:off x="9602541" y="6742804"/>
            <a:ext cx="4608512" cy="2554545"/>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ea typeface="Calibri" panose="020F0502020204030204" pitchFamily="34" charset="0"/>
                <a:cs typeface="Times New Roman" panose="02020603050405020304" pitchFamily="18" charset="0"/>
              </a:rPr>
              <a:t>Exposures can continue after leaving the fireground through inhalation, ingestion, absorption of toxicants.</a:t>
            </a:r>
          </a:p>
        </p:txBody>
      </p:sp>
      <p:sp>
        <p:nvSpPr>
          <p:cNvPr id="6" name="Rectangle: Rounded Corners 5">
            <a:extLst>
              <a:ext uri="{FF2B5EF4-FFF2-40B4-BE49-F238E27FC236}">
                <a16:creationId xmlns:a16="http://schemas.microsoft.com/office/drawing/2014/main" id="{F3919A55-247F-FFAD-11BD-43D275B485DD}"/>
              </a:ext>
            </a:extLst>
          </p:cNvPr>
          <p:cNvSpPr/>
          <p:nvPr/>
        </p:nvSpPr>
        <p:spPr>
          <a:xfrm>
            <a:off x="15769104" y="3872422"/>
            <a:ext cx="5884400" cy="8136904"/>
          </a:xfrm>
          <a:prstGeom prst="roundRect">
            <a:avLst>
              <a:gd name="adj" fmla="val 4612"/>
            </a:avLst>
          </a:prstGeom>
          <a:solidFill>
            <a:schemeClr val="bg2">
              <a:lumMod val="75000"/>
              <a:alpha val="34356"/>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 name="Rectangle: Rounded Corners 26">
            <a:extLst>
              <a:ext uri="{FF2B5EF4-FFF2-40B4-BE49-F238E27FC236}">
                <a16:creationId xmlns:a16="http://schemas.microsoft.com/office/drawing/2014/main" id="{1B0F34FB-910D-A875-137D-51AF38F696ED}"/>
              </a:ext>
            </a:extLst>
          </p:cNvPr>
          <p:cNvSpPr/>
          <p:nvPr/>
        </p:nvSpPr>
        <p:spPr>
          <a:xfrm>
            <a:off x="21015560" y="3261890"/>
            <a:ext cx="1043182" cy="1043182"/>
          </a:xfrm>
          <a:prstGeom prst="roundRect">
            <a:avLst>
              <a:gd name="adj" fmla="val 71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a:solidFill>
                  <a:schemeClr val="tx1"/>
                </a:solidFill>
                <a:latin typeface="+mj-lt"/>
              </a:rPr>
              <a:t>03</a:t>
            </a:r>
            <a:endParaRPr lang="en-US" sz="2800">
              <a:solidFill>
                <a:schemeClr val="tx1"/>
              </a:solidFill>
              <a:latin typeface="+mj-lt"/>
            </a:endParaRPr>
          </a:p>
        </p:txBody>
      </p:sp>
      <p:sp>
        <p:nvSpPr>
          <p:cNvPr id="22" name="TextBox 21">
            <a:extLst>
              <a:ext uri="{FF2B5EF4-FFF2-40B4-BE49-F238E27FC236}">
                <a16:creationId xmlns:a16="http://schemas.microsoft.com/office/drawing/2014/main" id="{F1885B2B-1E1B-18D2-A873-CD68E624A62A}"/>
              </a:ext>
            </a:extLst>
          </p:cNvPr>
          <p:cNvSpPr txBox="1"/>
          <p:nvPr/>
        </p:nvSpPr>
        <p:spPr>
          <a:xfrm>
            <a:off x="16407048" y="6509505"/>
            <a:ext cx="4608512" cy="4031873"/>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ea typeface="Calibri" panose="020F0502020204030204" pitchFamily="34" charset="0"/>
                <a:cs typeface="Times New Roman" panose="02020603050405020304" pitchFamily="18" charset="0"/>
              </a:rPr>
              <a:t>These Contaminants can be inadvertently transported back to the fire station and to homes and family when failing to clean or decontaminate tools, equipment, and personnel after each fire incident.</a:t>
            </a:r>
            <a:r>
              <a:rPr lang="en-US" sz="3200" dirty="0">
                <a:solidFill>
                  <a:schemeClr val="bg1"/>
                </a:solidFill>
                <a:latin typeface="Avenir Next Condensed Demi Bold" panose="020B0506020202020204" pitchFamily="34" charset="0"/>
              </a:rPr>
              <a:t> </a:t>
            </a:r>
          </a:p>
        </p:txBody>
      </p:sp>
      <p:sp>
        <p:nvSpPr>
          <p:cNvPr id="9" name="Rectangle">
            <a:extLst>
              <a:ext uri="{FF2B5EF4-FFF2-40B4-BE49-F238E27FC236}">
                <a16:creationId xmlns:a16="http://schemas.microsoft.com/office/drawing/2014/main" id="{6D3E952D-2A89-20B4-A8E4-4ADB9F39C6B2}"/>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WHY WE EXIST">
            <a:extLst>
              <a:ext uri="{FF2B5EF4-FFF2-40B4-BE49-F238E27FC236}">
                <a16:creationId xmlns:a16="http://schemas.microsoft.com/office/drawing/2014/main" id="{513D8497-62E2-BB03-32D3-4CFA407D413A}"/>
              </a:ext>
            </a:extLst>
          </p:cNvPr>
          <p:cNvSpPr txBox="1"/>
          <p:nvPr/>
        </p:nvSpPr>
        <p:spPr>
          <a:xfrm>
            <a:off x="9665195"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pic>
        <p:nvPicPr>
          <p:cNvPr id="17" name="FCSN-logo.png" descr="FCSN-logo.png">
            <a:extLst>
              <a:ext uri="{FF2B5EF4-FFF2-40B4-BE49-F238E27FC236}">
                <a16:creationId xmlns:a16="http://schemas.microsoft.com/office/drawing/2014/main" id="{8F54AED4-79CA-2381-E937-B44CC092C8F1}"/>
              </a:ext>
            </a:extLst>
          </p:cNvPr>
          <p:cNvPicPr>
            <a:picLocks noChangeAspect="1"/>
          </p:cNvPicPr>
          <p:nvPr/>
        </p:nvPicPr>
        <p:blipFill>
          <a:blip r:embed="rId2"/>
          <a:stretch>
            <a:fillRect/>
          </a:stretch>
        </p:blipFill>
        <p:spPr>
          <a:xfrm>
            <a:off x="-266700" y="-12700"/>
            <a:ext cx="3805739" cy="3805739"/>
          </a:xfrm>
          <a:prstGeom prst="rect">
            <a:avLst/>
          </a:prstGeom>
          <a:ln w="12700">
            <a:miter lim="400000"/>
          </a:ln>
        </p:spPr>
      </p:pic>
      <p:pic>
        <p:nvPicPr>
          <p:cNvPr id="3" name="Picture 2">
            <a:extLst>
              <a:ext uri="{FF2B5EF4-FFF2-40B4-BE49-F238E27FC236}">
                <a16:creationId xmlns:a16="http://schemas.microsoft.com/office/drawing/2014/main" id="{FA73D714-8CE8-2B57-9164-E65290F17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710" y="4640927"/>
            <a:ext cx="1442977" cy="1442977"/>
          </a:xfrm>
          <a:prstGeom prst="rect">
            <a:avLst/>
          </a:prstGeom>
        </p:spPr>
      </p:pic>
      <p:pic>
        <p:nvPicPr>
          <p:cNvPr id="10" name="Graphic 9" descr="Flammable">
            <a:extLst>
              <a:ext uri="{FF2B5EF4-FFF2-40B4-BE49-F238E27FC236}">
                <a16:creationId xmlns:a16="http://schemas.microsoft.com/office/drawing/2014/main" id="{FC126A27-00E2-7EC7-E04C-31E71391A6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0980" y="4567128"/>
            <a:ext cx="1028967" cy="1028967"/>
          </a:xfrm>
          <a:prstGeom prst="rect">
            <a:avLst/>
          </a:prstGeom>
        </p:spPr>
      </p:pic>
      <p:pic>
        <p:nvPicPr>
          <p:cNvPr id="13" name="Graphic 12" descr="Radioactive">
            <a:extLst>
              <a:ext uri="{FF2B5EF4-FFF2-40B4-BE49-F238E27FC236}">
                <a16:creationId xmlns:a16="http://schemas.microsoft.com/office/drawing/2014/main" id="{6110F5E4-881A-2F65-5404-D530F20878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144810" y="4515117"/>
            <a:ext cx="1132988" cy="1132988"/>
          </a:xfrm>
          <a:prstGeom prst="rect">
            <a:avLst/>
          </a:prstGeom>
        </p:spPr>
      </p:pic>
    </p:spTree>
    <p:extLst>
      <p:ext uri="{BB962C8B-B14F-4D97-AF65-F5344CB8AC3E}">
        <p14:creationId xmlns:p14="http://schemas.microsoft.com/office/powerpoint/2010/main" val="2442035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path" presetSubtype="0" accel="33333" fill="hold" grpId="1" nodeType="withEffect" p14:presetBounceEnd="26667">
                                      <p:stCondLst>
                                        <p:cond delay="0"/>
                                      </p:stCondLst>
                                      <p:childTnLst>
                                        <p:animMotion origin="layout" path="M 0.00885 0.01458 L 6.25E-7 2.77556E-17 " pathEditMode="relative" rAng="0" ptsTypes="AA" p14:bounceEnd="26667">
                                          <p:cBhvr>
                                            <p:cTn id="12" dur="750" fill="hold"/>
                                            <p:tgtEl>
                                              <p:spTgt spid="7"/>
                                            </p:tgtEl>
                                            <p:attrNameLst>
                                              <p:attrName>ppt_x</p:attrName>
                                              <p:attrName>ppt_y</p:attrName>
                                            </p:attrNameLst>
                                          </p:cBhvr>
                                          <p:rCtr x="-44300" y="-74100"/>
                                        </p:animMotion>
                                      </p:childTnLst>
                                    </p:cTn>
                                  </p:par>
                                  <p:par>
                                    <p:cTn id="13" presetID="22" presetClass="entr" presetSubtype="1" fill="hold" grpId="1" nodeType="withEffect">
                                      <p:stCondLst>
                                        <p:cond delay="50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up)">
                                          <p:cBhvr>
                                            <p:cTn id="15" dur="500"/>
                                            <p:tgtEl>
                                              <p:spTgt spid="19">
                                                <p:txEl>
                                                  <p:pRg st="0" end="0"/>
                                                </p:txEl>
                                              </p:spTgt>
                                            </p:tgtEl>
                                          </p:cBhvr>
                                        </p:animEffect>
                                      </p:childTnLst>
                                    </p:cTn>
                                  </p:par>
                                  <p:par>
                                    <p:cTn id="16" presetID="64" presetClass="path" presetSubtype="0" accel="33333" fill="hold" grpId="0" nodeType="withEffect" p14:presetBounceEnd="26667">
                                      <p:stCondLst>
                                        <p:cond delay="500"/>
                                      </p:stCondLst>
                                      <p:childTnLst>
                                        <p:animMotion origin="layout" path="M 0.01185 0.01736 L 3.75E-6 3.7037E-7 " pathEditMode="relative" rAng="0" ptsTypes="AA" p14:bounceEnd="26667">
                                          <p:cBhvr>
                                            <p:cTn id="17" dur="750" fill="hold"/>
                                            <p:tgtEl>
                                              <p:spTgt spid="19">
                                                <p:txEl>
                                                  <p:pRg st="0" end="0"/>
                                                </p:txEl>
                                              </p:spTgt>
                                            </p:tgtEl>
                                            <p:attrNameLst>
                                              <p:attrName>ppt_x</p:attrName>
                                              <p:attrName>ppt_y</p:attrName>
                                            </p:attrNameLst>
                                          </p:cBhvr>
                                          <p:rCtr x="-59900" y="-88000"/>
                                        </p:animMotion>
                                      </p:childTnLst>
                                    </p:cTn>
                                  </p:par>
                                </p:childTnLst>
                              </p:cTn>
                            </p:par>
                            <p:par>
                              <p:cTn id="18" fill="hold">
                                <p:stCondLst>
                                  <p:cond delay="125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3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42" presetClass="path" presetSubtype="0" accel="33333" fill="hold" grpId="1" nodeType="withEffect" p14:presetBounceEnd="26667">
                                      <p:stCondLst>
                                        <p:cond delay="0"/>
                                      </p:stCondLst>
                                      <p:childTnLst>
                                        <p:animMotion origin="layout" path="M 0.00885 0.01458 L 6.25E-7 2.77556E-17 " pathEditMode="relative" rAng="0" ptsTypes="AA" p14:bounceEnd="26667">
                                          <p:cBhvr>
                                            <p:cTn id="26" dur="750" fill="hold"/>
                                            <p:tgtEl>
                                              <p:spTgt spid="26"/>
                                            </p:tgtEl>
                                            <p:attrNameLst>
                                              <p:attrName>ppt_x</p:attrName>
                                              <p:attrName>ppt_y</p:attrName>
                                            </p:attrNameLst>
                                          </p:cBhvr>
                                          <p:rCtr x="-44300" y="-74100"/>
                                        </p:animMotion>
                                      </p:childTnLst>
                                    </p:cTn>
                                  </p:par>
                                  <p:par>
                                    <p:cTn id="27" presetID="22" presetClass="entr" presetSubtype="1" fill="hold" grpId="0" nodeType="withEffect">
                                      <p:stCondLst>
                                        <p:cond delay="50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up)">
                                          <p:cBhvr>
                                            <p:cTn id="29" dur="500"/>
                                            <p:tgtEl>
                                              <p:spTgt spid="21">
                                                <p:txEl>
                                                  <p:pRg st="0" end="0"/>
                                                </p:txEl>
                                              </p:spTgt>
                                            </p:tgtEl>
                                          </p:cBhvr>
                                        </p:animEffect>
                                      </p:childTnLst>
                                    </p:cTn>
                                  </p:par>
                                  <p:par>
                                    <p:cTn id="30" presetID="64" presetClass="path" presetSubtype="0" accel="33333" fill="hold" grpId="1" nodeType="withEffect" p14:presetBounceEnd="26667">
                                      <p:stCondLst>
                                        <p:cond delay="500"/>
                                      </p:stCondLst>
                                      <p:childTnLst>
                                        <p:animMotion origin="layout" path="M 0.01185 0.01736 L 3.75E-6 3.7037E-7 " pathEditMode="relative" rAng="0" ptsTypes="AA" p14:bounceEnd="26667">
                                          <p:cBhvr>
                                            <p:cTn id="31" dur="750" fill="hold"/>
                                            <p:tgtEl>
                                              <p:spTgt spid="21">
                                                <p:txEl>
                                                  <p:pRg st="0" end="0"/>
                                                </p:txEl>
                                              </p:spTgt>
                                            </p:tgtEl>
                                            <p:attrNameLst>
                                              <p:attrName>ppt_x</p:attrName>
                                              <p:attrName>ppt_y</p:attrName>
                                            </p:attrNameLst>
                                          </p:cBhvr>
                                          <p:rCtr x="-59900" y="-88000"/>
                                        </p:animMotion>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3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42" presetClass="path" presetSubtype="0" accel="33333" fill="hold" grpId="1" nodeType="withEffect" p14:presetBounceEnd="26667">
                                      <p:stCondLst>
                                        <p:cond delay="0"/>
                                      </p:stCondLst>
                                      <p:childTnLst>
                                        <p:animMotion origin="layout" path="M 0.00885 0.01458 L 6.25E-7 2.77556E-17 " pathEditMode="relative" rAng="0" ptsTypes="AA" p14:bounceEnd="26667">
                                          <p:cBhvr>
                                            <p:cTn id="40" dur="750" fill="hold"/>
                                            <p:tgtEl>
                                              <p:spTgt spid="27"/>
                                            </p:tgtEl>
                                            <p:attrNameLst>
                                              <p:attrName>ppt_x</p:attrName>
                                              <p:attrName>ppt_y</p:attrName>
                                            </p:attrNameLst>
                                          </p:cBhvr>
                                          <p:rCtr x="-44300" y="-74100"/>
                                        </p:animMotion>
                                      </p:childTnLst>
                                    </p:cTn>
                                  </p:par>
                                  <p:par>
                                    <p:cTn id="41" presetID="22" presetClass="entr" presetSubtype="1" fill="hold" grpId="0" nodeType="withEffect">
                                      <p:stCondLst>
                                        <p:cond delay="50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wipe(up)">
                                          <p:cBhvr>
                                            <p:cTn id="43" dur="500"/>
                                            <p:tgtEl>
                                              <p:spTgt spid="22">
                                                <p:txEl>
                                                  <p:pRg st="0" end="0"/>
                                                </p:txEl>
                                              </p:spTgt>
                                            </p:tgtEl>
                                          </p:cBhvr>
                                        </p:animEffect>
                                      </p:childTnLst>
                                    </p:cTn>
                                  </p:par>
                                  <p:par>
                                    <p:cTn id="44" presetID="64" presetClass="path" presetSubtype="0" accel="33333" fill="hold" grpId="1" nodeType="withEffect" p14:presetBounceEnd="26667">
                                      <p:stCondLst>
                                        <p:cond delay="500"/>
                                      </p:stCondLst>
                                      <p:childTnLst>
                                        <p:animMotion origin="layout" path="M 0.01185 0.01736 L 3.75E-6 3.7037E-7 " pathEditMode="relative" rAng="0" ptsTypes="AA" p14:bounceEnd="26667">
                                          <p:cBhvr>
                                            <p:cTn id="45" dur="750" fill="hold"/>
                                            <p:tgtEl>
                                              <p:spTgt spid="22">
                                                <p:txEl>
                                                  <p:pRg st="0" end="0"/>
                                                </p:txEl>
                                              </p:spTgt>
                                            </p:tgtEl>
                                            <p:attrNameLst>
                                              <p:attrName>ppt_x</p:attrName>
                                              <p:attrName>ppt_y</p:attrName>
                                            </p:attrNameLst>
                                          </p:cBhvr>
                                          <p:rCtr x="-59900" y="-88000"/>
                                        </p:animMotion>
                                      </p:childTnLst>
                                    </p:cTn>
                                  </p:par>
                                  <p:par>
                                    <p:cTn id="46" presetID="22" presetClass="entr" presetSubtype="4"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par>
                                    <p:cTn id="49" presetID="2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19" grpId="0" build="allAtOnce"/>
          <p:bldP spid="19" grpId="1" build="allAtOnce"/>
          <p:bldP spid="5" grpId="0" animBg="1"/>
          <p:bldP spid="26" grpId="0" animBg="1"/>
          <p:bldP spid="26" grpId="1" animBg="1"/>
          <p:bldP spid="21" grpId="0" build="allAtOnce"/>
          <p:bldP spid="21" grpId="1" build="allAtOnce"/>
          <p:bldP spid="6" grpId="0" animBg="1"/>
          <p:bldP spid="27" grpId="0" animBg="1"/>
          <p:bldP spid="27" grpId="1" animBg="1"/>
          <p:bldP spid="22" grpId="0" build="allAtOnce"/>
          <p:bldP spid="22" grpI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path" presetSubtype="0" accel="33333" fill="hold" grpId="1" nodeType="withEffect">
                                      <p:stCondLst>
                                        <p:cond delay="0"/>
                                      </p:stCondLst>
                                      <p:childTnLst>
                                        <p:animMotion origin="layout" path="M 0.00885 0.01458 L 6.25E-7 2.77556E-17 " pathEditMode="relative" rAng="0" ptsTypes="AA">
                                          <p:cBhvr>
                                            <p:cTn id="12" dur="750" fill="hold"/>
                                            <p:tgtEl>
                                              <p:spTgt spid="7"/>
                                            </p:tgtEl>
                                            <p:attrNameLst>
                                              <p:attrName>ppt_x</p:attrName>
                                              <p:attrName>ppt_y</p:attrName>
                                            </p:attrNameLst>
                                          </p:cBhvr>
                                          <p:rCtr x="-44300" y="-74100"/>
                                        </p:animMotion>
                                      </p:childTnLst>
                                    </p:cTn>
                                  </p:par>
                                  <p:par>
                                    <p:cTn id="13" presetID="22" presetClass="entr" presetSubtype="1" fill="hold" grpId="1" nodeType="withEffect">
                                      <p:stCondLst>
                                        <p:cond delay="50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up)">
                                          <p:cBhvr>
                                            <p:cTn id="15" dur="500"/>
                                            <p:tgtEl>
                                              <p:spTgt spid="19">
                                                <p:txEl>
                                                  <p:pRg st="0" end="0"/>
                                                </p:txEl>
                                              </p:spTgt>
                                            </p:tgtEl>
                                          </p:cBhvr>
                                        </p:animEffect>
                                      </p:childTnLst>
                                    </p:cTn>
                                  </p:par>
                                  <p:par>
                                    <p:cTn id="16" presetID="64" presetClass="path" presetSubtype="0" accel="33333" fill="hold" grpId="0" nodeType="withEffect">
                                      <p:stCondLst>
                                        <p:cond delay="500"/>
                                      </p:stCondLst>
                                      <p:childTnLst>
                                        <p:animMotion origin="layout" path="M 0.01185 0.01736 L 3.75E-6 3.7037E-7 " pathEditMode="relative" rAng="0" ptsTypes="AA">
                                          <p:cBhvr>
                                            <p:cTn id="17" dur="750" fill="hold"/>
                                            <p:tgtEl>
                                              <p:spTgt spid="19">
                                                <p:txEl>
                                                  <p:pRg st="0" end="0"/>
                                                </p:txEl>
                                              </p:spTgt>
                                            </p:tgtEl>
                                            <p:attrNameLst>
                                              <p:attrName>ppt_x</p:attrName>
                                              <p:attrName>ppt_y</p:attrName>
                                            </p:attrNameLst>
                                          </p:cBhvr>
                                          <p:rCtr x="-59900" y="-88000"/>
                                        </p:animMotion>
                                      </p:childTnLst>
                                    </p:cTn>
                                  </p:par>
                                </p:childTnLst>
                              </p:cTn>
                            </p:par>
                            <p:par>
                              <p:cTn id="18" fill="hold">
                                <p:stCondLst>
                                  <p:cond delay="125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3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42" presetClass="path" presetSubtype="0" accel="33333" fill="hold" grpId="1" nodeType="withEffect">
                                      <p:stCondLst>
                                        <p:cond delay="0"/>
                                      </p:stCondLst>
                                      <p:childTnLst>
                                        <p:animMotion origin="layout" path="M 0.00885 0.01458 L 6.25E-7 2.77556E-17 " pathEditMode="relative" rAng="0" ptsTypes="AA">
                                          <p:cBhvr>
                                            <p:cTn id="26" dur="750" fill="hold"/>
                                            <p:tgtEl>
                                              <p:spTgt spid="26"/>
                                            </p:tgtEl>
                                            <p:attrNameLst>
                                              <p:attrName>ppt_x</p:attrName>
                                              <p:attrName>ppt_y</p:attrName>
                                            </p:attrNameLst>
                                          </p:cBhvr>
                                          <p:rCtr x="-44300" y="-74100"/>
                                        </p:animMotion>
                                      </p:childTnLst>
                                    </p:cTn>
                                  </p:par>
                                  <p:par>
                                    <p:cTn id="27" presetID="22" presetClass="entr" presetSubtype="1" fill="hold" grpId="0" nodeType="withEffect">
                                      <p:stCondLst>
                                        <p:cond delay="50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up)">
                                          <p:cBhvr>
                                            <p:cTn id="29" dur="500"/>
                                            <p:tgtEl>
                                              <p:spTgt spid="21">
                                                <p:txEl>
                                                  <p:pRg st="0" end="0"/>
                                                </p:txEl>
                                              </p:spTgt>
                                            </p:tgtEl>
                                          </p:cBhvr>
                                        </p:animEffect>
                                      </p:childTnLst>
                                    </p:cTn>
                                  </p:par>
                                  <p:par>
                                    <p:cTn id="30" presetID="64" presetClass="path" presetSubtype="0" accel="33333" fill="hold" grpId="1" nodeType="withEffect">
                                      <p:stCondLst>
                                        <p:cond delay="500"/>
                                      </p:stCondLst>
                                      <p:childTnLst>
                                        <p:animMotion origin="layout" path="M 0.01185 0.01736 L 3.75E-6 3.7037E-7 " pathEditMode="relative" rAng="0" ptsTypes="AA">
                                          <p:cBhvr>
                                            <p:cTn id="31" dur="750" fill="hold"/>
                                            <p:tgtEl>
                                              <p:spTgt spid="21">
                                                <p:txEl>
                                                  <p:pRg st="0" end="0"/>
                                                </p:txEl>
                                              </p:spTgt>
                                            </p:tgtEl>
                                            <p:attrNameLst>
                                              <p:attrName>ppt_x</p:attrName>
                                              <p:attrName>ppt_y</p:attrName>
                                            </p:attrNameLst>
                                          </p:cBhvr>
                                          <p:rCtr x="-59900" y="-88000"/>
                                        </p:animMotion>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3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42" presetClass="path" presetSubtype="0" accel="33333" fill="hold" grpId="1" nodeType="withEffect">
                                      <p:stCondLst>
                                        <p:cond delay="0"/>
                                      </p:stCondLst>
                                      <p:childTnLst>
                                        <p:animMotion origin="layout" path="M 0.00885 0.01458 L 6.25E-7 2.77556E-17 " pathEditMode="relative" rAng="0" ptsTypes="AA">
                                          <p:cBhvr>
                                            <p:cTn id="40" dur="750" fill="hold"/>
                                            <p:tgtEl>
                                              <p:spTgt spid="27"/>
                                            </p:tgtEl>
                                            <p:attrNameLst>
                                              <p:attrName>ppt_x</p:attrName>
                                              <p:attrName>ppt_y</p:attrName>
                                            </p:attrNameLst>
                                          </p:cBhvr>
                                          <p:rCtr x="-44300" y="-74100"/>
                                        </p:animMotion>
                                      </p:childTnLst>
                                    </p:cTn>
                                  </p:par>
                                  <p:par>
                                    <p:cTn id="41" presetID="22" presetClass="entr" presetSubtype="1" fill="hold" grpId="0" nodeType="withEffect">
                                      <p:stCondLst>
                                        <p:cond delay="50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wipe(up)">
                                          <p:cBhvr>
                                            <p:cTn id="43" dur="500"/>
                                            <p:tgtEl>
                                              <p:spTgt spid="22">
                                                <p:txEl>
                                                  <p:pRg st="0" end="0"/>
                                                </p:txEl>
                                              </p:spTgt>
                                            </p:tgtEl>
                                          </p:cBhvr>
                                        </p:animEffect>
                                      </p:childTnLst>
                                    </p:cTn>
                                  </p:par>
                                  <p:par>
                                    <p:cTn id="44" presetID="64" presetClass="path" presetSubtype="0" accel="33333" fill="hold" grpId="1" nodeType="withEffect">
                                      <p:stCondLst>
                                        <p:cond delay="500"/>
                                      </p:stCondLst>
                                      <p:childTnLst>
                                        <p:animMotion origin="layout" path="M 0.01185 0.01736 L 3.75E-6 3.7037E-7 " pathEditMode="relative" rAng="0" ptsTypes="AA">
                                          <p:cBhvr>
                                            <p:cTn id="45" dur="750" fill="hold"/>
                                            <p:tgtEl>
                                              <p:spTgt spid="22">
                                                <p:txEl>
                                                  <p:pRg st="0" end="0"/>
                                                </p:txEl>
                                              </p:spTgt>
                                            </p:tgtEl>
                                            <p:attrNameLst>
                                              <p:attrName>ppt_x</p:attrName>
                                              <p:attrName>ppt_y</p:attrName>
                                            </p:attrNameLst>
                                          </p:cBhvr>
                                          <p:rCtr x="-59900" y="-88000"/>
                                        </p:animMotion>
                                      </p:childTnLst>
                                    </p:cTn>
                                  </p:par>
                                  <p:par>
                                    <p:cTn id="46" presetID="49" presetClass="entr" presetSubtype="0" decel="10000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 calcmode="lin" valueType="num">
                                          <p:cBhvr>
                                            <p:cTn id="50" dur="500" fill="hold"/>
                                            <p:tgtEl>
                                              <p:spTgt spid="18"/>
                                            </p:tgtEl>
                                            <p:attrNameLst>
                                              <p:attrName>style.rotation</p:attrName>
                                            </p:attrNameLst>
                                          </p:cBhvr>
                                          <p:tavLst>
                                            <p:tav tm="0">
                                              <p:val>
                                                <p:fltVal val="360"/>
                                              </p:val>
                                            </p:tav>
                                            <p:tav tm="100000">
                                              <p:val>
                                                <p:fltVal val="0"/>
                                              </p:val>
                                            </p:tav>
                                          </p:tavLst>
                                        </p:anim>
                                        <p:animEffect transition="in" filter="fade">
                                          <p:cBhvr>
                                            <p:cTn id="51" dur="500"/>
                                            <p:tgtEl>
                                              <p:spTgt spid="18"/>
                                            </p:tgtEl>
                                          </p:cBhvr>
                                        </p:animEffect>
                                      </p:childTnLst>
                                    </p:cTn>
                                  </p:par>
                                  <p:par>
                                    <p:cTn id="52" presetID="49" presetClass="entr" presetSubtype="0" decel="10000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 calcmode="lin" valueType="num">
                                          <p:cBhvr>
                                            <p:cTn id="56" dur="500" fill="hold"/>
                                            <p:tgtEl>
                                              <p:spTgt spid="25"/>
                                            </p:tgtEl>
                                            <p:attrNameLst>
                                              <p:attrName>style.rotation</p:attrName>
                                            </p:attrNameLst>
                                          </p:cBhvr>
                                          <p:tavLst>
                                            <p:tav tm="0">
                                              <p:val>
                                                <p:fltVal val="360"/>
                                              </p:val>
                                            </p:tav>
                                            <p:tav tm="100000">
                                              <p:val>
                                                <p:fltVal val="0"/>
                                              </p:val>
                                            </p:tav>
                                          </p:tavLst>
                                        </p:anim>
                                        <p:animEffect transition="in" filter="fade">
                                          <p:cBhvr>
                                            <p:cTn id="57" dur="500"/>
                                            <p:tgtEl>
                                              <p:spTgt spid="25"/>
                                            </p:tgtEl>
                                          </p:cBhvr>
                                        </p:animEffect>
                                      </p:childTnLst>
                                    </p:cTn>
                                  </p:par>
                                  <p:par>
                                    <p:cTn id="58" presetID="49" presetClass="entr" presetSubtype="0" decel="10000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 calcmode="lin" valueType="num">
                                          <p:cBhvr>
                                            <p:cTn id="62" dur="500" fill="hold"/>
                                            <p:tgtEl>
                                              <p:spTgt spid="28"/>
                                            </p:tgtEl>
                                            <p:attrNameLst>
                                              <p:attrName>style.rotation</p:attrName>
                                            </p:attrNameLst>
                                          </p:cBhvr>
                                          <p:tavLst>
                                            <p:tav tm="0">
                                              <p:val>
                                                <p:fltVal val="360"/>
                                              </p:val>
                                            </p:tav>
                                            <p:tav tm="100000">
                                              <p:val>
                                                <p:fltVal val="0"/>
                                              </p:val>
                                            </p:tav>
                                          </p:tavLst>
                                        </p:anim>
                                        <p:animEffect transition="in" filter="fade">
                                          <p:cBhvr>
                                            <p:cTn id="63" dur="500"/>
                                            <p:tgtEl>
                                              <p:spTgt spid="28"/>
                                            </p:tgtEl>
                                          </p:cBhvr>
                                        </p:animEffect>
                                      </p:childTnLst>
                                    </p:cTn>
                                  </p:par>
                                  <p:par>
                                    <p:cTn id="64" presetID="22" presetClass="entr" presetSubtype="4"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00"/>
                                            <p:tgtEl>
                                              <p:spTgt spid="3"/>
                                            </p:tgtEl>
                                          </p:cBhvr>
                                        </p:animEffect>
                                      </p:childTnLst>
                                    </p:cTn>
                                  </p:par>
                                  <p:par>
                                    <p:cTn id="67" presetID="22" presetClass="entr" presetSubtype="4"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down)">
                                          <p:cBhvr>
                                            <p:cTn id="69" dur="500"/>
                                            <p:tgtEl>
                                              <p:spTgt spid="10"/>
                                            </p:tgtEl>
                                          </p:cBhvr>
                                        </p:animEffect>
                                      </p:childTnLst>
                                    </p:cTn>
                                  </p:par>
                                  <p:par>
                                    <p:cTn id="70" presetID="22" presetClass="entr" presetSubtype="4"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down)">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19" grpId="0" build="allAtOnce"/>
          <p:bldP spid="19" grpId="1" build="allAtOnce"/>
          <p:bldP spid="5" grpId="0" animBg="1"/>
          <p:bldP spid="26" grpId="0" animBg="1"/>
          <p:bldP spid="26" grpId="1" animBg="1"/>
          <p:bldP spid="21" grpId="0" build="allAtOnce"/>
          <p:bldP spid="21" grpId="1" build="allAtOnce"/>
          <p:bldP spid="6" grpId="0" animBg="1"/>
          <p:bldP spid="27" grpId="0" animBg="1"/>
          <p:bldP spid="27" grpId="1" animBg="1"/>
          <p:bldP spid="22" grpId="0" build="allAtOnce"/>
          <p:bldP spid="22" grpId="1" build="allAtOnce"/>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434D872-4C4A-2A47-7B43-CB06913FF5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780" r="10780"/>
          <a:stretch>
            <a:fillRect/>
          </a:stretch>
        </p:blipFill>
        <p:spPr>
          <a:xfrm>
            <a:off x="0" y="0"/>
            <a:ext cx="10320338" cy="13716000"/>
          </a:xfrm>
          <a:solidFill>
            <a:schemeClr val="bg1">
              <a:lumMod val="95000"/>
            </a:schemeClr>
          </a:solidFill>
        </p:spPr>
      </p:pic>
      <p:grpSp>
        <p:nvGrpSpPr>
          <p:cNvPr id="28" name="Group 27">
            <a:extLst>
              <a:ext uri="{FF2B5EF4-FFF2-40B4-BE49-F238E27FC236}">
                <a16:creationId xmlns:a16="http://schemas.microsoft.com/office/drawing/2014/main" id="{8A56EF3C-6011-B1C4-27D7-5A0E09019E22}"/>
              </a:ext>
            </a:extLst>
          </p:cNvPr>
          <p:cNvGrpSpPr/>
          <p:nvPr/>
        </p:nvGrpSpPr>
        <p:grpSpPr>
          <a:xfrm>
            <a:off x="9455696" y="5993904"/>
            <a:ext cx="1728192" cy="1728192"/>
            <a:chOff x="4727848" y="2996952"/>
            <a:chExt cx="864096" cy="864096"/>
          </a:xfrm>
        </p:grpSpPr>
        <p:sp>
          <p:nvSpPr>
            <p:cNvPr id="6" name="Oval 5">
              <a:extLst>
                <a:ext uri="{FF2B5EF4-FFF2-40B4-BE49-F238E27FC236}">
                  <a16:creationId xmlns:a16="http://schemas.microsoft.com/office/drawing/2014/main" id="{77C29F94-C179-BD8A-BC4D-D81902B3C562}"/>
                </a:ext>
              </a:extLst>
            </p:cNvPr>
            <p:cNvSpPr/>
            <p:nvPr/>
          </p:nvSpPr>
          <p:spPr>
            <a:xfrm>
              <a:off x="4727848" y="2996952"/>
              <a:ext cx="864096" cy="8640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arrow" descr="Caret Down with solid fill">
              <a:extLst>
                <a:ext uri="{FF2B5EF4-FFF2-40B4-BE49-F238E27FC236}">
                  <a16:creationId xmlns:a16="http://schemas.microsoft.com/office/drawing/2014/main" id="{9706C4C7-18AE-31C2-D7D9-4A36710109CD}"/>
                </a:ext>
              </a:extLst>
            </p:cNvPr>
            <p:cNvSpPr/>
            <p:nvPr/>
          </p:nvSpPr>
          <p:spPr>
            <a:xfrm rot="16200000">
              <a:off x="5029612" y="3354083"/>
              <a:ext cx="260568" cy="149836"/>
            </a:xfrm>
            <a:custGeom>
              <a:avLst/>
              <a:gdLst>
                <a:gd name="connsiteX0" fmla="*/ 269138 w 538219"/>
                <a:gd name="connsiteY0" fmla="*/ 309496 h 309495"/>
                <a:gd name="connsiteX1" fmla="*/ 0 w 538219"/>
                <a:gd name="connsiteY1" fmla="*/ 40415 h 309495"/>
                <a:gd name="connsiteX2" fmla="*/ 40405 w 538219"/>
                <a:gd name="connsiteY2" fmla="*/ 0 h 309495"/>
                <a:gd name="connsiteX3" fmla="*/ 269138 w 538219"/>
                <a:gd name="connsiteY3" fmla="*/ 228686 h 309495"/>
                <a:gd name="connsiteX4" fmla="*/ 497815 w 538219"/>
                <a:gd name="connsiteY4" fmla="*/ 10 h 309495"/>
                <a:gd name="connsiteX5" fmla="*/ 538220 w 538219"/>
                <a:gd name="connsiteY5" fmla="*/ 40415 h 309495"/>
                <a:gd name="connsiteX6" fmla="*/ 269138 w 538219"/>
                <a:gd name="connsiteY6" fmla="*/ 309496 h 3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19" h="309495">
                  <a:moveTo>
                    <a:pt x="269138" y="309496"/>
                  </a:moveTo>
                  <a:lnTo>
                    <a:pt x="0" y="40415"/>
                  </a:lnTo>
                  <a:lnTo>
                    <a:pt x="40405" y="0"/>
                  </a:lnTo>
                  <a:lnTo>
                    <a:pt x="269138" y="228686"/>
                  </a:lnTo>
                  <a:lnTo>
                    <a:pt x="497815" y="10"/>
                  </a:lnTo>
                  <a:lnTo>
                    <a:pt x="538220" y="40415"/>
                  </a:lnTo>
                  <a:lnTo>
                    <a:pt x="269138" y="309496"/>
                  </a:lnTo>
                  <a:close/>
                </a:path>
              </a:pathLst>
            </a:custGeom>
            <a:solidFill>
              <a:schemeClr val="tx1"/>
            </a:solidFill>
            <a:ln w="9525" cap="flat">
              <a:noFill/>
              <a:prstDash val="solid"/>
              <a:miter/>
            </a:ln>
          </p:spPr>
          <p:txBody>
            <a:bodyPr rtlCol="0" anchor="ctr"/>
            <a:lstStyle/>
            <a:p>
              <a:endParaRPr lang="en-US" sz="6000"/>
            </a:p>
          </p:txBody>
        </p:sp>
      </p:grpSp>
      <p:grpSp>
        <p:nvGrpSpPr>
          <p:cNvPr id="26" name="Group 25">
            <a:extLst>
              <a:ext uri="{FF2B5EF4-FFF2-40B4-BE49-F238E27FC236}">
                <a16:creationId xmlns:a16="http://schemas.microsoft.com/office/drawing/2014/main" id="{0AFADC6C-98CA-1566-9BE0-0AF53EAA1C2B}"/>
              </a:ext>
            </a:extLst>
          </p:cNvPr>
          <p:cNvGrpSpPr/>
          <p:nvPr/>
        </p:nvGrpSpPr>
        <p:grpSpPr>
          <a:xfrm>
            <a:off x="11865853" y="5042375"/>
            <a:ext cx="10823306" cy="7507470"/>
            <a:chOff x="6600056" y="2676600"/>
            <a:chExt cx="4007768" cy="3753735"/>
          </a:xfrm>
        </p:grpSpPr>
        <p:sp>
          <p:nvSpPr>
            <p:cNvPr id="21" name="TextBox 20">
              <a:extLst>
                <a:ext uri="{FF2B5EF4-FFF2-40B4-BE49-F238E27FC236}">
                  <a16:creationId xmlns:a16="http://schemas.microsoft.com/office/drawing/2014/main" id="{75FF9978-61AE-EE6E-9A98-1042505BA78F}"/>
                </a:ext>
              </a:extLst>
            </p:cNvPr>
            <p:cNvSpPr txBox="1"/>
            <p:nvPr/>
          </p:nvSpPr>
          <p:spPr>
            <a:xfrm>
              <a:off x="6600056" y="2676600"/>
              <a:ext cx="4007768" cy="1400384"/>
            </a:xfrm>
            <a:prstGeom prst="rect">
              <a:avLst/>
            </a:prstGeom>
            <a:noFill/>
          </p:spPr>
          <p:txBody>
            <a:bodyPr wrap="square" lIns="0" rIns="0" rtlCol="0">
              <a:spAutoFit/>
            </a:bodyPr>
            <a:lstStyle/>
            <a:p>
              <a:pPr>
                <a:spcAft>
                  <a:spcPts val="1200"/>
                </a:spcAft>
              </a:pPr>
              <a:r>
                <a:rPr lang="en-US" sz="4400" dirty="0">
                  <a:solidFill>
                    <a:schemeClr val="bg1"/>
                  </a:solidFill>
                  <a:latin typeface="Avenir Next Condensed Demi Bold" panose="020B0506020202020204" pitchFamily="34" charset="0"/>
                </a:rPr>
                <a:t>F</a:t>
              </a:r>
              <a:r>
                <a:rPr lang="en-US" sz="4400" dirty="0">
                  <a:solidFill>
                    <a:schemeClr val="bg1"/>
                  </a:solidFill>
                  <a:effectLst/>
                  <a:latin typeface="Avenir Next Condensed Demi Bold" panose="020B0506020202020204" pitchFamily="34" charset="0"/>
                </a:rPr>
                <a:t>ire station design can be used to reduce exposures, preventing cross contamination of carcinogens, contaminants, and other harmful agents.</a:t>
              </a:r>
            </a:p>
          </p:txBody>
        </p:sp>
        <p:sp>
          <p:nvSpPr>
            <p:cNvPr id="25" name="TextBox 24">
              <a:extLst>
                <a:ext uri="{FF2B5EF4-FFF2-40B4-BE49-F238E27FC236}">
                  <a16:creationId xmlns:a16="http://schemas.microsoft.com/office/drawing/2014/main" id="{8D8263C7-D4AD-360D-D71B-6CD709062661}"/>
                </a:ext>
              </a:extLst>
            </p:cNvPr>
            <p:cNvSpPr txBox="1"/>
            <p:nvPr/>
          </p:nvSpPr>
          <p:spPr>
            <a:xfrm>
              <a:off x="6600056" y="4275899"/>
              <a:ext cx="4007768" cy="2154436"/>
            </a:xfrm>
            <a:prstGeom prst="rect">
              <a:avLst/>
            </a:prstGeom>
            <a:noFill/>
          </p:spPr>
          <p:txBody>
            <a:bodyPr wrap="square" lIns="0" rIns="0" rtlCol="0">
              <a:spAutoFit/>
            </a:bodyPr>
            <a:lstStyle/>
            <a:p>
              <a:pPr>
                <a:spcAft>
                  <a:spcPts val="1200"/>
                </a:spcAft>
              </a:pPr>
              <a:r>
                <a:rPr lang="en-US" sz="4400" dirty="0">
                  <a:solidFill>
                    <a:schemeClr val="bg1"/>
                  </a:solidFill>
                  <a:effectLst/>
                  <a:latin typeface="Avenir Next Condensed Demi Bold" panose="020B0506020202020204" pitchFamily="34" charset="0"/>
                </a:rPr>
                <a:t>Fire station design should be centered around Total Worker Health and include ways to mitigate behavioral health and sleep outcomes..</a:t>
              </a:r>
            </a:p>
            <a:p>
              <a:pPr>
                <a:spcAft>
                  <a:spcPts val="1200"/>
                </a:spcAft>
              </a:pPr>
              <a:r>
                <a:rPr lang="en-US" sz="4400" dirty="0">
                  <a:solidFill>
                    <a:schemeClr val="bg1"/>
                  </a:solidFill>
                  <a:effectLst/>
                  <a:latin typeface="Avenir Next Condensed Demi Bold" panose="020B0506020202020204" pitchFamily="34" charset="0"/>
                  <a:ea typeface="Times New Roman" panose="02020603050405020304" pitchFamily="18" charset="0"/>
                </a:rPr>
                <a:t>The overall design of fire stations should be done with the reduction of exposures and cross contamination of firefighters</a:t>
              </a:r>
            </a:p>
          </p:txBody>
        </p:sp>
      </p:grpSp>
      <p:sp>
        <p:nvSpPr>
          <p:cNvPr id="4" name="Text Placeholder 3">
            <a:extLst>
              <a:ext uri="{FF2B5EF4-FFF2-40B4-BE49-F238E27FC236}">
                <a16:creationId xmlns:a16="http://schemas.microsoft.com/office/drawing/2014/main" id="{63967D42-EA02-B0F2-A5DF-33E557EB4A72}"/>
              </a:ext>
            </a:extLst>
          </p:cNvPr>
          <p:cNvSpPr>
            <a:spLocks noGrp="1"/>
          </p:cNvSpPr>
          <p:nvPr>
            <p:ph type="body" sz="quarter" idx="14"/>
          </p:nvPr>
        </p:nvSpPr>
        <p:spPr>
          <a:xfrm>
            <a:off x="12517393" y="2569375"/>
            <a:ext cx="8640958" cy="1071062"/>
          </a:xfrm>
        </p:spPr>
        <p:txBody>
          <a:bodyPr>
            <a:normAutofit lnSpcReduction="10000"/>
          </a:bodyPr>
          <a:lstStyle/>
          <a:p>
            <a:r>
              <a:rPr lang="en-GB" dirty="0">
                <a:solidFill>
                  <a:schemeClr val="bg1"/>
                </a:solidFill>
              </a:rPr>
              <a:t>Fire Station Design</a:t>
            </a:r>
            <a:endParaRPr lang="en-US" dirty="0">
              <a:solidFill>
                <a:schemeClr val="bg1"/>
              </a:solidFill>
            </a:endParaRPr>
          </a:p>
        </p:txBody>
      </p:sp>
      <p:sp>
        <p:nvSpPr>
          <p:cNvPr id="10" name="Rectangle">
            <a:extLst>
              <a:ext uri="{FF2B5EF4-FFF2-40B4-BE49-F238E27FC236}">
                <a16:creationId xmlns:a16="http://schemas.microsoft.com/office/drawing/2014/main" id="{1608E921-2223-FA47-B67C-8BCCC15ADE35}"/>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WHY WE EXIST">
            <a:extLst>
              <a:ext uri="{FF2B5EF4-FFF2-40B4-BE49-F238E27FC236}">
                <a16:creationId xmlns:a16="http://schemas.microsoft.com/office/drawing/2014/main" id="{43CA13AC-8F63-D2E3-87BA-8C5D223838F3}"/>
              </a:ext>
            </a:extLst>
          </p:cNvPr>
          <p:cNvSpPr txBox="1"/>
          <p:nvPr/>
        </p:nvSpPr>
        <p:spPr>
          <a:xfrm>
            <a:off x="7223740" y="505962"/>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pic>
        <p:nvPicPr>
          <p:cNvPr id="12" name="FCSN-logo.png" descr="FCSN-logo.png">
            <a:extLst>
              <a:ext uri="{FF2B5EF4-FFF2-40B4-BE49-F238E27FC236}">
                <a16:creationId xmlns:a16="http://schemas.microsoft.com/office/drawing/2014/main" id="{1E4BAF7C-75D0-9CD4-A788-B1FD7786B6AB}"/>
              </a:ext>
            </a:extLst>
          </p:cNvPr>
          <p:cNvPicPr>
            <a:picLocks noChangeAspect="1"/>
          </p:cNvPicPr>
          <p:nvPr/>
        </p:nvPicPr>
        <p:blipFill>
          <a:blip r:embed="rId4"/>
          <a:stretch>
            <a:fillRect/>
          </a:stretch>
        </p:blipFill>
        <p:spPr>
          <a:xfrm>
            <a:off x="19717646" y="236897"/>
            <a:ext cx="4715132" cy="4715132"/>
          </a:xfrm>
          <a:prstGeom prst="rect">
            <a:avLst/>
          </a:prstGeom>
          <a:ln w="12700">
            <a:miter lim="400000"/>
          </a:ln>
        </p:spPr>
      </p:pic>
    </p:spTree>
    <p:extLst>
      <p:ext uri="{BB962C8B-B14F-4D97-AF65-F5344CB8AC3E}">
        <p14:creationId xmlns:p14="http://schemas.microsoft.com/office/powerpoint/2010/main" val="4057195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2.91667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14:presetBounceEnd="26667">
                                      <p:stCondLst>
                                        <p:cond delay="750"/>
                                      </p:stCondLst>
                                      <p:childTnLst>
                                        <p:animMotion origin="layout" path="M 0.01185 0.01736 L -4.79167E-6 1.11111E-6 " pathEditMode="relative" rAng="0" ptsTypes="AA" p14:bounceEnd="26667">
                                          <p:cBhvr>
                                            <p:cTn id="17" dur="750" fill="hold"/>
                                            <p:tgtEl>
                                              <p:spTgt spid="4"/>
                                            </p:tgtEl>
                                            <p:attrNameLst>
                                              <p:attrName>ppt_x</p:attrName>
                                              <p:attrName>ppt_y</p:attrName>
                                            </p:attrNameLst>
                                          </p:cBhvr>
                                          <p:rCtr x="-592" y="-868"/>
                                        </p:animMotion>
                                      </p:childTnLst>
                                    </p:cTn>
                                  </p:par>
                                  <p:par>
                                    <p:cTn id="18" presetID="22" presetClass="entr" presetSubtype="1" fill="hold"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64" presetClass="path" presetSubtype="0" accel="33333" fill="hold" nodeType="withEffect" p14:presetBounceEnd="26667">
                                      <p:stCondLst>
                                        <p:cond delay="1000"/>
                                      </p:stCondLst>
                                      <p:childTnLst>
                                        <p:animMotion origin="layout" path="M 0.01185 0.01736 L 1.35417E-6 -3.7037E-6 " pathEditMode="relative" rAng="0" ptsTypes="AA" p14:bounceEnd="26667">
                                          <p:cBhvr>
                                            <p:cTn id="22" dur="750" fill="hold"/>
                                            <p:tgtEl>
                                              <p:spTgt spid="26"/>
                                            </p:tgtEl>
                                            <p:attrNameLst>
                                              <p:attrName>ppt_x</p:attrName>
                                              <p:attrName>ppt_y</p:attrName>
                                            </p:attrNameLst>
                                          </p:cBhvr>
                                          <p:rCtr x="-592" y="-8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2.91667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64" presetClass="path" presetSubtype="0" accel="33333" fill="hold" grpId="1" nodeType="withEffect">
                                      <p:stCondLst>
                                        <p:cond delay="750"/>
                                      </p:stCondLst>
                                      <p:childTnLst>
                                        <p:animMotion origin="layout" path="M 0.01185 0.01736 L -4.79167E-6 1.11111E-6 " pathEditMode="relative" rAng="0" ptsTypes="AA">
                                          <p:cBhvr>
                                            <p:cTn id="17" dur="750" fill="hold"/>
                                            <p:tgtEl>
                                              <p:spTgt spid="4"/>
                                            </p:tgtEl>
                                            <p:attrNameLst>
                                              <p:attrName>ppt_x</p:attrName>
                                              <p:attrName>ppt_y</p:attrName>
                                            </p:attrNameLst>
                                          </p:cBhvr>
                                          <p:rCtr x="-592" y="-868"/>
                                        </p:animMotion>
                                      </p:childTnLst>
                                    </p:cTn>
                                  </p:par>
                                  <p:par>
                                    <p:cTn id="18" presetID="22" presetClass="entr" presetSubtype="1" fill="hold" nodeType="with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64" presetClass="path" presetSubtype="0" accel="33333" fill="hold" nodeType="withEffect">
                                      <p:stCondLst>
                                        <p:cond delay="1000"/>
                                      </p:stCondLst>
                                      <p:childTnLst>
                                        <p:animMotion origin="layout" path="M 0.01185 0.01736 L 1.35417E-6 -3.7037E-6 " pathEditMode="relative" rAng="0" ptsTypes="AA">
                                          <p:cBhvr>
                                            <p:cTn id="22" dur="750" fill="hold"/>
                                            <p:tgtEl>
                                              <p:spTgt spid="26"/>
                                            </p:tgtEl>
                                            <p:attrNameLst>
                                              <p:attrName>ppt_x</p:attrName>
                                              <p:attrName>ppt_y</p:attrName>
                                            </p:attrNameLst>
                                          </p:cBhvr>
                                          <p:rCtr x="-592" y="-8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DEBC14A-4EC4-1A0B-F119-21C99F03E5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386" b="17386"/>
          <a:stretch>
            <a:fillRect/>
          </a:stretch>
        </p:blipFill>
        <p:spPr>
          <a:xfrm>
            <a:off x="392938" y="4702432"/>
            <a:ext cx="10945907" cy="6605473"/>
          </a:xfrm>
        </p:spPr>
      </p:pic>
      <p:sp>
        <p:nvSpPr>
          <p:cNvPr id="4" name="Text Placeholder 3">
            <a:extLst>
              <a:ext uri="{FF2B5EF4-FFF2-40B4-BE49-F238E27FC236}">
                <a16:creationId xmlns:a16="http://schemas.microsoft.com/office/drawing/2014/main" id="{D9D72D94-99B8-5F5D-6A50-AFABD620991A}"/>
              </a:ext>
            </a:extLst>
          </p:cNvPr>
          <p:cNvSpPr>
            <a:spLocks noGrp="1"/>
          </p:cNvSpPr>
          <p:nvPr>
            <p:ph type="body" sz="quarter" idx="12"/>
          </p:nvPr>
        </p:nvSpPr>
        <p:spPr>
          <a:xfrm>
            <a:off x="12311338" y="2207538"/>
            <a:ext cx="8784974" cy="1292662"/>
          </a:xfrm>
        </p:spPr>
        <p:txBody>
          <a:bodyPr>
            <a:normAutofit lnSpcReduction="10000"/>
          </a:bodyPr>
          <a:lstStyle/>
          <a:p>
            <a:r>
              <a:rPr lang="en-GB" b="1" dirty="0">
                <a:solidFill>
                  <a:schemeClr val="bg1"/>
                </a:solidFill>
                <a:latin typeface="Avenir Next Condensed Demi Bold" panose="020B0506020202020204" pitchFamily="34" charset="0"/>
              </a:rPr>
              <a:t>Fire Station Design</a:t>
            </a:r>
            <a:endParaRPr lang="en-US" b="1" dirty="0">
              <a:solidFill>
                <a:schemeClr val="bg1"/>
              </a:solidFill>
              <a:latin typeface="Avenir Next Condensed Demi Bold" panose="020B0506020202020204" pitchFamily="34" charset="0"/>
            </a:endParaRPr>
          </a:p>
        </p:txBody>
      </p:sp>
      <p:sp>
        <p:nvSpPr>
          <p:cNvPr id="5" name="TextBox 4">
            <a:extLst>
              <a:ext uri="{FF2B5EF4-FFF2-40B4-BE49-F238E27FC236}">
                <a16:creationId xmlns:a16="http://schemas.microsoft.com/office/drawing/2014/main" id="{BF933A1F-6959-DD45-4360-F35315E69812}"/>
              </a:ext>
            </a:extLst>
          </p:cNvPr>
          <p:cNvSpPr txBox="1"/>
          <p:nvPr/>
        </p:nvSpPr>
        <p:spPr>
          <a:xfrm>
            <a:off x="12311338" y="3954307"/>
            <a:ext cx="11543744" cy="9363388"/>
          </a:xfrm>
          <a:prstGeom prst="rect">
            <a:avLst/>
          </a:prstGeom>
          <a:noFill/>
        </p:spPr>
        <p:txBody>
          <a:bodyPr wrap="square" lIns="0" rIns="0" rtlCol="0">
            <a:noAutofit/>
          </a:bodyPr>
          <a:lstStyle/>
          <a:p>
            <a:pPr algn="l">
              <a:spcAft>
                <a:spcPts val="600"/>
              </a:spcAft>
            </a:pPr>
            <a:r>
              <a:rPr lang="en-US" sz="4000" dirty="0">
                <a:solidFill>
                  <a:srgbClr val="FF0000"/>
                </a:solidFill>
                <a:latin typeface="Avenir Next Condensed Demi Bold" panose="020B0506020202020204" pitchFamily="34" charset="0"/>
                <a:ea typeface="Calibri" panose="020F0502020204030204" pitchFamily="34" charset="0"/>
                <a:cs typeface="Arial" panose="020B0604020202020204" pitchFamily="34" charset="0"/>
              </a:rPr>
              <a:t>HOT  ZONE: </a:t>
            </a:r>
            <a:r>
              <a:rPr lang="en-US" sz="4000" dirty="0">
                <a:solidFill>
                  <a:schemeClr val="bg1"/>
                </a:solidFill>
                <a:latin typeface="Avenir Next Condensed Demi Bold" panose="020B0506020202020204" pitchFamily="34" charset="0"/>
              </a:rPr>
              <a:t>Area with highest risk of exposure. This is generally the apparatus bay and adjacent areas that support the storage of vehicles. They should include boot-washing and hand-washing sinks. </a:t>
            </a:r>
          </a:p>
          <a:p>
            <a:pPr algn="l">
              <a:spcAft>
                <a:spcPts val="600"/>
              </a:spcAft>
            </a:pPr>
            <a:endParaRPr lang="en-US" sz="4000" dirty="0">
              <a:solidFill>
                <a:schemeClr val="bg1"/>
              </a:solidFill>
              <a:latin typeface="Avenir Next Condensed Demi Bold" panose="020B0506020202020204" pitchFamily="34" charset="0"/>
            </a:endParaRPr>
          </a:p>
          <a:p>
            <a:pPr algn="l"/>
            <a:r>
              <a:rPr lang="en-US" sz="4000" dirty="0">
                <a:solidFill>
                  <a:srgbClr val="FFFF00"/>
                </a:solidFill>
                <a:latin typeface="Avenir Next Condensed Demi Bold" panose="020B0506020202020204" pitchFamily="34" charset="0"/>
                <a:ea typeface="Calibri" panose="020F0502020204030204" pitchFamily="34" charset="0"/>
                <a:cs typeface="Arial" panose="020B0604020202020204" pitchFamily="34" charset="0"/>
              </a:rPr>
              <a:t>TRANSITION: </a:t>
            </a:r>
            <a:r>
              <a:rPr lang="en-US" sz="4000" dirty="0">
                <a:solidFill>
                  <a:schemeClr val="bg1"/>
                </a:solidFill>
                <a:latin typeface="Avenir Next Condensed Demi Bold" panose="020B0506020202020204" pitchFamily="34" charset="0"/>
              </a:rPr>
              <a:t>Designed for for cleaning contaminated equipment including SCBA, EMS equipment from medical calls, fire hose, turnouts, etc. Transition from  hot and cold zones</a:t>
            </a:r>
          </a:p>
          <a:p>
            <a:pPr algn="l"/>
            <a:br>
              <a:rPr lang="en-US" sz="4000" dirty="0">
                <a:solidFill>
                  <a:srgbClr val="211D1E"/>
                </a:solidFill>
                <a:latin typeface="Avenir Next Condensed Demi Bold" panose="020B0506020202020204" pitchFamily="34" charset="0"/>
              </a:rPr>
            </a:br>
            <a:r>
              <a:rPr lang="en-US" sz="4000" dirty="0">
                <a:solidFill>
                  <a:srgbClr val="92D050"/>
                </a:solidFill>
                <a:latin typeface="Avenir Next Condensed Demi Bold" panose="020B0506020202020204" pitchFamily="34" charset="0"/>
                <a:ea typeface="Calibri" panose="020F0502020204030204" pitchFamily="34" charset="0"/>
                <a:cs typeface="Arial" panose="020B0604020202020204" pitchFamily="34" charset="0"/>
              </a:rPr>
              <a:t>COLD ZONE: </a:t>
            </a:r>
            <a:r>
              <a:rPr lang="en-US" sz="4000" dirty="0">
                <a:solidFill>
                  <a:schemeClr val="bg1"/>
                </a:solidFill>
                <a:latin typeface="Avenir Next Condensed Demi Bold" panose="020B0506020202020204" pitchFamily="34" charset="0"/>
              </a:rPr>
              <a:t>The green zone is the living quarters </a:t>
            </a:r>
          </a:p>
          <a:p>
            <a:pPr algn="l"/>
            <a:r>
              <a:rPr lang="en-US" sz="4000" dirty="0">
                <a:solidFill>
                  <a:schemeClr val="bg1"/>
                </a:solidFill>
                <a:latin typeface="Avenir Next Condensed Demi Bold" panose="020B0506020202020204" pitchFamily="34" charset="0"/>
              </a:rPr>
              <a:t>of the fire station including the kitchen, living area, sleeping area, personal hygiene facilities and office. Contaminated EMS equipment, turnouts, etc., are never allowed. </a:t>
            </a:r>
          </a:p>
          <a:p>
            <a:pPr algn="l"/>
            <a:br>
              <a:rPr lang="en-US" sz="4000" dirty="0">
                <a:solidFill>
                  <a:schemeClr val="bg1"/>
                </a:solidFill>
                <a:latin typeface="Avenir Next Condensed Demi Bold" panose="020B0506020202020204" pitchFamily="34" charset="0"/>
              </a:rPr>
            </a:br>
            <a:endParaRPr lang="en-US" sz="4000" dirty="0">
              <a:solidFill>
                <a:schemeClr val="bg1"/>
              </a:solidFill>
              <a:latin typeface="Avenir Next Condensed Demi Bold" panose="020B0506020202020204" pitchFamily="34" charset="0"/>
            </a:endParaRPr>
          </a:p>
        </p:txBody>
      </p:sp>
      <p:sp>
        <p:nvSpPr>
          <p:cNvPr id="6" name="Rectangle 5">
            <a:extLst>
              <a:ext uri="{FF2B5EF4-FFF2-40B4-BE49-F238E27FC236}">
                <a16:creationId xmlns:a16="http://schemas.microsoft.com/office/drawing/2014/main" id="{1F2F5186-4776-3939-022A-F38FFB1D1155}"/>
              </a:ext>
            </a:extLst>
          </p:cNvPr>
          <p:cNvSpPr/>
          <p:nvPr/>
        </p:nvSpPr>
        <p:spPr>
          <a:xfrm rot="5400000" flipV="1">
            <a:off x="6588672" y="7960937"/>
            <a:ext cx="10247323" cy="295944"/>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2" name="Rectangle">
            <a:extLst>
              <a:ext uri="{FF2B5EF4-FFF2-40B4-BE49-F238E27FC236}">
                <a16:creationId xmlns:a16="http://schemas.microsoft.com/office/drawing/2014/main" id="{AC6DBC27-D36E-9AB7-AA7C-304751E9397F}"/>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3" name="FCSN-logo.png" descr="FCSN-logo.png">
            <a:extLst>
              <a:ext uri="{FF2B5EF4-FFF2-40B4-BE49-F238E27FC236}">
                <a16:creationId xmlns:a16="http://schemas.microsoft.com/office/drawing/2014/main" id="{7E50CC40-4DD6-CB24-CB31-E617B02C1552}"/>
              </a:ext>
            </a:extLst>
          </p:cNvPr>
          <p:cNvPicPr>
            <a:picLocks noChangeAspect="1"/>
          </p:cNvPicPr>
          <p:nvPr/>
        </p:nvPicPr>
        <p:blipFill>
          <a:blip r:embed="rId4"/>
          <a:stretch>
            <a:fillRect/>
          </a:stretch>
        </p:blipFill>
        <p:spPr>
          <a:xfrm>
            <a:off x="-266700" y="-12700"/>
            <a:ext cx="4715132" cy="4715132"/>
          </a:xfrm>
          <a:prstGeom prst="rect">
            <a:avLst/>
          </a:prstGeom>
          <a:ln w="12700">
            <a:miter lim="400000"/>
          </a:ln>
        </p:spPr>
      </p:pic>
      <p:sp>
        <p:nvSpPr>
          <p:cNvPr id="14" name="WHY WE EXIST">
            <a:extLst>
              <a:ext uri="{FF2B5EF4-FFF2-40B4-BE49-F238E27FC236}">
                <a16:creationId xmlns:a16="http://schemas.microsoft.com/office/drawing/2014/main" id="{F4B5C4BE-F7A0-3474-2173-CE4BC5A2607C}"/>
              </a:ext>
            </a:extLst>
          </p:cNvPr>
          <p:cNvSpPr txBox="1"/>
          <p:nvPr/>
        </p:nvSpPr>
        <p:spPr>
          <a:xfrm>
            <a:off x="9665195"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spTree>
    <p:extLst>
      <p:ext uri="{BB962C8B-B14F-4D97-AF65-F5344CB8AC3E}">
        <p14:creationId xmlns:p14="http://schemas.microsoft.com/office/powerpoint/2010/main" val="1328516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14:presetBounceEnd="26667">
                                      <p:stCondLst>
                                        <p:cond delay="750"/>
                                      </p:stCondLst>
                                      <p:childTnLst>
                                        <p:animMotion origin="layout" path="M 0.03541 0.08148 L 3.95833E-6 -1.85185E-6 " pathEditMode="relative" rAng="0" ptsTypes="AA" p14:bounceEnd="26667">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7 0.09792 L -1.5625E-6 3.7037E-7 " pathEditMode="relative" rAng="0" ptsTypes="AA">
                                          <p:cBhvr>
                                            <p:cTn id="17" dur="750" fill="hold"/>
                                            <p:tgtEl>
                                              <p:spTgt spid="5"/>
                                            </p:tgtEl>
                                            <p:attrNameLst>
                                              <p:attrName>ppt_x</p:attrName>
                                              <p:attrName>ppt_y</p:attrName>
                                            </p:attrNameLst>
                                          </p:cBhvr>
                                          <p:rCtr x="-1185" y="-4896"/>
                                        </p:animMotion>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stCondLst>
                                        <p:cond delay="750"/>
                                      </p:stCondLst>
                                      <p:childTnLst>
                                        <p:animMotion origin="layout" path="M 0.03541 0.08148 L 3.95833E-6 -1.85185E-6 " pathEditMode="relative" rAng="0" ptsTypes="AA">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7 0.09792 L -1.5625E-6 3.7037E-7 " pathEditMode="relative" rAng="0" ptsTypes="AA">
                                          <p:cBhvr>
                                            <p:cTn id="17" dur="750" fill="hold"/>
                                            <p:tgtEl>
                                              <p:spTgt spid="5"/>
                                            </p:tgtEl>
                                            <p:attrNameLst>
                                              <p:attrName>ppt_x</p:attrName>
                                              <p:attrName>ppt_y</p:attrName>
                                            </p:attrNameLst>
                                          </p:cBhvr>
                                          <p:rCtr x="-1185" y="-4896"/>
                                        </p:animMotion>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WHY WE EXIST">
            <a:extLst>
              <a:ext uri="{FF2B5EF4-FFF2-40B4-BE49-F238E27FC236}">
                <a16:creationId xmlns:a16="http://schemas.microsoft.com/office/drawing/2014/main" id="{0177B74C-7AE0-0080-823D-22042648A39A}"/>
              </a:ext>
            </a:extLst>
          </p:cNvPr>
          <p:cNvSpPr txBox="1"/>
          <p:nvPr/>
        </p:nvSpPr>
        <p:spPr>
          <a:xfrm>
            <a:off x="9665196"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pic>
        <p:nvPicPr>
          <p:cNvPr id="4" name="FCSN-logo.png" descr="FCSN-logo.png">
            <a:extLst>
              <a:ext uri="{FF2B5EF4-FFF2-40B4-BE49-F238E27FC236}">
                <a16:creationId xmlns:a16="http://schemas.microsoft.com/office/drawing/2014/main" id="{E9CB6B75-1970-BC7E-7E6C-BB6BD3271B8C}"/>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sp>
        <p:nvSpPr>
          <p:cNvPr id="7" name="TextBox 6">
            <a:extLst>
              <a:ext uri="{FF2B5EF4-FFF2-40B4-BE49-F238E27FC236}">
                <a16:creationId xmlns:a16="http://schemas.microsoft.com/office/drawing/2014/main" id="{27424F00-49DD-58A6-763E-6978362F5677}"/>
              </a:ext>
            </a:extLst>
          </p:cNvPr>
          <p:cNvSpPr txBox="1"/>
          <p:nvPr/>
        </p:nvSpPr>
        <p:spPr>
          <a:xfrm>
            <a:off x="11466600" y="3205616"/>
            <a:ext cx="12522200" cy="8940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r>
              <a:rPr lang="en-US" dirty="0">
                <a:effectLst/>
                <a:latin typeface="Helvetica" pitchFamily="2" charset="0"/>
              </a:rPr>
            </a:br>
            <a:endParaRPr lang="en-US" dirty="0">
              <a:effectLst/>
              <a:latin typeface="Helvetica" pitchFamily="2" charset="0"/>
            </a:endParaRPr>
          </a:p>
          <a:p>
            <a:pPr marL="457200" indent="-457200" algn="l">
              <a:spcAft>
                <a:spcPts val="1800"/>
              </a:spcAft>
              <a:buFont typeface="Arial" panose="020B0604020202020204" pitchFamily="34" charset="0"/>
              <a:buChar char="•"/>
            </a:pPr>
            <a:r>
              <a:rPr lang="en-US" sz="4000" dirty="0">
                <a:solidFill>
                  <a:schemeClr val="bg1"/>
                </a:solidFill>
                <a:effectLst/>
                <a:latin typeface="Avenir Next Condensed Demi Bold" panose="020B0506020202020204" pitchFamily="34" charset="0"/>
              </a:rPr>
              <a:t>All new station design should include direct-source capture diesel exhaust handling systems for all vehicles and for every apparatus bay. </a:t>
            </a:r>
          </a:p>
          <a:p>
            <a:pPr marL="457200" indent="-457200" algn="l">
              <a:spcAft>
                <a:spcPts val="1800"/>
              </a:spcAft>
              <a:buFont typeface="Arial" panose="020B0604020202020204" pitchFamily="34" charset="0"/>
              <a:buChar char="•"/>
            </a:pPr>
            <a:r>
              <a:rPr lang="en-US" sz="4000" dirty="0">
                <a:solidFill>
                  <a:schemeClr val="bg1"/>
                </a:solidFill>
                <a:effectLst/>
                <a:latin typeface="Avenir Next Condensed Demi Bold" panose="020B0506020202020204" pitchFamily="34" charset="0"/>
              </a:rPr>
              <a:t>These can be retrofitted into existing stations. </a:t>
            </a:r>
            <a:endParaRPr lang="en-US" sz="4000" dirty="0">
              <a:solidFill>
                <a:schemeClr val="bg1"/>
              </a:solidFill>
              <a:latin typeface="Avenir Next Condensed Demi Bold" panose="020B0506020202020204" pitchFamily="34" charset="0"/>
            </a:endParaRPr>
          </a:p>
          <a:p>
            <a:pPr marL="457200" indent="-457200" algn="l">
              <a:spcAft>
                <a:spcPts val="1800"/>
              </a:spcAft>
              <a:buFont typeface="Arial" panose="020B0604020202020204" pitchFamily="34" charset="0"/>
              <a:buChar char="•"/>
            </a:pPr>
            <a:r>
              <a:rPr lang="en-US" sz="4000" dirty="0">
                <a:ln/>
                <a:solidFill>
                  <a:schemeClr val="bg1"/>
                </a:solidFill>
                <a:latin typeface="Avenir Next Condensed Demi Bold" panose="020B0506020202020204" pitchFamily="34" charset="0"/>
                <a:cs typeface="Arial" panose="020B0604020202020204" pitchFamily="34" charset="0"/>
              </a:rPr>
              <a:t>Maintain these systems.</a:t>
            </a:r>
          </a:p>
          <a:p>
            <a:pPr marL="457200" indent="-457200" algn="l">
              <a:spcAft>
                <a:spcPts val="1800"/>
              </a:spcAft>
              <a:buFont typeface="Arial" panose="020B0604020202020204" pitchFamily="34" charset="0"/>
              <a:buChar char="•"/>
            </a:pPr>
            <a:r>
              <a:rPr lang="en-US" sz="4000" dirty="0">
                <a:ln/>
                <a:solidFill>
                  <a:schemeClr val="bg1"/>
                </a:solidFill>
                <a:latin typeface="Avenir Next Condensed Demi Bold" panose="020B0506020202020204" pitchFamily="34" charset="0"/>
                <a:cs typeface="Arial" panose="020B0604020202020204" pitchFamily="34" charset="0"/>
              </a:rPr>
              <a:t>Do not run engines at idle or do apparatus checkouts with the engine running inside the fire station.</a:t>
            </a:r>
          </a:p>
          <a:p>
            <a:pPr marL="457200" indent="-457200" algn="l">
              <a:spcAft>
                <a:spcPts val="1800"/>
              </a:spcAft>
              <a:buFont typeface="Arial" panose="020B0604020202020204" pitchFamily="34" charset="0"/>
              <a:buChar char="•"/>
            </a:pPr>
            <a:r>
              <a:rPr lang="en-US" sz="4000" dirty="0">
                <a:solidFill>
                  <a:srgbClr val="FFFFFF"/>
                </a:solidFill>
                <a:latin typeface="Avenir Next Condensed Demi Bold" panose="020B0506020202020204" pitchFamily="34" charset="0"/>
                <a:cs typeface="Century Gothic"/>
              </a:rPr>
              <a:t>Exhaust source capture is the most reliable means to reduce or eliminate exposure of fire station occupants to diesel exhaust emissions.</a:t>
            </a:r>
            <a:endParaRPr lang="en-US" sz="4000" dirty="0">
              <a:ln/>
              <a:solidFill>
                <a:schemeClr val="bg1"/>
              </a:solidFill>
              <a:latin typeface="Avenir Next Condensed Demi Bold" panose="020B0506020202020204" pitchFamily="34" charset="0"/>
              <a:cs typeface="Arial" panose="020B0604020202020204" pitchFamily="34" charset="0"/>
            </a:endParaRPr>
          </a:p>
          <a:p>
            <a:pPr marL="457200" indent="-457200" algn="l">
              <a:buFont typeface="Arial" panose="020B0604020202020204" pitchFamily="34" charset="0"/>
              <a:buChar char="•"/>
            </a:pPr>
            <a:endParaRPr lang="en-US" sz="4000" dirty="0">
              <a:solidFill>
                <a:schemeClr val="bg1"/>
              </a:solidFill>
              <a:effectLst/>
              <a:latin typeface="Avenir Next Condensed Demi Bold" panose="020B0506020202020204" pitchFamily="34" charset="0"/>
            </a:endParaRPr>
          </a:p>
        </p:txBody>
      </p:sp>
      <p:grpSp>
        <p:nvGrpSpPr>
          <p:cNvPr id="2" name="Group 1">
            <a:extLst>
              <a:ext uri="{FF2B5EF4-FFF2-40B4-BE49-F238E27FC236}">
                <a16:creationId xmlns:a16="http://schemas.microsoft.com/office/drawing/2014/main" id="{D8284B49-3E2E-35A3-EF6B-70AE1A4D0BCF}"/>
              </a:ext>
            </a:extLst>
          </p:cNvPr>
          <p:cNvGrpSpPr/>
          <p:nvPr/>
        </p:nvGrpSpPr>
        <p:grpSpPr>
          <a:xfrm>
            <a:off x="678083" y="2297340"/>
            <a:ext cx="9657462" cy="7998758"/>
            <a:chOff x="678083" y="2297340"/>
            <a:chExt cx="9657462" cy="7998758"/>
          </a:xfrm>
        </p:grpSpPr>
        <p:pic>
          <p:nvPicPr>
            <p:cNvPr id="8" name="Content Placeholder 16">
              <a:extLst>
                <a:ext uri="{FF2B5EF4-FFF2-40B4-BE49-F238E27FC236}">
                  <a16:creationId xmlns:a16="http://schemas.microsoft.com/office/drawing/2014/main" id="{7326623C-3A86-A347-827C-E05A799774A3}"/>
                </a:ext>
              </a:extLst>
            </p:cNvPr>
            <p:cNvPicPr>
              <a:picLocks noChangeAspect="1"/>
            </p:cNvPicPr>
            <p:nvPr/>
          </p:nvPicPr>
          <p:blipFill rotWithShape="1">
            <a:blip r:embed="rId4"/>
            <a:srcRect l="12150" b="26086"/>
            <a:stretch/>
          </p:blipFill>
          <p:spPr>
            <a:xfrm>
              <a:off x="4322111" y="2297340"/>
              <a:ext cx="6013434" cy="3794624"/>
            </a:xfrm>
            <a:prstGeom prst="rect">
              <a:avLst/>
            </a:prstGeom>
            <a:effectLst/>
          </p:spPr>
        </p:pic>
        <p:sp>
          <p:nvSpPr>
            <p:cNvPr id="9" name="Freeform 8">
              <a:extLst>
                <a:ext uri="{FF2B5EF4-FFF2-40B4-BE49-F238E27FC236}">
                  <a16:creationId xmlns:a16="http://schemas.microsoft.com/office/drawing/2014/main" id="{98D6AE01-2B2A-5113-BDAE-45C09BF72A7C}"/>
                </a:ext>
              </a:extLst>
            </p:cNvPr>
            <p:cNvSpPr/>
            <p:nvPr/>
          </p:nvSpPr>
          <p:spPr>
            <a:xfrm>
              <a:off x="678083" y="5379853"/>
              <a:ext cx="5756306" cy="3009694"/>
            </a:xfrm>
            <a:custGeom>
              <a:avLst/>
              <a:gdLst>
                <a:gd name="connsiteX0" fmla="*/ 6911026 w 6987962"/>
                <a:gd name="connsiteY0" fmla="*/ 1206434 h 4981432"/>
                <a:gd name="connsiteX1" fmla="*/ 6974006 w 6987962"/>
                <a:gd name="connsiteY1" fmla="*/ 1228298 h 4981432"/>
                <a:gd name="connsiteX2" fmla="*/ 6933062 w 6987962"/>
                <a:gd name="connsiteY2" fmla="*/ 1255594 h 4981432"/>
                <a:gd name="connsiteX3" fmla="*/ 6905767 w 6987962"/>
                <a:gd name="connsiteY3" fmla="*/ 1214650 h 4981432"/>
                <a:gd name="connsiteX4" fmla="*/ 6904168 w 6987962"/>
                <a:gd name="connsiteY4" fmla="*/ 1209414 h 4981432"/>
                <a:gd name="connsiteX5" fmla="*/ 0 w 6987962"/>
                <a:gd name="connsiteY5" fmla="*/ 0 h 4981432"/>
                <a:gd name="connsiteX6" fmla="*/ 5336274 w 6987962"/>
                <a:gd name="connsiteY6" fmla="*/ 0 h 4981432"/>
                <a:gd name="connsiteX7" fmla="*/ 5295331 w 6987962"/>
                <a:gd name="connsiteY7" fmla="*/ 122829 h 4981432"/>
                <a:gd name="connsiteX8" fmla="*/ 5295331 w 6987962"/>
                <a:gd name="connsiteY8" fmla="*/ 232012 h 4981432"/>
                <a:gd name="connsiteX9" fmla="*/ 5336274 w 6987962"/>
                <a:gd name="connsiteY9" fmla="*/ 204716 h 4981432"/>
                <a:gd name="connsiteX10" fmla="*/ 5404513 w 6987962"/>
                <a:gd name="connsiteY10" fmla="*/ 122829 h 4981432"/>
                <a:gd name="connsiteX11" fmla="*/ 5445456 w 6987962"/>
                <a:gd name="connsiteY11" fmla="*/ 95534 h 4981432"/>
                <a:gd name="connsiteX12" fmla="*/ 5459104 w 6987962"/>
                <a:gd name="connsiteY12" fmla="*/ 150125 h 4981432"/>
                <a:gd name="connsiteX13" fmla="*/ 5472752 w 6987962"/>
                <a:gd name="connsiteY13" fmla="*/ 191068 h 4981432"/>
                <a:gd name="connsiteX14" fmla="*/ 5568286 w 6987962"/>
                <a:gd name="connsiteY14" fmla="*/ 177420 h 4981432"/>
                <a:gd name="connsiteX15" fmla="*/ 5650173 w 6987962"/>
                <a:gd name="connsiteY15" fmla="*/ 109182 h 4981432"/>
                <a:gd name="connsiteX16" fmla="*/ 5718412 w 6987962"/>
                <a:gd name="connsiteY16" fmla="*/ 68238 h 4981432"/>
                <a:gd name="connsiteX17" fmla="*/ 5786650 w 6987962"/>
                <a:gd name="connsiteY17" fmla="*/ 54591 h 4981432"/>
                <a:gd name="connsiteX18" fmla="*/ 5759355 w 6987962"/>
                <a:gd name="connsiteY18" fmla="*/ 95534 h 4981432"/>
                <a:gd name="connsiteX19" fmla="*/ 5773003 w 6987962"/>
                <a:gd name="connsiteY19" fmla="*/ 136477 h 4981432"/>
                <a:gd name="connsiteX20" fmla="*/ 6100549 w 6987962"/>
                <a:gd name="connsiteY20" fmla="*/ 136477 h 4981432"/>
                <a:gd name="connsiteX21" fmla="*/ 6032310 w 6987962"/>
                <a:gd name="connsiteY21" fmla="*/ 122829 h 4981432"/>
                <a:gd name="connsiteX22" fmla="*/ 6291618 w 6987962"/>
                <a:gd name="connsiteY22" fmla="*/ 122829 h 4981432"/>
                <a:gd name="connsiteX23" fmla="*/ 6537277 w 6987962"/>
                <a:gd name="connsiteY23" fmla="*/ 136477 h 4981432"/>
                <a:gd name="connsiteX24" fmla="*/ 6605516 w 6987962"/>
                <a:gd name="connsiteY24" fmla="*/ 150125 h 4981432"/>
                <a:gd name="connsiteX25" fmla="*/ 6591868 w 6987962"/>
                <a:gd name="connsiteY25" fmla="*/ 163773 h 4981432"/>
                <a:gd name="connsiteX26" fmla="*/ 6796585 w 6987962"/>
                <a:gd name="connsiteY26" fmla="*/ 163773 h 4981432"/>
                <a:gd name="connsiteX27" fmla="*/ 6755641 w 6987962"/>
                <a:gd name="connsiteY27" fmla="*/ 191068 h 4981432"/>
                <a:gd name="connsiteX28" fmla="*/ 6878471 w 6987962"/>
                <a:gd name="connsiteY28" fmla="*/ 204716 h 4981432"/>
                <a:gd name="connsiteX29" fmla="*/ 6919415 w 6987962"/>
                <a:gd name="connsiteY29" fmla="*/ 218364 h 4981432"/>
                <a:gd name="connsiteX30" fmla="*/ 6919415 w 6987962"/>
                <a:gd name="connsiteY30" fmla="*/ 327546 h 4981432"/>
                <a:gd name="connsiteX31" fmla="*/ 6960358 w 6987962"/>
                <a:gd name="connsiteY31" fmla="*/ 354841 h 4981432"/>
                <a:gd name="connsiteX32" fmla="*/ 6919415 w 6987962"/>
                <a:gd name="connsiteY32" fmla="*/ 368489 h 4981432"/>
                <a:gd name="connsiteX33" fmla="*/ 6878471 w 6987962"/>
                <a:gd name="connsiteY33" fmla="*/ 395785 h 4981432"/>
                <a:gd name="connsiteX34" fmla="*/ 6823880 w 6987962"/>
                <a:gd name="connsiteY34" fmla="*/ 409432 h 4981432"/>
                <a:gd name="connsiteX35" fmla="*/ 6782937 w 6987962"/>
                <a:gd name="connsiteY35" fmla="*/ 423080 h 4981432"/>
                <a:gd name="connsiteX36" fmla="*/ 6769289 w 6987962"/>
                <a:gd name="connsiteY36" fmla="*/ 573206 h 4981432"/>
                <a:gd name="connsiteX37" fmla="*/ 6823880 w 6987962"/>
                <a:gd name="connsiteY37" fmla="*/ 641444 h 4981432"/>
                <a:gd name="connsiteX38" fmla="*/ 6946710 w 6987962"/>
                <a:gd name="connsiteY38" fmla="*/ 777922 h 4981432"/>
                <a:gd name="connsiteX39" fmla="*/ 6960358 w 6987962"/>
                <a:gd name="connsiteY39" fmla="*/ 818865 h 4981432"/>
                <a:gd name="connsiteX40" fmla="*/ 6987653 w 6987962"/>
                <a:gd name="connsiteY40" fmla="*/ 873456 h 4981432"/>
                <a:gd name="connsiteX41" fmla="*/ 6974006 w 6987962"/>
                <a:gd name="connsiteY41" fmla="*/ 928047 h 4981432"/>
                <a:gd name="connsiteX42" fmla="*/ 6946710 w 6987962"/>
                <a:gd name="connsiteY42" fmla="*/ 968991 h 4981432"/>
                <a:gd name="connsiteX43" fmla="*/ 6905767 w 6987962"/>
                <a:gd name="connsiteY43" fmla="*/ 1009934 h 4981432"/>
                <a:gd name="connsiteX44" fmla="*/ 6890590 w 6987962"/>
                <a:gd name="connsiteY44" fmla="*/ 1164948 h 4981432"/>
                <a:gd name="connsiteX45" fmla="*/ 6904168 w 6987962"/>
                <a:gd name="connsiteY45" fmla="*/ 1209414 h 4981432"/>
                <a:gd name="connsiteX46" fmla="*/ 6892119 w 6987962"/>
                <a:gd name="connsiteY46" fmla="*/ 1214650 h 4981432"/>
                <a:gd name="connsiteX47" fmla="*/ 6878471 w 6987962"/>
                <a:gd name="connsiteY47" fmla="*/ 1310185 h 4981432"/>
                <a:gd name="connsiteX48" fmla="*/ 6919415 w 6987962"/>
                <a:gd name="connsiteY48" fmla="*/ 1446662 h 4981432"/>
                <a:gd name="connsiteX49" fmla="*/ 6946710 w 6987962"/>
                <a:gd name="connsiteY49" fmla="*/ 1569492 h 4981432"/>
                <a:gd name="connsiteX50" fmla="*/ 6960358 w 6987962"/>
                <a:gd name="connsiteY50" fmla="*/ 1665026 h 4981432"/>
                <a:gd name="connsiteX51" fmla="*/ 6919415 w 6987962"/>
                <a:gd name="connsiteY51" fmla="*/ 1678674 h 4981432"/>
                <a:gd name="connsiteX52" fmla="*/ 6892119 w 6987962"/>
                <a:gd name="connsiteY52" fmla="*/ 1719617 h 4981432"/>
                <a:gd name="connsiteX53" fmla="*/ 6782937 w 6987962"/>
                <a:gd name="connsiteY53" fmla="*/ 1760561 h 4981432"/>
                <a:gd name="connsiteX54" fmla="*/ 6728346 w 6987962"/>
                <a:gd name="connsiteY54" fmla="*/ 1774209 h 4981432"/>
                <a:gd name="connsiteX55" fmla="*/ 6673755 w 6987962"/>
                <a:gd name="connsiteY55" fmla="*/ 1815152 h 4981432"/>
                <a:gd name="connsiteX56" fmla="*/ 6728346 w 6987962"/>
                <a:gd name="connsiteY56" fmla="*/ 1828800 h 4981432"/>
                <a:gd name="connsiteX57" fmla="*/ 6782937 w 6987962"/>
                <a:gd name="connsiteY57" fmla="*/ 1815152 h 4981432"/>
                <a:gd name="connsiteX58" fmla="*/ 6823880 w 6987962"/>
                <a:gd name="connsiteY58" fmla="*/ 1801504 h 4981432"/>
                <a:gd name="connsiteX59" fmla="*/ 6892119 w 6987962"/>
                <a:gd name="connsiteY59" fmla="*/ 1787856 h 4981432"/>
                <a:gd name="connsiteX60" fmla="*/ 6905767 w 6987962"/>
                <a:gd name="connsiteY60" fmla="*/ 1828800 h 4981432"/>
                <a:gd name="connsiteX61" fmla="*/ 6946710 w 6987962"/>
                <a:gd name="connsiteY61" fmla="*/ 1856095 h 4981432"/>
                <a:gd name="connsiteX62" fmla="*/ 6933062 w 6987962"/>
                <a:gd name="connsiteY62" fmla="*/ 2388358 h 4981432"/>
                <a:gd name="connsiteX63" fmla="*/ 6878471 w 6987962"/>
                <a:gd name="connsiteY63" fmla="*/ 2470244 h 4981432"/>
                <a:gd name="connsiteX64" fmla="*/ 6837528 w 6987962"/>
                <a:gd name="connsiteY64" fmla="*/ 2497540 h 4981432"/>
                <a:gd name="connsiteX65" fmla="*/ 6823880 w 6987962"/>
                <a:gd name="connsiteY65" fmla="*/ 2784143 h 4981432"/>
                <a:gd name="connsiteX66" fmla="*/ 6837528 w 6987962"/>
                <a:gd name="connsiteY66" fmla="*/ 2825086 h 4981432"/>
                <a:gd name="connsiteX67" fmla="*/ 6878471 w 6987962"/>
                <a:gd name="connsiteY67" fmla="*/ 2811438 h 4981432"/>
                <a:gd name="connsiteX68" fmla="*/ 6905767 w 6987962"/>
                <a:gd name="connsiteY68" fmla="*/ 2866029 h 4981432"/>
                <a:gd name="connsiteX69" fmla="*/ 6878471 w 6987962"/>
                <a:gd name="connsiteY69" fmla="*/ 2920620 h 4981432"/>
                <a:gd name="connsiteX70" fmla="*/ 6837528 w 6987962"/>
                <a:gd name="connsiteY70" fmla="*/ 2961564 h 4981432"/>
                <a:gd name="connsiteX71" fmla="*/ 6741994 w 6987962"/>
                <a:gd name="connsiteY71" fmla="*/ 3029803 h 4981432"/>
                <a:gd name="connsiteX72" fmla="*/ 6714698 w 6987962"/>
                <a:gd name="connsiteY72" fmla="*/ 3070746 h 4981432"/>
                <a:gd name="connsiteX73" fmla="*/ 6673755 w 6987962"/>
                <a:gd name="connsiteY73" fmla="*/ 3125337 h 4981432"/>
                <a:gd name="connsiteX74" fmla="*/ 6550925 w 6987962"/>
                <a:gd name="connsiteY74" fmla="*/ 3193576 h 4981432"/>
                <a:gd name="connsiteX75" fmla="*/ 6619164 w 6987962"/>
                <a:gd name="connsiteY75" fmla="*/ 3261814 h 4981432"/>
                <a:gd name="connsiteX76" fmla="*/ 6441743 w 6987962"/>
                <a:gd name="connsiteY76" fmla="*/ 3275462 h 4981432"/>
                <a:gd name="connsiteX77" fmla="*/ 6373504 w 6987962"/>
                <a:gd name="connsiteY77" fmla="*/ 3289110 h 4981432"/>
                <a:gd name="connsiteX78" fmla="*/ 6346209 w 6987962"/>
                <a:gd name="connsiteY78" fmla="*/ 3384644 h 4981432"/>
                <a:gd name="connsiteX79" fmla="*/ 6359856 w 6987962"/>
                <a:gd name="connsiteY79" fmla="*/ 3425588 h 4981432"/>
                <a:gd name="connsiteX80" fmla="*/ 6469038 w 6987962"/>
                <a:gd name="connsiteY80" fmla="*/ 3493826 h 4981432"/>
                <a:gd name="connsiteX81" fmla="*/ 6591868 w 6987962"/>
                <a:gd name="connsiteY81" fmla="*/ 3521122 h 4981432"/>
                <a:gd name="connsiteX82" fmla="*/ 6632812 w 6987962"/>
                <a:gd name="connsiteY82" fmla="*/ 3562065 h 4981432"/>
                <a:gd name="connsiteX83" fmla="*/ 6550925 w 6987962"/>
                <a:gd name="connsiteY83" fmla="*/ 3630304 h 4981432"/>
                <a:gd name="connsiteX84" fmla="*/ 6550925 w 6987962"/>
                <a:gd name="connsiteY84" fmla="*/ 3780429 h 4981432"/>
                <a:gd name="connsiteX85" fmla="*/ 6646459 w 6987962"/>
                <a:gd name="connsiteY85" fmla="*/ 3875964 h 4981432"/>
                <a:gd name="connsiteX86" fmla="*/ 6782937 w 6987962"/>
                <a:gd name="connsiteY86" fmla="*/ 3971498 h 4981432"/>
                <a:gd name="connsiteX87" fmla="*/ 6755641 w 6987962"/>
                <a:gd name="connsiteY87" fmla="*/ 4012441 h 4981432"/>
                <a:gd name="connsiteX88" fmla="*/ 6714698 w 6987962"/>
                <a:gd name="connsiteY88" fmla="*/ 4026089 h 4981432"/>
                <a:gd name="connsiteX89" fmla="*/ 6741994 w 6987962"/>
                <a:gd name="connsiteY89" fmla="*/ 4121623 h 4981432"/>
                <a:gd name="connsiteX90" fmla="*/ 6782937 w 6987962"/>
                <a:gd name="connsiteY90" fmla="*/ 4135271 h 4981432"/>
                <a:gd name="connsiteX91" fmla="*/ 6837528 w 6987962"/>
                <a:gd name="connsiteY91" fmla="*/ 4148919 h 4981432"/>
                <a:gd name="connsiteX92" fmla="*/ 6892119 w 6987962"/>
                <a:gd name="connsiteY92" fmla="*/ 4176214 h 4981432"/>
                <a:gd name="connsiteX93" fmla="*/ 6741994 w 6987962"/>
                <a:gd name="connsiteY93" fmla="*/ 4203510 h 4981432"/>
                <a:gd name="connsiteX94" fmla="*/ 6673755 w 6987962"/>
                <a:gd name="connsiteY94" fmla="*/ 4217158 h 4981432"/>
                <a:gd name="connsiteX95" fmla="*/ 6728346 w 6987962"/>
                <a:gd name="connsiteY95" fmla="*/ 4244453 h 4981432"/>
                <a:gd name="connsiteX96" fmla="*/ 6769289 w 6987962"/>
                <a:gd name="connsiteY96" fmla="*/ 4258101 h 4981432"/>
                <a:gd name="connsiteX97" fmla="*/ 6796585 w 6987962"/>
                <a:gd name="connsiteY97" fmla="*/ 4312692 h 4981432"/>
                <a:gd name="connsiteX98" fmla="*/ 6714698 w 6987962"/>
                <a:gd name="connsiteY98" fmla="*/ 4326340 h 4981432"/>
                <a:gd name="connsiteX99" fmla="*/ 6851176 w 6987962"/>
                <a:gd name="connsiteY99" fmla="*/ 4339988 h 4981432"/>
                <a:gd name="connsiteX100" fmla="*/ 6892119 w 6987962"/>
                <a:gd name="connsiteY100" fmla="*/ 4367283 h 4981432"/>
                <a:gd name="connsiteX101" fmla="*/ 6919415 w 6987962"/>
                <a:gd name="connsiteY101" fmla="*/ 4408226 h 4981432"/>
                <a:gd name="connsiteX102" fmla="*/ 6946710 w 6987962"/>
                <a:gd name="connsiteY102" fmla="*/ 4653886 h 4981432"/>
                <a:gd name="connsiteX103" fmla="*/ 6892119 w 6987962"/>
                <a:gd name="connsiteY103" fmla="*/ 4667534 h 4981432"/>
                <a:gd name="connsiteX104" fmla="*/ 6837528 w 6987962"/>
                <a:gd name="connsiteY104" fmla="*/ 4804012 h 4981432"/>
                <a:gd name="connsiteX105" fmla="*/ 6796585 w 6987962"/>
                <a:gd name="connsiteY105" fmla="*/ 4844955 h 4981432"/>
                <a:gd name="connsiteX106" fmla="*/ 6728346 w 6987962"/>
                <a:gd name="connsiteY106" fmla="*/ 4804012 h 4981432"/>
                <a:gd name="connsiteX107" fmla="*/ 6673755 w 6987962"/>
                <a:gd name="connsiteY107" fmla="*/ 4763068 h 4981432"/>
                <a:gd name="connsiteX108" fmla="*/ 6550925 w 6987962"/>
                <a:gd name="connsiteY108" fmla="*/ 4749420 h 4981432"/>
                <a:gd name="connsiteX109" fmla="*/ 6537277 w 6987962"/>
                <a:gd name="connsiteY109" fmla="*/ 4844955 h 4981432"/>
                <a:gd name="connsiteX110" fmla="*/ 6578221 w 6987962"/>
                <a:gd name="connsiteY110" fmla="*/ 4899546 h 4981432"/>
                <a:gd name="connsiteX111" fmla="*/ 6537277 w 6987962"/>
                <a:gd name="connsiteY111" fmla="*/ 4872250 h 4981432"/>
                <a:gd name="connsiteX112" fmla="*/ 6496334 w 6987962"/>
                <a:gd name="connsiteY112" fmla="*/ 4831307 h 4981432"/>
                <a:gd name="connsiteX113" fmla="*/ 6441743 w 6987962"/>
                <a:gd name="connsiteY113" fmla="*/ 4804012 h 4981432"/>
                <a:gd name="connsiteX114" fmla="*/ 6373504 w 6987962"/>
                <a:gd name="connsiteY114" fmla="*/ 4776716 h 4981432"/>
                <a:gd name="connsiteX115" fmla="*/ 6400800 w 6987962"/>
                <a:gd name="connsiteY115" fmla="*/ 4831307 h 4981432"/>
                <a:gd name="connsiteX116" fmla="*/ 6428095 w 6987962"/>
                <a:gd name="connsiteY116" fmla="*/ 4872250 h 4981432"/>
                <a:gd name="connsiteX117" fmla="*/ 6469038 w 6987962"/>
                <a:gd name="connsiteY117" fmla="*/ 4954137 h 4981432"/>
                <a:gd name="connsiteX118" fmla="*/ 6332561 w 6987962"/>
                <a:gd name="connsiteY118" fmla="*/ 4831307 h 4981432"/>
                <a:gd name="connsiteX119" fmla="*/ 6291618 w 6987962"/>
                <a:gd name="connsiteY119" fmla="*/ 4804012 h 4981432"/>
                <a:gd name="connsiteX120" fmla="*/ 6223379 w 6987962"/>
                <a:gd name="connsiteY120" fmla="*/ 4790364 h 4981432"/>
                <a:gd name="connsiteX121" fmla="*/ 6209731 w 6987962"/>
                <a:gd name="connsiteY121" fmla="*/ 4926841 h 4981432"/>
                <a:gd name="connsiteX122" fmla="*/ 6237026 w 6987962"/>
                <a:gd name="connsiteY122" fmla="*/ 4967785 h 4981432"/>
                <a:gd name="connsiteX123" fmla="*/ 6196083 w 6987962"/>
                <a:gd name="connsiteY123" fmla="*/ 4926841 h 4981432"/>
                <a:gd name="connsiteX124" fmla="*/ 6073253 w 6987962"/>
                <a:gd name="connsiteY124" fmla="*/ 4844955 h 4981432"/>
                <a:gd name="connsiteX125" fmla="*/ 5977719 w 6987962"/>
                <a:gd name="connsiteY125" fmla="*/ 4817659 h 4981432"/>
                <a:gd name="connsiteX126" fmla="*/ 5955041 w 6987962"/>
                <a:gd name="connsiteY126" fmla="*/ 4953212 h 4981432"/>
                <a:gd name="connsiteX127" fmla="*/ 5961128 w 6987962"/>
                <a:gd name="connsiteY127" fmla="*/ 4981432 h 4981432"/>
                <a:gd name="connsiteX128" fmla="*/ 5943446 w 6987962"/>
                <a:gd name="connsiteY128" fmla="*/ 4981432 h 4981432"/>
                <a:gd name="connsiteX129" fmla="*/ 5939141 w 6987962"/>
                <a:gd name="connsiteY129" fmla="*/ 4978583 h 4981432"/>
                <a:gd name="connsiteX130" fmla="*/ 5868537 w 6987962"/>
                <a:gd name="connsiteY130" fmla="*/ 4913194 h 4981432"/>
                <a:gd name="connsiteX131" fmla="*/ 5813946 w 6987962"/>
                <a:gd name="connsiteY131" fmla="*/ 4872250 h 4981432"/>
                <a:gd name="connsiteX132" fmla="*/ 5745707 w 6987962"/>
                <a:gd name="connsiteY132" fmla="*/ 4885898 h 4981432"/>
                <a:gd name="connsiteX133" fmla="*/ 5759355 w 6987962"/>
                <a:gd name="connsiteY133" fmla="*/ 4954137 h 4981432"/>
                <a:gd name="connsiteX134" fmla="*/ 5158853 w 6987962"/>
                <a:gd name="connsiteY134" fmla="*/ 4967785 h 4981432"/>
                <a:gd name="connsiteX135" fmla="*/ 5104262 w 6987962"/>
                <a:gd name="connsiteY135" fmla="*/ 4885898 h 4981432"/>
                <a:gd name="connsiteX136" fmla="*/ 5063319 w 6987962"/>
                <a:gd name="connsiteY136" fmla="*/ 4735773 h 4981432"/>
                <a:gd name="connsiteX137" fmla="*/ 5049671 w 6987962"/>
                <a:gd name="connsiteY137" fmla="*/ 4790364 h 4981432"/>
                <a:gd name="connsiteX138" fmla="*/ 5063319 w 6987962"/>
                <a:gd name="connsiteY138" fmla="*/ 4858603 h 4981432"/>
                <a:gd name="connsiteX139" fmla="*/ 5040456 w 6987962"/>
                <a:gd name="connsiteY139" fmla="*/ 4812673 h 4981432"/>
                <a:gd name="connsiteX140" fmla="*/ 5033170 w 6987962"/>
                <a:gd name="connsiteY140" fmla="*/ 4797816 h 4981432"/>
                <a:gd name="connsiteX141" fmla="*/ 5030143 w 6987962"/>
                <a:gd name="connsiteY141" fmla="*/ 4791484 h 4981432"/>
                <a:gd name="connsiteX142" fmla="*/ 5030842 w 6987962"/>
                <a:gd name="connsiteY142" fmla="*/ 4793069 h 4981432"/>
                <a:gd name="connsiteX143" fmla="*/ 5033170 w 6987962"/>
                <a:gd name="connsiteY143" fmla="*/ 4797816 h 4981432"/>
                <a:gd name="connsiteX144" fmla="*/ 5034027 w 6987962"/>
                <a:gd name="connsiteY144" fmla="*/ 4799610 h 4981432"/>
                <a:gd name="connsiteX145" fmla="*/ 5008728 w 6987962"/>
                <a:gd name="connsiteY145" fmla="*/ 4763068 h 4981432"/>
                <a:gd name="connsiteX146" fmla="*/ 4981432 w 6987962"/>
                <a:gd name="connsiteY146" fmla="*/ 4708477 h 4981432"/>
                <a:gd name="connsiteX147" fmla="*/ 4831307 w 6987962"/>
                <a:gd name="connsiteY147" fmla="*/ 4681182 h 4981432"/>
                <a:gd name="connsiteX148" fmla="*/ 4804012 w 6987962"/>
                <a:gd name="connsiteY148" fmla="*/ 4763068 h 4981432"/>
                <a:gd name="connsiteX149" fmla="*/ 4831307 w 6987962"/>
                <a:gd name="connsiteY149" fmla="*/ 4804012 h 4981432"/>
                <a:gd name="connsiteX150" fmla="*/ 4844955 w 6987962"/>
                <a:gd name="connsiteY150" fmla="*/ 4844955 h 4981432"/>
                <a:gd name="connsiteX151" fmla="*/ 4763068 w 6987962"/>
                <a:gd name="connsiteY151" fmla="*/ 4790364 h 4981432"/>
                <a:gd name="connsiteX152" fmla="*/ 4667534 w 6987962"/>
                <a:gd name="connsiteY152" fmla="*/ 4722125 h 4981432"/>
                <a:gd name="connsiteX153" fmla="*/ 4640238 w 6987962"/>
                <a:gd name="connsiteY153" fmla="*/ 4804012 h 4981432"/>
                <a:gd name="connsiteX154" fmla="*/ 4626591 w 6987962"/>
                <a:gd name="connsiteY154" fmla="*/ 4858603 h 4981432"/>
                <a:gd name="connsiteX155" fmla="*/ 4462818 w 6987962"/>
                <a:gd name="connsiteY155" fmla="*/ 4817659 h 4981432"/>
                <a:gd name="connsiteX156" fmla="*/ 4449170 w 6987962"/>
                <a:gd name="connsiteY156" fmla="*/ 4858603 h 4981432"/>
                <a:gd name="connsiteX157" fmla="*/ 4421874 w 6987962"/>
                <a:gd name="connsiteY157" fmla="*/ 4899546 h 4981432"/>
                <a:gd name="connsiteX158" fmla="*/ 4408226 w 6987962"/>
                <a:gd name="connsiteY158" fmla="*/ 4858603 h 4981432"/>
                <a:gd name="connsiteX159" fmla="*/ 4380931 w 6987962"/>
                <a:gd name="connsiteY159" fmla="*/ 4804012 h 4981432"/>
                <a:gd name="connsiteX160" fmla="*/ 4312692 w 6987962"/>
                <a:gd name="connsiteY160" fmla="*/ 4763068 h 4981432"/>
                <a:gd name="connsiteX161" fmla="*/ 4244453 w 6987962"/>
                <a:gd name="connsiteY161" fmla="*/ 4831307 h 4981432"/>
                <a:gd name="connsiteX162" fmla="*/ 4176215 w 6987962"/>
                <a:gd name="connsiteY162" fmla="*/ 4749420 h 4981432"/>
                <a:gd name="connsiteX163" fmla="*/ 4135271 w 6987962"/>
                <a:gd name="connsiteY163" fmla="*/ 4694829 h 4981432"/>
                <a:gd name="connsiteX164" fmla="*/ 4039737 w 6987962"/>
                <a:gd name="connsiteY164" fmla="*/ 4667534 h 4981432"/>
                <a:gd name="connsiteX165" fmla="*/ 3998794 w 6987962"/>
                <a:gd name="connsiteY165" fmla="*/ 4872250 h 4981432"/>
                <a:gd name="connsiteX166" fmla="*/ 3944203 w 6987962"/>
                <a:gd name="connsiteY166" fmla="*/ 4790364 h 4981432"/>
                <a:gd name="connsiteX167" fmla="*/ 3835021 w 6987962"/>
                <a:gd name="connsiteY167" fmla="*/ 4708477 h 4981432"/>
                <a:gd name="connsiteX168" fmla="*/ 3794077 w 6987962"/>
                <a:gd name="connsiteY168" fmla="*/ 4722125 h 4981432"/>
                <a:gd name="connsiteX169" fmla="*/ 3739486 w 6987962"/>
                <a:gd name="connsiteY169" fmla="*/ 4776716 h 4981432"/>
                <a:gd name="connsiteX170" fmla="*/ 3712191 w 6987962"/>
                <a:gd name="connsiteY170" fmla="*/ 4708477 h 4981432"/>
                <a:gd name="connsiteX171" fmla="*/ 3684895 w 6987962"/>
                <a:gd name="connsiteY171" fmla="*/ 4694829 h 4981432"/>
                <a:gd name="connsiteX172" fmla="*/ 3603009 w 6987962"/>
                <a:gd name="connsiteY172" fmla="*/ 4612943 h 4981432"/>
                <a:gd name="connsiteX173" fmla="*/ 3562065 w 6987962"/>
                <a:gd name="connsiteY173" fmla="*/ 4599295 h 4981432"/>
                <a:gd name="connsiteX174" fmla="*/ 3507474 w 6987962"/>
                <a:gd name="connsiteY174" fmla="*/ 4612943 h 4981432"/>
                <a:gd name="connsiteX175" fmla="*/ 3425588 w 6987962"/>
                <a:gd name="connsiteY175" fmla="*/ 4599295 h 4981432"/>
                <a:gd name="connsiteX176" fmla="*/ 3330053 w 6987962"/>
                <a:gd name="connsiteY176" fmla="*/ 4585647 h 4981432"/>
                <a:gd name="connsiteX177" fmla="*/ 3179928 w 6987962"/>
                <a:gd name="connsiteY177" fmla="*/ 4722125 h 4981432"/>
                <a:gd name="connsiteX178" fmla="*/ 3138985 w 6987962"/>
                <a:gd name="connsiteY178" fmla="*/ 4694829 h 4981432"/>
                <a:gd name="connsiteX179" fmla="*/ 3084394 w 6987962"/>
                <a:gd name="connsiteY179" fmla="*/ 4653886 h 4981432"/>
                <a:gd name="connsiteX180" fmla="*/ 2295745 w 6987962"/>
                <a:gd name="connsiteY180" fmla="*/ 4979336 h 4981432"/>
                <a:gd name="connsiteX181" fmla="*/ 2291599 w 6987962"/>
                <a:gd name="connsiteY181" fmla="*/ 4981432 h 4981432"/>
                <a:gd name="connsiteX182" fmla="*/ 0 w 6987962"/>
                <a:gd name="connsiteY182" fmla="*/ 4981432 h 498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987962" h="4981432">
                  <a:moveTo>
                    <a:pt x="6911026" y="1206434"/>
                  </a:moveTo>
                  <a:cubicBezTo>
                    <a:pt x="6932425" y="1203154"/>
                    <a:pt x="6959331" y="1213623"/>
                    <a:pt x="6974006" y="1228298"/>
                  </a:cubicBezTo>
                  <a:cubicBezTo>
                    <a:pt x="6985604" y="1239897"/>
                    <a:pt x="6946710" y="1246495"/>
                    <a:pt x="6933062" y="1255594"/>
                  </a:cubicBezTo>
                  <a:cubicBezTo>
                    <a:pt x="6923964" y="1241946"/>
                    <a:pt x="6913102" y="1229321"/>
                    <a:pt x="6905767" y="1214650"/>
                  </a:cubicBezTo>
                  <a:lnTo>
                    <a:pt x="6904168" y="1209414"/>
                  </a:lnTo>
                  <a:close/>
                  <a:moveTo>
                    <a:pt x="0" y="0"/>
                  </a:moveTo>
                  <a:lnTo>
                    <a:pt x="5336274" y="0"/>
                  </a:lnTo>
                  <a:cubicBezTo>
                    <a:pt x="5336274" y="0"/>
                    <a:pt x="5307187" y="81332"/>
                    <a:pt x="5295331" y="122829"/>
                  </a:cubicBezTo>
                  <a:cubicBezTo>
                    <a:pt x="5275061" y="193773"/>
                    <a:pt x="5276705" y="176133"/>
                    <a:pt x="5295331" y="232012"/>
                  </a:cubicBezTo>
                  <a:cubicBezTo>
                    <a:pt x="5308979" y="222913"/>
                    <a:pt x="5324676" y="216314"/>
                    <a:pt x="5336274" y="204716"/>
                  </a:cubicBezTo>
                  <a:cubicBezTo>
                    <a:pt x="5443623" y="97367"/>
                    <a:pt x="5270371" y="234615"/>
                    <a:pt x="5404513" y="122829"/>
                  </a:cubicBezTo>
                  <a:cubicBezTo>
                    <a:pt x="5417114" y="112328"/>
                    <a:pt x="5430785" y="88199"/>
                    <a:pt x="5445456" y="95534"/>
                  </a:cubicBezTo>
                  <a:cubicBezTo>
                    <a:pt x="5462233" y="103923"/>
                    <a:pt x="5453951" y="132090"/>
                    <a:pt x="5459104" y="150125"/>
                  </a:cubicBezTo>
                  <a:cubicBezTo>
                    <a:pt x="5463056" y="163957"/>
                    <a:pt x="5468203" y="177420"/>
                    <a:pt x="5472752" y="191068"/>
                  </a:cubicBezTo>
                  <a:cubicBezTo>
                    <a:pt x="5504597" y="186519"/>
                    <a:pt x="5537475" y="186663"/>
                    <a:pt x="5568286" y="177420"/>
                  </a:cubicBezTo>
                  <a:cubicBezTo>
                    <a:pt x="5603647" y="166812"/>
                    <a:pt x="5623096" y="129490"/>
                    <a:pt x="5650173" y="109182"/>
                  </a:cubicBezTo>
                  <a:cubicBezTo>
                    <a:pt x="5671394" y="93266"/>
                    <a:pt x="5693783" y="78090"/>
                    <a:pt x="5718412" y="68238"/>
                  </a:cubicBezTo>
                  <a:cubicBezTo>
                    <a:pt x="5739949" y="59623"/>
                    <a:pt x="5767350" y="41724"/>
                    <a:pt x="5786650" y="54591"/>
                  </a:cubicBezTo>
                  <a:cubicBezTo>
                    <a:pt x="5800298" y="63690"/>
                    <a:pt x="5768453" y="81886"/>
                    <a:pt x="5759355" y="95534"/>
                  </a:cubicBezTo>
                  <a:cubicBezTo>
                    <a:pt x="5763904" y="109182"/>
                    <a:pt x="5758849" y="133904"/>
                    <a:pt x="5773003" y="136477"/>
                  </a:cubicBezTo>
                  <a:cubicBezTo>
                    <a:pt x="5995573" y="176944"/>
                    <a:pt x="5980665" y="176439"/>
                    <a:pt x="6100549" y="136477"/>
                  </a:cubicBezTo>
                  <a:cubicBezTo>
                    <a:pt x="6077803" y="131928"/>
                    <a:pt x="6009487" y="126979"/>
                    <a:pt x="6032310" y="122829"/>
                  </a:cubicBezTo>
                  <a:cubicBezTo>
                    <a:pt x="6211127" y="90317"/>
                    <a:pt x="6192119" y="89665"/>
                    <a:pt x="6291618" y="122829"/>
                  </a:cubicBezTo>
                  <a:cubicBezTo>
                    <a:pt x="6373504" y="127378"/>
                    <a:pt x="6455573" y="129372"/>
                    <a:pt x="6537277" y="136477"/>
                  </a:cubicBezTo>
                  <a:cubicBezTo>
                    <a:pt x="6560387" y="138487"/>
                    <a:pt x="6598180" y="128119"/>
                    <a:pt x="6605516" y="150125"/>
                  </a:cubicBezTo>
                  <a:cubicBezTo>
                    <a:pt x="6608889" y="160244"/>
                    <a:pt x="6481539" y="200547"/>
                    <a:pt x="6591868" y="163773"/>
                  </a:cubicBezTo>
                  <a:cubicBezTo>
                    <a:pt x="6644580" y="156243"/>
                    <a:pt x="6745706" y="133246"/>
                    <a:pt x="6796585" y="163773"/>
                  </a:cubicBezTo>
                  <a:cubicBezTo>
                    <a:pt x="6810650" y="172212"/>
                    <a:pt x="6769289" y="181970"/>
                    <a:pt x="6755641" y="191068"/>
                  </a:cubicBezTo>
                  <a:cubicBezTo>
                    <a:pt x="6796584" y="195617"/>
                    <a:pt x="6837836" y="197943"/>
                    <a:pt x="6878471" y="204716"/>
                  </a:cubicBezTo>
                  <a:cubicBezTo>
                    <a:pt x="6892662" y="207081"/>
                    <a:pt x="6917050" y="204173"/>
                    <a:pt x="6919415" y="218364"/>
                  </a:cubicBezTo>
                  <a:cubicBezTo>
                    <a:pt x="6949093" y="396428"/>
                    <a:pt x="6836305" y="202884"/>
                    <a:pt x="6919415" y="327546"/>
                  </a:cubicBezTo>
                  <a:cubicBezTo>
                    <a:pt x="6933063" y="336644"/>
                    <a:pt x="6960358" y="338439"/>
                    <a:pt x="6960358" y="354841"/>
                  </a:cubicBezTo>
                  <a:cubicBezTo>
                    <a:pt x="6960358" y="369227"/>
                    <a:pt x="6932282" y="362055"/>
                    <a:pt x="6919415" y="368489"/>
                  </a:cubicBezTo>
                  <a:cubicBezTo>
                    <a:pt x="6904744" y="375825"/>
                    <a:pt x="6892119" y="386686"/>
                    <a:pt x="6878471" y="395785"/>
                  </a:cubicBezTo>
                  <a:cubicBezTo>
                    <a:pt x="6860274" y="400334"/>
                    <a:pt x="6841915" y="404279"/>
                    <a:pt x="6823880" y="409432"/>
                  </a:cubicBezTo>
                  <a:cubicBezTo>
                    <a:pt x="6810048" y="413384"/>
                    <a:pt x="6789923" y="410504"/>
                    <a:pt x="6782937" y="423080"/>
                  </a:cubicBezTo>
                  <a:cubicBezTo>
                    <a:pt x="6738042" y="503890"/>
                    <a:pt x="6749189" y="512905"/>
                    <a:pt x="6769289" y="573206"/>
                  </a:cubicBezTo>
                  <a:cubicBezTo>
                    <a:pt x="6787486" y="595952"/>
                    <a:pt x="6804394" y="619792"/>
                    <a:pt x="6823880" y="641444"/>
                  </a:cubicBezTo>
                  <a:cubicBezTo>
                    <a:pt x="6873861" y="696978"/>
                    <a:pt x="6907209" y="714720"/>
                    <a:pt x="6946710" y="777922"/>
                  </a:cubicBezTo>
                  <a:cubicBezTo>
                    <a:pt x="6954335" y="790121"/>
                    <a:pt x="6954691" y="805642"/>
                    <a:pt x="6960358" y="818865"/>
                  </a:cubicBezTo>
                  <a:cubicBezTo>
                    <a:pt x="6968372" y="837565"/>
                    <a:pt x="6985129" y="853268"/>
                    <a:pt x="6987653" y="873456"/>
                  </a:cubicBezTo>
                  <a:cubicBezTo>
                    <a:pt x="6989980" y="892068"/>
                    <a:pt x="6978555" y="909850"/>
                    <a:pt x="6974006" y="928047"/>
                  </a:cubicBezTo>
                  <a:cubicBezTo>
                    <a:pt x="6964907" y="941695"/>
                    <a:pt x="6957211" y="956390"/>
                    <a:pt x="6946710" y="968991"/>
                  </a:cubicBezTo>
                  <a:cubicBezTo>
                    <a:pt x="6934354" y="983818"/>
                    <a:pt x="6910740" y="991285"/>
                    <a:pt x="6905767" y="1009934"/>
                  </a:cubicBezTo>
                  <a:cubicBezTo>
                    <a:pt x="6894044" y="1053892"/>
                    <a:pt x="6882600" y="1112455"/>
                    <a:pt x="6890590" y="1164948"/>
                  </a:cubicBezTo>
                  <a:lnTo>
                    <a:pt x="6904168" y="1209414"/>
                  </a:lnTo>
                  <a:lnTo>
                    <a:pt x="6892119" y="1214650"/>
                  </a:lnTo>
                  <a:cubicBezTo>
                    <a:pt x="6867695" y="1235585"/>
                    <a:pt x="6883020" y="1278340"/>
                    <a:pt x="6878471" y="1310185"/>
                  </a:cubicBezTo>
                  <a:cubicBezTo>
                    <a:pt x="6909932" y="1436028"/>
                    <a:pt x="6869567" y="1280503"/>
                    <a:pt x="6919415" y="1446662"/>
                  </a:cubicBezTo>
                  <a:cubicBezTo>
                    <a:pt x="6928614" y="1477325"/>
                    <a:pt x="6941842" y="1540283"/>
                    <a:pt x="6946710" y="1569492"/>
                  </a:cubicBezTo>
                  <a:cubicBezTo>
                    <a:pt x="6951998" y="1601222"/>
                    <a:pt x="6968160" y="1633818"/>
                    <a:pt x="6960358" y="1665026"/>
                  </a:cubicBezTo>
                  <a:cubicBezTo>
                    <a:pt x="6956869" y="1678982"/>
                    <a:pt x="6930649" y="1669687"/>
                    <a:pt x="6919415" y="1678674"/>
                  </a:cubicBezTo>
                  <a:cubicBezTo>
                    <a:pt x="6906607" y="1688921"/>
                    <a:pt x="6901218" y="1705969"/>
                    <a:pt x="6892119" y="1719617"/>
                  </a:cubicBezTo>
                  <a:cubicBezTo>
                    <a:pt x="6751993" y="1754649"/>
                    <a:pt x="6925673" y="1707034"/>
                    <a:pt x="6782937" y="1760561"/>
                  </a:cubicBezTo>
                  <a:cubicBezTo>
                    <a:pt x="6765374" y="1767147"/>
                    <a:pt x="6745123" y="1765821"/>
                    <a:pt x="6728346" y="1774209"/>
                  </a:cubicBezTo>
                  <a:cubicBezTo>
                    <a:pt x="6708001" y="1784381"/>
                    <a:pt x="6673755" y="1792406"/>
                    <a:pt x="6673755" y="1815152"/>
                  </a:cubicBezTo>
                  <a:cubicBezTo>
                    <a:pt x="6673755" y="1833909"/>
                    <a:pt x="6710149" y="1824251"/>
                    <a:pt x="6728346" y="1828800"/>
                  </a:cubicBezTo>
                  <a:cubicBezTo>
                    <a:pt x="6746543" y="1824251"/>
                    <a:pt x="6764902" y="1820305"/>
                    <a:pt x="6782937" y="1815152"/>
                  </a:cubicBezTo>
                  <a:cubicBezTo>
                    <a:pt x="6796769" y="1811200"/>
                    <a:pt x="6809924" y="1804993"/>
                    <a:pt x="6823880" y="1801504"/>
                  </a:cubicBezTo>
                  <a:cubicBezTo>
                    <a:pt x="6846384" y="1795878"/>
                    <a:pt x="6870113" y="1780520"/>
                    <a:pt x="6892119" y="1787856"/>
                  </a:cubicBezTo>
                  <a:cubicBezTo>
                    <a:pt x="6905767" y="1792405"/>
                    <a:pt x="6901218" y="1815152"/>
                    <a:pt x="6905767" y="1828800"/>
                  </a:cubicBezTo>
                  <a:cubicBezTo>
                    <a:pt x="6919415" y="1837898"/>
                    <a:pt x="6944119" y="1839899"/>
                    <a:pt x="6946710" y="1856095"/>
                  </a:cubicBezTo>
                  <a:cubicBezTo>
                    <a:pt x="6983332" y="2084982"/>
                    <a:pt x="6959489" y="2176943"/>
                    <a:pt x="6933062" y="2388358"/>
                  </a:cubicBezTo>
                  <a:cubicBezTo>
                    <a:pt x="6933062" y="2388358"/>
                    <a:pt x="6900073" y="2445556"/>
                    <a:pt x="6878471" y="2470244"/>
                  </a:cubicBezTo>
                  <a:cubicBezTo>
                    <a:pt x="6867670" y="2482588"/>
                    <a:pt x="6840338" y="2481380"/>
                    <a:pt x="6837528" y="2497540"/>
                  </a:cubicBezTo>
                  <a:cubicBezTo>
                    <a:pt x="6821141" y="2591768"/>
                    <a:pt x="6828429" y="2688609"/>
                    <a:pt x="6823880" y="2784143"/>
                  </a:cubicBezTo>
                  <a:cubicBezTo>
                    <a:pt x="6828429" y="2797791"/>
                    <a:pt x="6824661" y="2818653"/>
                    <a:pt x="6837528" y="2825086"/>
                  </a:cubicBezTo>
                  <a:cubicBezTo>
                    <a:pt x="6850395" y="2831519"/>
                    <a:pt x="6866135" y="2804037"/>
                    <a:pt x="6878471" y="2811438"/>
                  </a:cubicBezTo>
                  <a:cubicBezTo>
                    <a:pt x="6895917" y="2821905"/>
                    <a:pt x="6896668" y="2847832"/>
                    <a:pt x="6905767" y="2866029"/>
                  </a:cubicBezTo>
                  <a:cubicBezTo>
                    <a:pt x="6896668" y="2884226"/>
                    <a:pt x="6890296" y="2904065"/>
                    <a:pt x="6878471" y="2920620"/>
                  </a:cubicBezTo>
                  <a:cubicBezTo>
                    <a:pt x="6867253" y="2936326"/>
                    <a:pt x="6852355" y="2949208"/>
                    <a:pt x="6837528" y="2961564"/>
                  </a:cubicBezTo>
                  <a:cubicBezTo>
                    <a:pt x="6791022" y="3000320"/>
                    <a:pt x="6791175" y="2980622"/>
                    <a:pt x="6741994" y="3029803"/>
                  </a:cubicBezTo>
                  <a:cubicBezTo>
                    <a:pt x="6730396" y="3041401"/>
                    <a:pt x="6724232" y="3057399"/>
                    <a:pt x="6714698" y="3070746"/>
                  </a:cubicBezTo>
                  <a:cubicBezTo>
                    <a:pt x="6701477" y="3089255"/>
                    <a:pt x="6687403" y="3107140"/>
                    <a:pt x="6673755" y="3125337"/>
                  </a:cubicBezTo>
                  <a:cubicBezTo>
                    <a:pt x="6633165" y="3138867"/>
                    <a:pt x="6573008" y="3154930"/>
                    <a:pt x="6550925" y="3193576"/>
                  </a:cubicBezTo>
                  <a:cubicBezTo>
                    <a:pt x="6538376" y="3215538"/>
                    <a:pt x="6613517" y="3258049"/>
                    <a:pt x="6619164" y="3261814"/>
                  </a:cubicBezTo>
                  <a:cubicBezTo>
                    <a:pt x="6560024" y="3266363"/>
                    <a:pt x="6500695" y="3268912"/>
                    <a:pt x="6441743" y="3275462"/>
                  </a:cubicBezTo>
                  <a:cubicBezTo>
                    <a:pt x="6418688" y="3278024"/>
                    <a:pt x="6388779" y="3271653"/>
                    <a:pt x="6373504" y="3289110"/>
                  </a:cubicBezTo>
                  <a:cubicBezTo>
                    <a:pt x="6351695" y="3314035"/>
                    <a:pt x="6355307" y="3352799"/>
                    <a:pt x="6346209" y="3384644"/>
                  </a:cubicBezTo>
                  <a:cubicBezTo>
                    <a:pt x="6350758" y="3398292"/>
                    <a:pt x="6350646" y="3414536"/>
                    <a:pt x="6359856" y="3425588"/>
                  </a:cubicBezTo>
                  <a:cubicBezTo>
                    <a:pt x="6385165" y="3455959"/>
                    <a:pt x="6434850" y="3476732"/>
                    <a:pt x="6469038" y="3493826"/>
                  </a:cubicBezTo>
                  <a:cubicBezTo>
                    <a:pt x="6478948" y="3495478"/>
                    <a:pt x="6569469" y="3506189"/>
                    <a:pt x="6591868" y="3521122"/>
                  </a:cubicBezTo>
                  <a:cubicBezTo>
                    <a:pt x="6607927" y="3531828"/>
                    <a:pt x="6619164" y="3548417"/>
                    <a:pt x="6632812" y="3562065"/>
                  </a:cubicBezTo>
                  <a:cubicBezTo>
                    <a:pt x="6612343" y="3575711"/>
                    <a:pt x="6560478" y="3606421"/>
                    <a:pt x="6550925" y="3630304"/>
                  </a:cubicBezTo>
                  <a:cubicBezTo>
                    <a:pt x="6523339" y="3699268"/>
                    <a:pt x="6536055" y="3720951"/>
                    <a:pt x="6550925" y="3780429"/>
                  </a:cubicBezTo>
                  <a:cubicBezTo>
                    <a:pt x="6601315" y="3847616"/>
                    <a:pt x="6577872" y="3826973"/>
                    <a:pt x="6646459" y="3875964"/>
                  </a:cubicBezTo>
                  <a:cubicBezTo>
                    <a:pt x="6691646" y="3908241"/>
                    <a:pt x="6748247" y="3928136"/>
                    <a:pt x="6782937" y="3971498"/>
                  </a:cubicBezTo>
                  <a:cubicBezTo>
                    <a:pt x="6793184" y="3984306"/>
                    <a:pt x="6764740" y="3998793"/>
                    <a:pt x="6755641" y="4012441"/>
                  </a:cubicBezTo>
                  <a:cubicBezTo>
                    <a:pt x="6741993" y="4016990"/>
                    <a:pt x="6724870" y="4015917"/>
                    <a:pt x="6714698" y="4026089"/>
                  </a:cubicBezTo>
                  <a:cubicBezTo>
                    <a:pt x="6675993" y="4064794"/>
                    <a:pt x="6720663" y="4093182"/>
                    <a:pt x="6741994" y="4121623"/>
                  </a:cubicBezTo>
                  <a:cubicBezTo>
                    <a:pt x="6755642" y="4126172"/>
                    <a:pt x="6769105" y="4131319"/>
                    <a:pt x="6782937" y="4135271"/>
                  </a:cubicBezTo>
                  <a:cubicBezTo>
                    <a:pt x="6800972" y="4140424"/>
                    <a:pt x="6819965" y="4142333"/>
                    <a:pt x="6837528" y="4148919"/>
                  </a:cubicBezTo>
                  <a:cubicBezTo>
                    <a:pt x="6856577" y="4156062"/>
                    <a:pt x="6873922" y="4167116"/>
                    <a:pt x="6892119" y="4176214"/>
                  </a:cubicBezTo>
                  <a:cubicBezTo>
                    <a:pt x="6808599" y="4204055"/>
                    <a:pt x="6885292" y="4181464"/>
                    <a:pt x="6741994" y="4203510"/>
                  </a:cubicBezTo>
                  <a:cubicBezTo>
                    <a:pt x="6719067" y="4207037"/>
                    <a:pt x="6696501" y="4212609"/>
                    <a:pt x="6673755" y="4217158"/>
                  </a:cubicBezTo>
                  <a:cubicBezTo>
                    <a:pt x="6691952" y="4226256"/>
                    <a:pt x="6709646" y="4236439"/>
                    <a:pt x="6728346" y="4244453"/>
                  </a:cubicBezTo>
                  <a:cubicBezTo>
                    <a:pt x="6741569" y="4250120"/>
                    <a:pt x="6759117" y="4247929"/>
                    <a:pt x="6769289" y="4258101"/>
                  </a:cubicBezTo>
                  <a:cubicBezTo>
                    <a:pt x="6783675" y="4272487"/>
                    <a:pt x="6809294" y="4296805"/>
                    <a:pt x="6796585" y="4312692"/>
                  </a:cubicBezTo>
                  <a:cubicBezTo>
                    <a:pt x="6779298" y="4334300"/>
                    <a:pt x="6741994" y="4321791"/>
                    <a:pt x="6714698" y="4326340"/>
                  </a:cubicBezTo>
                  <a:cubicBezTo>
                    <a:pt x="6760191" y="4330889"/>
                    <a:pt x="6806627" y="4329708"/>
                    <a:pt x="6851176" y="4339988"/>
                  </a:cubicBezTo>
                  <a:cubicBezTo>
                    <a:pt x="6867158" y="4343676"/>
                    <a:pt x="6880521" y="4355685"/>
                    <a:pt x="6892119" y="4367283"/>
                  </a:cubicBezTo>
                  <a:cubicBezTo>
                    <a:pt x="6903717" y="4378881"/>
                    <a:pt x="6912080" y="4393555"/>
                    <a:pt x="6919415" y="4408226"/>
                  </a:cubicBezTo>
                  <a:cubicBezTo>
                    <a:pt x="6951974" y="4473344"/>
                    <a:pt x="6945006" y="4628333"/>
                    <a:pt x="6946710" y="4653886"/>
                  </a:cubicBezTo>
                  <a:cubicBezTo>
                    <a:pt x="6928513" y="4658435"/>
                    <a:pt x="6908405" y="4658228"/>
                    <a:pt x="6892119" y="4667534"/>
                  </a:cubicBezTo>
                  <a:cubicBezTo>
                    <a:pt x="6819655" y="4708942"/>
                    <a:pt x="6868530" y="4726506"/>
                    <a:pt x="6837528" y="4804012"/>
                  </a:cubicBezTo>
                  <a:cubicBezTo>
                    <a:pt x="6830360" y="4821932"/>
                    <a:pt x="6810233" y="4831307"/>
                    <a:pt x="6796585" y="4844955"/>
                  </a:cubicBezTo>
                  <a:cubicBezTo>
                    <a:pt x="6773839" y="4831307"/>
                    <a:pt x="6750417" y="4818726"/>
                    <a:pt x="6728346" y="4804012"/>
                  </a:cubicBezTo>
                  <a:cubicBezTo>
                    <a:pt x="6709420" y="4791395"/>
                    <a:pt x="6695495" y="4769757"/>
                    <a:pt x="6673755" y="4763068"/>
                  </a:cubicBezTo>
                  <a:cubicBezTo>
                    <a:pt x="6634381" y="4750953"/>
                    <a:pt x="6591868" y="4753969"/>
                    <a:pt x="6550925" y="4749420"/>
                  </a:cubicBezTo>
                  <a:cubicBezTo>
                    <a:pt x="6482686" y="4772167"/>
                    <a:pt x="6505433" y="4749420"/>
                    <a:pt x="6537277" y="4844955"/>
                  </a:cubicBezTo>
                  <a:cubicBezTo>
                    <a:pt x="6550925" y="4863152"/>
                    <a:pt x="6578221" y="4876800"/>
                    <a:pt x="6578221" y="4899546"/>
                  </a:cubicBezTo>
                  <a:cubicBezTo>
                    <a:pt x="6578221" y="4915949"/>
                    <a:pt x="6549878" y="4882751"/>
                    <a:pt x="6537277" y="4872250"/>
                  </a:cubicBezTo>
                  <a:cubicBezTo>
                    <a:pt x="6522450" y="4859894"/>
                    <a:pt x="6509982" y="4844955"/>
                    <a:pt x="6496334" y="4831307"/>
                  </a:cubicBezTo>
                  <a:cubicBezTo>
                    <a:pt x="6478137" y="4822209"/>
                    <a:pt x="6457372" y="4817036"/>
                    <a:pt x="6441743" y="4804012"/>
                  </a:cubicBezTo>
                  <a:cubicBezTo>
                    <a:pt x="6386310" y="4757818"/>
                    <a:pt x="6447687" y="4751988"/>
                    <a:pt x="6373504" y="4776716"/>
                  </a:cubicBezTo>
                  <a:cubicBezTo>
                    <a:pt x="6382603" y="4794913"/>
                    <a:pt x="6390706" y="4813643"/>
                    <a:pt x="6400800" y="4831307"/>
                  </a:cubicBezTo>
                  <a:cubicBezTo>
                    <a:pt x="6408938" y="4845548"/>
                    <a:pt x="6420129" y="4857912"/>
                    <a:pt x="6428095" y="4872250"/>
                  </a:cubicBezTo>
                  <a:cubicBezTo>
                    <a:pt x="6442915" y="4898927"/>
                    <a:pt x="6455390" y="4926841"/>
                    <a:pt x="6469038" y="4954137"/>
                  </a:cubicBezTo>
                  <a:cubicBezTo>
                    <a:pt x="6373899" y="4890710"/>
                    <a:pt x="6485612" y="4969052"/>
                    <a:pt x="6332561" y="4831307"/>
                  </a:cubicBezTo>
                  <a:cubicBezTo>
                    <a:pt x="6320369" y="4820334"/>
                    <a:pt x="6305266" y="4813110"/>
                    <a:pt x="6291618" y="4804012"/>
                  </a:cubicBezTo>
                  <a:cubicBezTo>
                    <a:pt x="6268872" y="4799463"/>
                    <a:pt x="6242255" y="4776881"/>
                    <a:pt x="6223379" y="4790364"/>
                  </a:cubicBezTo>
                  <a:cubicBezTo>
                    <a:pt x="6174041" y="4825605"/>
                    <a:pt x="6199607" y="4886347"/>
                    <a:pt x="6209731" y="4926841"/>
                  </a:cubicBezTo>
                  <a:cubicBezTo>
                    <a:pt x="6218829" y="4940489"/>
                    <a:pt x="6253429" y="4967785"/>
                    <a:pt x="6237026" y="4967785"/>
                  </a:cubicBezTo>
                  <a:cubicBezTo>
                    <a:pt x="6217725" y="4967785"/>
                    <a:pt x="6211524" y="4938422"/>
                    <a:pt x="6196083" y="4926841"/>
                  </a:cubicBezTo>
                  <a:cubicBezTo>
                    <a:pt x="6156717" y="4897316"/>
                    <a:pt x="6114196" y="4872250"/>
                    <a:pt x="6073253" y="4844955"/>
                  </a:cubicBezTo>
                  <a:cubicBezTo>
                    <a:pt x="6041408" y="4835856"/>
                    <a:pt x="6005276" y="4799288"/>
                    <a:pt x="5977719" y="4817659"/>
                  </a:cubicBezTo>
                  <a:cubicBezTo>
                    <a:pt x="5938503" y="4843803"/>
                    <a:pt x="5945355" y="4905133"/>
                    <a:pt x="5955041" y="4953212"/>
                  </a:cubicBezTo>
                  <a:lnTo>
                    <a:pt x="5961128" y="4981432"/>
                  </a:lnTo>
                  <a:lnTo>
                    <a:pt x="5943446" y="4981432"/>
                  </a:lnTo>
                  <a:lnTo>
                    <a:pt x="5939141" y="4978583"/>
                  </a:lnTo>
                  <a:cubicBezTo>
                    <a:pt x="5897728" y="4951413"/>
                    <a:pt x="5961198" y="4994273"/>
                    <a:pt x="5868537" y="4913194"/>
                  </a:cubicBezTo>
                  <a:cubicBezTo>
                    <a:pt x="5851419" y="4898215"/>
                    <a:pt x="5832143" y="4885898"/>
                    <a:pt x="5813946" y="4872250"/>
                  </a:cubicBezTo>
                  <a:cubicBezTo>
                    <a:pt x="5657460" y="4827540"/>
                    <a:pt x="5722417" y="4823791"/>
                    <a:pt x="5745707" y="4885898"/>
                  </a:cubicBezTo>
                  <a:cubicBezTo>
                    <a:pt x="5753852" y="4907618"/>
                    <a:pt x="5782329" y="4950931"/>
                    <a:pt x="5759355" y="4954137"/>
                  </a:cubicBezTo>
                  <a:cubicBezTo>
                    <a:pt x="5561057" y="4981807"/>
                    <a:pt x="5359020" y="4963236"/>
                    <a:pt x="5158853" y="4967785"/>
                  </a:cubicBezTo>
                  <a:lnTo>
                    <a:pt x="5104262" y="4885898"/>
                  </a:lnTo>
                  <a:cubicBezTo>
                    <a:pt x="5084474" y="4856216"/>
                    <a:pt x="5070643" y="4772394"/>
                    <a:pt x="5063319" y="4735773"/>
                  </a:cubicBezTo>
                  <a:cubicBezTo>
                    <a:pt x="4994322" y="4689774"/>
                    <a:pt x="5024407" y="4697728"/>
                    <a:pt x="5049671" y="4790364"/>
                  </a:cubicBezTo>
                  <a:cubicBezTo>
                    <a:pt x="5055774" y="4812743"/>
                    <a:pt x="5058770" y="4835857"/>
                    <a:pt x="5063319" y="4858603"/>
                  </a:cubicBezTo>
                  <a:cubicBezTo>
                    <a:pt x="5053008" y="4837982"/>
                    <a:pt x="5045628" y="4823133"/>
                    <a:pt x="5040456" y="4812673"/>
                  </a:cubicBezTo>
                  <a:lnTo>
                    <a:pt x="5033170" y="4797816"/>
                  </a:lnTo>
                  <a:lnTo>
                    <a:pt x="5030143" y="4791484"/>
                  </a:lnTo>
                  <a:cubicBezTo>
                    <a:pt x="5029371" y="4789932"/>
                    <a:pt x="5029363" y="4789999"/>
                    <a:pt x="5030842" y="4793069"/>
                  </a:cubicBezTo>
                  <a:lnTo>
                    <a:pt x="5033170" y="4797816"/>
                  </a:lnTo>
                  <a:lnTo>
                    <a:pt x="5034027" y="4799610"/>
                  </a:lnTo>
                  <a:cubicBezTo>
                    <a:pt x="5040336" y="4813227"/>
                    <a:pt x="5047309" y="4830585"/>
                    <a:pt x="5008728" y="4763068"/>
                  </a:cubicBezTo>
                  <a:cubicBezTo>
                    <a:pt x="4998634" y="4745404"/>
                    <a:pt x="4999904" y="4717003"/>
                    <a:pt x="4981432" y="4708477"/>
                  </a:cubicBezTo>
                  <a:cubicBezTo>
                    <a:pt x="4935251" y="4687163"/>
                    <a:pt x="4881349" y="4690280"/>
                    <a:pt x="4831307" y="4681182"/>
                  </a:cubicBezTo>
                  <a:cubicBezTo>
                    <a:pt x="4822209" y="4708477"/>
                    <a:pt x="4804012" y="4734296"/>
                    <a:pt x="4804012" y="4763068"/>
                  </a:cubicBezTo>
                  <a:cubicBezTo>
                    <a:pt x="4804012" y="4779471"/>
                    <a:pt x="4823972" y="4789341"/>
                    <a:pt x="4831307" y="4804012"/>
                  </a:cubicBezTo>
                  <a:cubicBezTo>
                    <a:pt x="4837741" y="4816879"/>
                    <a:pt x="4840406" y="4831307"/>
                    <a:pt x="4844955" y="4844955"/>
                  </a:cubicBezTo>
                  <a:cubicBezTo>
                    <a:pt x="4844955" y="4844955"/>
                    <a:pt x="4788963" y="4810505"/>
                    <a:pt x="4763068" y="4790364"/>
                  </a:cubicBezTo>
                  <a:cubicBezTo>
                    <a:pt x="4663474" y="4712902"/>
                    <a:pt x="4786047" y="4781380"/>
                    <a:pt x="4667534" y="4722125"/>
                  </a:cubicBezTo>
                  <a:cubicBezTo>
                    <a:pt x="4594372" y="4746513"/>
                    <a:pt x="4640238" y="4716177"/>
                    <a:pt x="4640238" y="4804012"/>
                  </a:cubicBezTo>
                  <a:cubicBezTo>
                    <a:pt x="4640238" y="4822769"/>
                    <a:pt x="4631140" y="4840406"/>
                    <a:pt x="4626591" y="4858603"/>
                  </a:cubicBezTo>
                  <a:cubicBezTo>
                    <a:pt x="4571258" y="4821714"/>
                    <a:pt x="4552004" y="4799821"/>
                    <a:pt x="4462818" y="4817659"/>
                  </a:cubicBezTo>
                  <a:cubicBezTo>
                    <a:pt x="4448711" y="4820480"/>
                    <a:pt x="4453719" y="4844955"/>
                    <a:pt x="4449170" y="4858603"/>
                  </a:cubicBezTo>
                  <a:cubicBezTo>
                    <a:pt x="4440071" y="4872251"/>
                    <a:pt x="4438277" y="4899546"/>
                    <a:pt x="4421874" y="4899546"/>
                  </a:cubicBezTo>
                  <a:cubicBezTo>
                    <a:pt x="4407488" y="4899546"/>
                    <a:pt x="4413893" y="4871826"/>
                    <a:pt x="4408226" y="4858603"/>
                  </a:cubicBezTo>
                  <a:cubicBezTo>
                    <a:pt x="4400212" y="4839903"/>
                    <a:pt x="4390029" y="4822209"/>
                    <a:pt x="4380931" y="4804012"/>
                  </a:cubicBezTo>
                  <a:cubicBezTo>
                    <a:pt x="4358185" y="4790364"/>
                    <a:pt x="4339014" y="4766358"/>
                    <a:pt x="4312692" y="4763068"/>
                  </a:cubicBezTo>
                  <a:cubicBezTo>
                    <a:pt x="4284698" y="4759569"/>
                    <a:pt x="4254251" y="4816610"/>
                    <a:pt x="4244453" y="4831307"/>
                  </a:cubicBezTo>
                  <a:cubicBezTo>
                    <a:pt x="4184131" y="4740822"/>
                    <a:pt x="4255022" y="4841361"/>
                    <a:pt x="4176215" y="4749420"/>
                  </a:cubicBezTo>
                  <a:cubicBezTo>
                    <a:pt x="4161412" y="4732150"/>
                    <a:pt x="4154776" y="4706532"/>
                    <a:pt x="4135271" y="4694829"/>
                  </a:cubicBezTo>
                  <a:cubicBezTo>
                    <a:pt x="4106872" y="4677790"/>
                    <a:pt x="4059930" y="4641283"/>
                    <a:pt x="4039737" y="4667534"/>
                  </a:cubicBezTo>
                  <a:cubicBezTo>
                    <a:pt x="3997307" y="4722693"/>
                    <a:pt x="4012442" y="4804011"/>
                    <a:pt x="3998794" y="4872250"/>
                  </a:cubicBezTo>
                  <a:cubicBezTo>
                    <a:pt x="3998794" y="4872250"/>
                    <a:pt x="3964343" y="4816259"/>
                    <a:pt x="3944203" y="4790364"/>
                  </a:cubicBezTo>
                  <a:cubicBezTo>
                    <a:pt x="3909377" y="4745588"/>
                    <a:pt x="3885623" y="4738838"/>
                    <a:pt x="3835021" y="4708477"/>
                  </a:cubicBezTo>
                  <a:cubicBezTo>
                    <a:pt x="3821373" y="4713026"/>
                    <a:pt x="3804250" y="4711952"/>
                    <a:pt x="3794077" y="4722125"/>
                  </a:cubicBezTo>
                  <a:cubicBezTo>
                    <a:pt x="3721287" y="4794914"/>
                    <a:pt x="3848669" y="4740321"/>
                    <a:pt x="3739486" y="4776716"/>
                  </a:cubicBezTo>
                  <a:cubicBezTo>
                    <a:pt x="3730388" y="4753970"/>
                    <a:pt x="3724089" y="4729893"/>
                    <a:pt x="3712191" y="4708477"/>
                  </a:cubicBezTo>
                  <a:cubicBezTo>
                    <a:pt x="3643334" y="4584534"/>
                    <a:pt x="3676248" y="4668890"/>
                    <a:pt x="3684895" y="4694829"/>
                  </a:cubicBezTo>
                  <a:cubicBezTo>
                    <a:pt x="3684895" y="4694829"/>
                    <a:pt x="3633479" y="4636642"/>
                    <a:pt x="3603009" y="4612943"/>
                  </a:cubicBezTo>
                  <a:cubicBezTo>
                    <a:pt x="3591653" y="4604111"/>
                    <a:pt x="3575713" y="4603844"/>
                    <a:pt x="3562065" y="4599295"/>
                  </a:cubicBezTo>
                  <a:cubicBezTo>
                    <a:pt x="3543868" y="4603844"/>
                    <a:pt x="3523081" y="4602538"/>
                    <a:pt x="3507474" y="4612943"/>
                  </a:cubicBezTo>
                  <a:cubicBezTo>
                    <a:pt x="3445119" y="4654513"/>
                    <a:pt x="3524388" y="4698095"/>
                    <a:pt x="3425588" y="4599295"/>
                  </a:cubicBezTo>
                  <a:cubicBezTo>
                    <a:pt x="3393743" y="4594746"/>
                    <a:pt x="3362221" y="4585647"/>
                    <a:pt x="3330053" y="4585647"/>
                  </a:cubicBezTo>
                  <a:cubicBezTo>
                    <a:pt x="3245541" y="4585647"/>
                    <a:pt x="3230566" y="4657019"/>
                    <a:pt x="3179928" y="4722125"/>
                  </a:cubicBezTo>
                  <a:cubicBezTo>
                    <a:pt x="3166280" y="4713026"/>
                    <a:pt x="3152332" y="4704363"/>
                    <a:pt x="3138985" y="4694829"/>
                  </a:cubicBezTo>
                  <a:cubicBezTo>
                    <a:pt x="3120476" y="4681608"/>
                    <a:pt x="3102903" y="4667107"/>
                    <a:pt x="3084394" y="4653886"/>
                  </a:cubicBezTo>
                  <a:cubicBezTo>
                    <a:pt x="2809833" y="4457774"/>
                    <a:pt x="2819490" y="4698047"/>
                    <a:pt x="2295745" y="4979336"/>
                  </a:cubicBezTo>
                  <a:lnTo>
                    <a:pt x="2291599" y="4981432"/>
                  </a:lnTo>
                  <a:lnTo>
                    <a:pt x="0" y="4981432"/>
                  </a:lnTo>
                  <a:close/>
                </a:path>
              </a:pathLst>
            </a:custGeom>
            <a:blipFill>
              <a:blip r:embed="rId5"/>
              <a:stretch>
                <a:fillRect/>
              </a:stretch>
            </a:blipFill>
            <a:effectLst>
              <a:outerShdw blurRad="939800" dist="723900" dir="8280000" sx="57000" sy="57000" algn="ctr" rotWithShape="0">
                <a:schemeClr val="bg2">
                  <a:lumMod val="75000"/>
                  <a:alpha val="91000"/>
                </a:schemeClr>
              </a:outerShdw>
            </a:effectLst>
            <a:scene3d>
              <a:camera prst="orthographicFront"/>
              <a:lightRig rig="threePt" dir="t"/>
            </a:scene3d>
            <a:sp3d contourW="12700" prstMaterial="dkEdge">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Freeform 10">
              <a:extLst>
                <a:ext uri="{FF2B5EF4-FFF2-40B4-BE49-F238E27FC236}">
                  <a16:creationId xmlns:a16="http://schemas.microsoft.com/office/drawing/2014/main" id="{FBEADB6F-3652-D030-66FF-1FB8EEDB42A8}"/>
                </a:ext>
              </a:extLst>
            </p:cNvPr>
            <p:cNvSpPr/>
            <p:nvPr/>
          </p:nvSpPr>
          <p:spPr>
            <a:xfrm>
              <a:off x="3556236" y="6737314"/>
              <a:ext cx="6676110" cy="3558784"/>
            </a:xfrm>
            <a:custGeom>
              <a:avLst/>
              <a:gdLst>
                <a:gd name="connsiteX0" fmla="*/ 9014928 w 9348716"/>
                <a:gd name="connsiteY0" fmla="*/ 3477501 h 4531057"/>
                <a:gd name="connsiteX1" fmla="*/ 9028950 w 9348716"/>
                <a:gd name="connsiteY1" fmla="*/ 3484640 h 4531057"/>
                <a:gd name="connsiteX2" fmla="*/ 9089409 w 9348716"/>
                <a:gd name="connsiteY2" fmla="*/ 3521122 h 4531057"/>
                <a:gd name="connsiteX3" fmla="*/ 9144000 w 9348716"/>
                <a:gd name="connsiteY3" fmla="*/ 3534770 h 4531057"/>
                <a:gd name="connsiteX4" fmla="*/ 9184943 w 9348716"/>
                <a:gd name="connsiteY4" fmla="*/ 3548418 h 4531057"/>
                <a:gd name="connsiteX5" fmla="*/ 9076026 w 9348716"/>
                <a:gd name="connsiteY5" fmla="*/ 3557694 h 4531057"/>
                <a:gd name="connsiteX6" fmla="*/ 9050162 w 9348716"/>
                <a:gd name="connsiteY6" fmla="*/ 3558727 h 4531057"/>
                <a:gd name="connsiteX7" fmla="*/ 9046319 w 9348716"/>
                <a:gd name="connsiteY7" fmla="*/ 3541249 h 4531057"/>
                <a:gd name="connsiteX8" fmla="*/ 9034818 w 9348716"/>
                <a:gd name="connsiteY8" fmla="*/ 3507474 h 4531057"/>
                <a:gd name="connsiteX9" fmla="*/ 9022055 w 9348716"/>
                <a:gd name="connsiteY9" fmla="*/ 3487834 h 4531057"/>
                <a:gd name="connsiteX10" fmla="*/ 8966579 w 9348716"/>
                <a:gd name="connsiteY10" fmla="*/ 3425588 h 4531057"/>
                <a:gd name="connsiteX11" fmla="*/ 9004460 w 9348716"/>
                <a:gd name="connsiteY11" fmla="*/ 3462322 h 4531057"/>
                <a:gd name="connsiteX12" fmla="*/ 9014928 w 9348716"/>
                <a:gd name="connsiteY12" fmla="*/ 3477501 h 4531057"/>
                <a:gd name="connsiteX13" fmla="*/ 8966579 w 9348716"/>
                <a:gd name="connsiteY13" fmla="*/ 3452883 h 4531057"/>
                <a:gd name="connsiteX14" fmla="*/ 8925636 w 9348716"/>
                <a:gd name="connsiteY14" fmla="*/ 3439236 h 4531057"/>
                <a:gd name="connsiteX15" fmla="*/ 8966579 w 9348716"/>
                <a:gd name="connsiteY15" fmla="*/ 3425588 h 4531057"/>
                <a:gd name="connsiteX16" fmla="*/ 0 w 9348716"/>
                <a:gd name="connsiteY16" fmla="*/ 0 h 4531057"/>
                <a:gd name="connsiteX17" fmla="*/ 6818520 w 9348716"/>
                <a:gd name="connsiteY17" fmla="*/ 0 h 4531057"/>
                <a:gd name="connsiteX18" fmla="*/ 6850577 w 9348716"/>
                <a:gd name="connsiteY18" fmla="*/ 6009 h 4531057"/>
                <a:gd name="connsiteX19" fmla="*/ 7165075 w 9348716"/>
                <a:gd name="connsiteY19" fmla="*/ 40943 h 4531057"/>
                <a:gd name="connsiteX20" fmla="*/ 7274257 w 9348716"/>
                <a:gd name="connsiteY20" fmla="*/ 163773 h 4531057"/>
                <a:gd name="connsiteX21" fmla="*/ 7301552 w 9348716"/>
                <a:gd name="connsiteY21" fmla="*/ 204716 h 4531057"/>
                <a:gd name="connsiteX22" fmla="*/ 7410734 w 9348716"/>
                <a:gd name="connsiteY22" fmla="*/ 395785 h 4531057"/>
                <a:gd name="connsiteX23" fmla="*/ 7465325 w 9348716"/>
                <a:gd name="connsiteY23" fmla="*/ 382137 h 4531057"/>
                <a:gd name="connsiteX24" fmla="*/ 7588155 w 9348716"/>
                <a:gd name="connsiteY24" fmla="*/ 450376 h 4531057"/>
                <a:gd name="connsiteX25" fmla="*/ 7615451 w 9348716"/>
                <a:gd name="connsiteY25" fmla="*/ 504967 h 4531057"/>
                <a:gd name="connsiteX26" fmla="*/ 7670042 w 9348716"/>
                <a:gd name="connsiteY26" fmla="*/ 532262 h 4531057"/>
                <a:gd name="connsiteX27" fmla="*/ 7697337 w 9348716"/>
                <a:gd name="connsiteY27" fmla="*/ 491319 h 4531057"/>
                <a:gd name="connsiteX28" fmla="*/ 7724633 w 9348716"/>
                <a:gd name="connsiteY28" fmla="*/ 409433 h 4531057"/>
                <a:gd name="connsiteX29" fmla="*/ 7765576 w 9348716"/>
                <a:gd name="connsiteY29" fmla="*/ 395785 h 4531057"/>
                <a:gd name="connsiteX30" fmla="*/ 7806519 w 9348716"/>
                <a:gd name="connsiteY30" fmla="*/ 436728 h 4531057"/>
                <a:gd name="connsiteX31" fmla="*/ 7820167 w 9348716"/>
                <a:gd name="connsiteY31" fmla="*/ 477671 h 4531057"/>
                <a:gd name="connsiteX32" fmla="*/ 7847463 w 9348716"/>
                <a:gd name="connsiteY32" fmla="*/ 518615 h 4531057"/>
                <a:gd name="connsiteX33" fmla="*/ 7861110 w 9348716"/>
                <a:gd name="connsiteY33" fmla="*/ 559558 h 4531057"/>
                <a:gd name="connsiteX34" fmla="*/ 7888406 w 9348716"/>
                <a:gd name="connsiteY34" fmla="*/ 504967 h 4531057"/>
                <a:gd name="connsiteX35" fmla="*/ 7929349 w 9348716"/>
                <a:gd name="connsiteY35" fmla="*/ 423080 h 4531057"/>
                <a:gd name="connsiteX36" fmla="*/ 7970292 w 9348716"/>
                <a:gd name="connsiteY36" fmla="*/ 395785 h 4531057"/>
                <a:gd name="connsiteX37" fmla="*/ 8038531 w 9348716"/>
                <a:gd name="connsiteY37" fmla="*/ 450376 h 4531057"/>
                <a:gd name="connsiteX38" fmla="*/ 8079475 w 9348716"/>
                <a:gd name="connsiteY38" fmla="*/ 464024 h 4531057"/>
                <a:gd name="connsiteX39" fmla="*/ 8120418 w 9348716"/>
                <a:gd name="connsiteY39" fmla="*/ 354842 h 4531057"/>
                <a:gd name="connsiteX40" fmla="*/ 8161361 w 9348716"/>
                <a:gd name="connsiteY40" fmla="*/ 204716 h 4531057"/>
                <a:gd name="connsiteX41" fmla="*/ 8202304 w 9348716"/>
                <a:gd name="connsiteY41" fmla="*/ 177421 h 4531057"/>
                <a:gd name="connsiteX42" fmla="*/ 8297839 w 9348716"/>
                <a:gd name="connsiteY42" fmla="*/ 272955 h 4531057"/>
                <a:gd name="connsiteX43" fmla="*/ 8325134 w 9348716"/>
                <a:gd name="connsiteY43" fmla="*/ 313898 h 4531057"/>
                <a:gd name="connsiteX44" fmla="*/ 8338782 w 9348716"/>
                <a:gd name="connsiteY44" fmla="*/ 109182 h 4531057"/>
                <a:gd name="connsiteX45" fmla="*/ 8379725 w 9348716"/>
                <a:gd name="connsiteY45" fmla="*/ 122830 h 4531057"/>
                <a:gd name="connsiteX46" fmla="*/ 8407021 w 9348716"/>
                <a:gd name="connsiteY46" fmla="*/ 163773 h 4531057"/>
                <a:gd name="connsiteX47" fmla="*/ 8516203 w 9348716"/>
                <a:gd name="connsiteY47" fmla="*/ 300251 h 4531057"/>
                <a:gd name="connsiteX48" fmla="*/ 8557146 w 9348716"/>
                <a:gd name="connsiteY48" fmla="*/ 341194 h 4531057"/>
                <a:gd name="connsiteX49" fmla="*/ 8570794 w 9348716"/>
                <a:gd name="connsiteY49" fmla="*/ 272955 h 4531057"/>
                <a:gd name="connsiteX50" fmla="*/ 8543498 w 9348716"/>
                <a:gd name="connsiteY50" fmla="*/ 163773 h 4531057"/>
                <a:gd name="connsiteX51" fmla="*/ 8570794 w 9348716"/>
                <a:gd name="connsiteY51" fmla="*/ 122830 h 4531057"/>
                <a:gd name="connsiteX52" fmla="*/ 8598090 w 9348716"/>
                <a:gd name="connsiteY52" fmla="*/ 163773 h 4531057"/>
                <a:gd name="connsiteX53" fmla="*/ 8666328 w 9348716"/>
                <a:gd name="connsiteY53" fmla="*/ 259307 h 4531057"/>
                <a:gd name="connsiteX54" fmla="*/ 8679976 w 9348716"/>
                <a:gd name="connsiteY54" fmla="*/ 218364 h 4531057"/>
                <a:gd name="connsiteX55" fmla="*/ 8720919 w 9348716"/>
                <a:gd name="connsiteY55" fmla="*/ 204716 h 4531057"/>
                <a:gd name="connsiteX56" fmla="*/ 8789158 w 9348716"/>
                <a:gd name="connsiteY56" fmla="*/ 300251 h 4531057"/>
                <a:gd name="connsiteX57" fmla="*/ 8808724 w 9348716"/>
                <a:gd name="connsiteY57" fmla="*/ 308739 h 4531057"/>
                <a:gd name="connsiteX58" fmla="*/ 8817812 w 9348716"/>
                <a:gd name="connsiteY58" fmla="*/ 310932 h 4531057"/>
                <a:gd name="connsiteX59" fmla="*/ 8830101 w 9348716"/>
                <a:gd name="connsiteY59" fmla="*/ 341194 h 4531057"/>
                <a:gd name="connsiteX60" fmla="*/ 8884692 w 9348716"/>
                <a:gd name="connsiteY60" fmla="*/ 423080 h 4531057"/>
                <a:gd name="connsiteX61" fmla="*/ 8871045 w 9348716"/>
                <a:gd name="connsiteY61" fmla="*/ 341194 h 4531057"/>
                <a:gd name="connsiteX62" fmla="*/ 8830101 w 9348716"/>
                <a:gd name="connsiteY62" fmla="*/ 313898 h 4531057"/>
                <a:gd name="connsiteX63" fmla="*/ 8817812 w 9348716"/>
                <a:gd name="connsiteY63" fmla="*/ 310932 h 4531057"/>
                <a:gd name="connsiteX64" fmla="*/ 8806771 w 9348716"/>
                <a:gd name="connsiteY64" fmla="*/ 283745 h 4531057"/>
                <a:gd name="connsiteX65" fmla="*/ 8775510 w 9348716"/>
                <a:gd name="connsiteY65" fmla="*/ 232012 h 4531057"/>
                <a:gd name="connsiteX66" fmla="*/ 8734567 w 9348716"/>
                <a:gd name="connsiteY66" fmla="*/ 191068 h 4531057"/>
                <a:gd name="connsiteX67" fmla="*/ 8775510 w 9348716"/>
                <a:gd name="connsiteY67" fmla="*/ 218364 h 4531057"/>
                <a:gd name="connsiteX68" fmla="*/ 8802806 w 9348716"/>
                <a:gd name="connsiteY68" fmla="*/ 272955 h 4531057"/>
                <a:gd name="connsiteX69" fmla="*/ 8898340 w 9348716"/>
                <a:gd name="connsiteY69" fmla="*/ 368489 h 4531057"/>
                <a:gd name="connsiteX70" fmla="*/ 8925636 w 9348716"/>
                <a:gd name="connsiteY70" fmla="*/ 409433 h 4531057"/>
                <a:gd name="connsiteX71" fmla="*/ 8966579 w 9348716"/>
                <a:gd name="connsiteY71" fmla="*/ 450376 h 4531057"/>
                <a:gd name="connsiteX72" fmla="*/ 8993875 w 9348716"/>
                <a:gd name="connsiteY72" fmla="*/ 491319 h 4531057"/>
                <a:gd name="connsiteX73" fmla="*/ 8993875 w 9348716"/>
                <a:gd name="connsiteY73" fmla="*/ 709683 h 4531057"/>
                <a:gd name="connsiteX74" fmla="*/ 8980227 w 9348716"/>
                <a:gd name="connsiteY74" fmla="*/ 750627 h 4531057"/>
                <a:gd name="connsiteX75" fmla="*/ 8911988 w 9348716"/>
                <a:gd name="connsiteY75" fmla="*/ 873457 h 4531057"/>
                <a:gd name="connsiteX76" fmla="*/ 9075761 w 9348716"/>
                <a:gd name="connsiteY76" fmla="*/ 955343 h 4531057"/>
                <a:gd name="connsiteX77" fmla="*/ 9171295 w 9348716"/>
                <a:gd name="connsiteY77" fmla="*/ 996286 h 4531057"/>
                <a:gd name="connsiteX78" fmla="*/ 9253182 w 9348716"/>
                <a:gd name="connsiteY78" fmla="*/ 1050877 h 4531057"/>
                <a:gd name="connsiteX79" fmla="*/ 9340001 w 9348716"/>
                <a:gd name="connsiteY79" fmla="*/ 1099742 h 4531057"/>
                <a:gd name="connsiteX80" fmla="*/ 9348716 w 9348716"/>
                <a:gd name="connsiteY80" fmla="*/ 1105839 h 4531057"/>
                <a:gd name="connsiteX81" fmla="*/ 9348716 w 9348716"/>
                <a:gd name="connsiteY81" fmla="*/ 1171940 h 4531057"/>
                <a:gd name="connsiteX82" fmla="*/ 9328210 w 9348716"/>
                <a:gd name="connsiteY82" fmla="*/ 1169285 h 4531057"/>
                <a:gd name="connsiteX83" fmla="*/ 9294125 w 9348716"/>
                <a:gd name="connsiteY83" fmla="*/ 1160060 h 4531057"/>
                <a:gd name="connsiteX84" fmla="*/ 9184943 w 9348716"/>
                <a:gd name="connsiteY84" fmla="*/ 1146412 h 4531057"/>
                <a:gd name="connsiteX85" fmla="*/ 9062113 w 9348716"/>
                <a:gd name="connsiteY85" fmla="*/ 1160060 h 4531057"/>
                <a:gd name="connsiteX86" fmla="*/ 9048466 w 9348716"/>
                <a:gd name="connsiteY86" fmla="*/ 1201003 h 4531057"/>
                <a:gd name="connsiteX87" fmla="*/ 9103057 w 9348716"/>
                <a:gd name="connsiteY87" fmla="*/ 1378424 h 4531057"/>
                <a:gd name="connsiteX88" fmla="*/ 9144000 w 9348716"/>
                <a:gd name="connsiteY88" fmla="*/ 1392071 h 4531057"/>
                <a:gd name="connsiteX89" fmla="*/ 9184943 w 9348716"/>
                <a:gd name="connsiteY89" fmla="*/ 1446662 h 4531057"/>
                <a:gd name="connsiteX90" fmla="*/ 9184943 w 9348716"/>
                <a:gd name="connsiteY90" fmla="*/ 1801504 h 4531057"/>
                <a:gd name="connsiteX91" fmla="*/ 9048466 w 9348716"/>
                <a:gd name="connsiteY91" fmla="*/ 1815152 h 4531057"/>
                <a:gd name="connsiteX92" fmla="*/ 8980227 w 9348716"/>
                <a:gd name="connsiteY92" fmla="*/ 1828800 h 4531057"/>
                <a:gd name="connsiteX93" fmla="*/ 9007522 w 9348716"/>
                <a:gd name="connsiteY93" fmla="*/ 1869743 h 4531057"/>
                <a:gd name="connsiteX94" fmla="*/ 9048466 w 9348716"/>
                <a:gd name="connsiteY94" fmla="*/ 1910686 h 4531057"/>
                <a:gd name="connsiteX95" fmla="*/ 8993875 w 9348716"/>
                <a:gd name="connsiteY95" fmla="*/ 2047164 h 4531057"/>
                <a:gd name="connsiteX96" fmla="*/ 9007522 w 9348716"/>
                <a:gd name="connsiteY96" fmla="*/ 2088107 h 4531057"/>
                <a:gd name="connsiteX97" fmla="*/ 9034818 w 9348716"/>
                <a:gd name="connsiteY97" fmla="*/ 2129051 h 4531057"/>
                <a:gd name="connsiteX98" fmla="*/ 8980227 w 9348716"/>
                <a:gd name="connsiteY98" fmla="*/ 2210937 h 4531057"/>
                <a:gd name="connsiteX99" fmla="*/ 9048466 w 9348716"/>
                <a:gd name="connsiteY99" fmla="*/ 2224585 h 4531057"/>
                <a:gd name="connsiteX100" fmla="*/ 9062113 w 9348716"/>
                <a:gd name="connsiteY100" fmla="*/ 2265528 h 4531057"/>
                <a:gd name="connsiteX101" fmla="*/ 9034818 w 9348716"/>
                <a:gd name="connsiteY101" fmla="*/ 2374710 h 4531057"/>
                <a:gd name="connsiteX102" fmla="*/ 9062113 w 9348716"/>
                <a:gd name="connsiteY102" fmla="*/ 2415654 h 4531057"/>
                <a:gd name="connsiteX103" fmla="*/ 9075761 w 9348716"/>
                <a:gd name="connsiteY103" fmla="*/ 2511188 h 4531057"/>
                <a:gd name="connsiteX104" fmla="*/ 9116704 w 9348716"/>
                <a:gd name="connsiteY104" fmla="*/ 2524836 h 4531057"/>
                <a:gd name="connsiteX105" fmla="*/ 9130352 w 9348716"/>
                <a:gd name="connsiteY105" fmla="*/ 2565779 h 4531057"/>
                <a:gd name="connsiteX106" fmla="*/ 9103057 w 9348716"/>
                <a:gd name="connsiteY106" fmla="*/ 2661313 h 4531057"/>
                <a:gd name="connsiteX107" fmla="*/ 9171295 w 9348716"/>
                <a:gd name="connsiteY107" fmla="*/ 2674961 h 4531057"/>
                <a:gd name="connsiteX108" fmla="*/ 9184943 w 9348716"/>
                <a:gd name="connsiteY108" fmla="*/ 2770495 h 4531057"/>
                <a:gd name="connsiteX109" fmla="*/ 9157648 w 9348716"/>
                <a:gd name="connsiteY109" fmla="*/ 2811439 h 4531057"/>
                <a:gd name="connsiteX110" fmla="*/ 9171295 w 9348716"/>
                <a:gd name="connsiteY110" fmla="*/ 2906973 h 4531057"/>
                <a:gd name="connsiteX111" fmla="*/ 9212239 w 9348716"/>
                <a:gd name="connsiteY111" fmla="*/ 2920621 h 4531057"/>
                <a:gd name="connsiteX112" fmla="*/ 9144000 w 9348716"/>
                <a:gd name="connsiteY112" fmla="*/ 3029803 h 4531057"/>
                <a:gd name="connsiteX113" fmla="*/ 9007522 w 9348716"/>
                <a:gd name="connsiteY113" fmla="*/ 3111689 h 4531057"/>
                <a:gd name="connsiteX114" fmla="*/ 8925636 w 9348716"/>
                <a:gd name="connsiteY114" fmla="*/ 3179928 h 4531057"/>
                <a:gd name="connsiteX115" fmla="*/ 8939284 w 9348716"/>
                <a:gd name="connsiteY115" fmla="*/ 3234519 h 4531057"/>
                <a:gd name="connsiteX116" fmla="*/ 8966579 w 9348716"/>
                <a:gd name="connsiteY116" fmla="*/ 3275462 h 4531057"/>
                <a:gd name="connsiteX117" fmla="*/ 8884692 w 9348716"/>
                <a:gd name="connsiteY117" fmla="*/ 3316406 h 4531057"/>
                <a:gd name="connsiteX118" fmla="*/ 8884692 w 9348716"/>
                <a:gd name="connsiteY118" fmla="*/ 3398292 h 4531057"/>
                <a:gd name="connsiteX119" fmla="*/ 8843749 w 9348716"/>
                <a:gd name="connsiteY119" fmla="*/ 3480179 h 4531057"/>
                <a:gd name="connsiteX120" fmla="*/ 8911988 w 9348716"/>
                <a:gd name="connsiteY120" fmla="*/ 3493827 h 4531057"/>
                <a:gd name="connsiteX121" fmla="*/ 8925636 w 9348716"/>
                <a:gd name="connsiteY121" fmla="*/ 3548418 h 4531057"/>
                <a:gd name="connsiteX122" fmla="*/ 8966579 w 9348716"/>
                <a:gd name="connsiteY122" fmla="*/ 3562065 h 4531057"/>
                <a:gd name="connsiteX123" fmla="*/ 9050162 w 9348716"/>
                <a:gd name="connsiteY123" fmla="*/ 3558727 h 4531057"/>
                <a:gd name="connsiteX124" fmla="*/ 9052883 w 9348716"/>
                <a:gd name="connsiteY124" fmla="*/ 3571098 h 4531057"/>
                <a:gd name="connsiteX125" fmla="*/ 9034818 w 9348716"/>
                <a:gd name="connsiteY125" fmla="*/ 3643952 h 4531057"/>
                <a:gd name="connsiteX126" fmla="*/ 8980227 w 9348716"/>
                <a:gd name="connsiteY126" fmla="*/ 3684895 h 4531057"/>
                <a:gd name="connsiteX127" fmla="*/ 8993875 w 9348716"/>
                <a:gd name="connsiteY127" fmla="*/ 3998794 h 4531057"/>
                <a:gd name="connsiteX128" fmla="*/ 9007522 w 9348716"/>
                <a:gd name="connsiteY128" fmla="*/ 4039737 h 4531057"/>
                <a:gd name="connsiteX129" fmla="*/ 9062113 w 9348716"/>
                <a:gd name="connsiteY129" fmla="*/ 4067033 h 4531057"/>
                <a:gd name="connsiteX130" fmla="*/ 9103057 w 9348716"/>
                <a:gd name="connsiteY130" fmla="*/ 4094328 h 4531057"/>
                <a:gd name="connsiteX131" fmla="*/ 9048466 w 9348716"/>
                <a:gd name="connsiteY131" fmla="*/ 4135271 h 4531057"/>
                <a:gd name="connsiteX132" fmla="*/ 9021170 w 9348716"/>
                <a:gd name="connsiteY132" fmla="*/ 4189862 h 4531057"/>
                <a:gd name="connsiteX133" fmla="*/ 8939284 w 9348716"/>
                <a:gd name="connsiteY133" fmla="*/ 4217158 h 4531057"/>
                <a:gd name="connsiteX134" fmla="*/ 9007522 w 9348716"/>
                <a:gd name="connsiteY134" fmla="*/ 4230806 h 4531057"/>
                <a:gd name="connsiteX135" fmla="*/ 9048466 w 9348716"/>
                <a:gd name="connsiteY135" fmla="*/ 4244454 h 4531057"/>
                <a:gd name="connsiteX136" fmla="*/ 8993875 w 9348716"/>
                <a:gd name="connsiteY136" fmla="*/ 4271749 h 4531057"/>
                <a:gd name="connsiteX137" fmla="*/ 8884692 w 9348716"/>
                <a:gd name="connsiteY137" fmla="*/ 4285397 h 4531057"/>
                <a:gd name="connsiteX138" fmla="*/ 8843749 w 9348716"/>
                <a:gd name="connsiteY138" fmla="*/ 4312692 h 4531057"/>
                <a:gd name="connsiteX139" fmla="*/ 8761863 w 9348716"/>
                <a:gd name="connsiteY139" fmla="*/ 4339988 h 4531057"/>
                <a:gd name="connsiteX140" fmla="*/ 8720919 w 9348716"/>
                <a:gd name="connsiteY140" fmla="*/ 4367283 h 4531057"/>
                <a:gd name="connsiteX141" fmla="*/ 8639033 w 9348716"/>
                <a:gd name="connsiteY141" fmla="*/ 4394579 h 4531057"/>
                <a:gd name="connsiteX142" fmla="*/ 8598090 w 9348716"/>
                <a:gd name="connsiteY142" fmla="*/ 4435522 h 4531057"/>
                <a:gd name="connsiteX143" fmla="*/ 8461612 w 9348716"/>
                <a:gd name="connsiteY143" fmla="*/ 4517409 h 4531057"/>
                <a:gd name="connsiteX144" fmla="*/ 8420669 w 9348716"/>
                <a:gd name="connsiteY144" fmla="*/ 4503761 h 4531057"/>
                <a:gd name="connsiteX145" fmla="*/ 8407021 w 9348716"/>
                <a:gd name="connsiteY145" fmla="*/ 4449170 h 4531057"/>
                <a:gd name="connsiteX146" fmla="*/ 8256895 w 9348716"/>
                <a:gd name="connsiteY146" fmla="*/ 4435522 h 4531057"/>
                <a:gd name="connsiteX147" fmla="*/ 8215952 w 9348716"/>
                <a:gd name="connsiteY147" fmla="*/ 4449170 h 4531057"/>
                <a:gd name="connsiteX148" fmla="*/ 8202304 w 9348716"/>
                <a:gd name="connsiteY148" fmla="*/ 4394579 h 4531057"/>
                <a:gd name="connsiteX149" fmla="*/ 8188657 w 9348716"/>
                <a:gd name="connsiteY149" fmla="*/ 4353636 h 4531057"/>
                <a:gd name="connsiteX150" fmla="*/ 8106770 w 9348716"/>
                <a:gd name="connsiteY150" fmla="*/ 4394579 h 4531057"/>
                <a:gd name="connsiteX151" fmla="*/ 8065827 w 9348716"/>
                <a:gd name="connsiteY151" fmla="*/ 4367283 h 4531057"/>
                <a:gd name="connsiteX152" fmla="*/ 7997588 w 9348716"/>
                <a:gd name="connsiteY152" fmla="*/ 4285397 h 4531057"/>
                <a:gd name="connsiteX153" fmla="*/ 7956645 w 9348716"/>
                <a:gd name="connsiteY153" fmla="*/ 4271749 h 4531057"/>
                <a:gd name="connsiteX154" fmla="*/ 7915701 w 9348716"/>
                <a:gd name="connsiteY154" fmla="*/ 4285397 h 4531057"/>
                <a:gd name="connsiteX155" fmla="*/ 7833815 w 9348716"/>
                <a:gd name="connsiteY155" fmla="*/ 4339988 h 4531057"/>
                <a:gd name="connsiteX156" fmla="*/ 7765576 w 9348716"/>
                <a:gd name="connsiteY156" fmla="*/ 4312692 h 4531057"/>
                <a:gd name="connsiteX157" fmla="*/ 7670042 w 9348716"/>
                <a:gd name="connsiteY157" fmla="*/ 4244454 h 4531057"/>
                <a:gd name="connsiteX158" fmla="*/ 7574507 w 9348716"/>
                <a:gd name="connsiteY158" fmla="*/ 4258101 h 4531057"/>
                <a:gd name="connsiteX159" fmla="*/ 7492621 w 9348716"/>
                <a:gd name="connsiteY159" fmla="*/ 4312692 h 4531057"/>
                <a:gd name="connsiteX160" fmla="*/ 7438030 w 9348716"/>
                <a:gd name="connsiteY160" fmla="*/ 4299045 h 4531057"/>
                <a:gd name="connsiteX161" fmla="*/ 7397087 w 9348716"/>
                <a:gd name="connsiteY161" fmla="*/ 4258101 h 4531057"/>
                <a:gd name="connsiteX162" fmla="*/ 7287904 w 9348716"/>
                <a:gd name="connsiteY162" fmla="*/ 4271749 h 4531057"/>
                <a:gd name="connsiteX163" fmla="*/ 7246961 w 9348716"/>
                <a:gd name="connsiteY163" fmla="*/ 4299045 h 4531057"/>
                <a:gd name="connsiteX164" fmla="*/ 7165075 w 9348716"/>
                <a:gd name="connsiteY164" fmla="*/ 4326340 h 4531057"/>
                <a:gd name="connsiteX165" fmla="*/ 7055892 w 9348716"/>
                <a:gd name="connsiteY165" fmla="*/ 4490113 h 4531057"/>
                <a:gd name="connsiteX166" fmla="*/ 7028597 w 9348716"/>
                <a:gd name="connsiteY166" fmla="*/ 4531057 h 4531057"/>
                <a:gd name="connsiteX167" fmla="*/ 6909195 w 9348716"/>
                <a:gd name="connsiteY167" fmla="*/ 4531057 h 4531057"/>
                <a:gd name="connsiteX168" fmla="*/ 6904900 w 9348716"/>
                <a:gd name="connsiteY168" fmla="*/ 4525322 h 4531057"/>
                <a:gd name="connsiteX169" fmla="*/ 6892119 w 9348716"/>
                <a:gd name="connsiteY169" fmla="*/ 4503761 h 4531057"/>
                <a:gd name="connsiteX170" fmla="*/ 6851176 w 9348716"/>
                <a:gd name="connsiteY170" fmla="*/ 4476465 h 4531057"/>
                <a:gd name="connsiteX171" fmla="*/ 6687403 w 9348716"/>
                <a:gd name="connsiteY171" fmla="*/ 4490113 h 4531057"/>
                <a:gd name="connsiteX172" fmla="*/ 6660107 w 9348716"/>
                <a:gd name="connsiteY172" fmla="*/ 4531057 h 4531057"/>
                <a:gd name="connsiteX173" fmla="*/ 0 w 9348716"/>
                <a:gd name="connsiteY173" fmla="*/ 4531057 h 45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9348716" h="4531057">
                  <a:moveTo>
                    <a:pt x="9014928" y="3477501"/>
                  </a:moveTo>
                  <a:lnTo>
                    <a:pt x="9028950" y="3484640"/>
                  </a:lnTo>
                  <a:cubicBezTo>
                    <a:pt x="9048556" y="3496018"/>
                    <a:pt x="9067844" y="3508183"/>
                    <a:pt x="9089409" y="3521122"/>
                  </a:cubicBezTo>
                  <a:cubicBezTo>
                    <a:pt x="9107606" y="3525671"/>
                    <a:pt x="9125965" y="3529617"/>
                    <a:pt x="9144000" y="3534770"/>
                  </a:cubicBezTo>
                  <a:cubicBezTo>
                    <a:pt x="9157832" y="3538722"/>
                    <a:pt x="9199162" y="3546231"/>
                    <a:pt x="9184943" y="3548418"/>
                  </a:cubicBezTo>
                  <a:cubicBezTo>
                    <a:pt x="9148902" y="3553963"/>
                    <a:pt x="9112508" y="3556237"/>
                    <a:pt x="9076026" y="3557694"/>
                  </a:cubicBezTo>
                  <a:lnTo>
                    <a:pt x="9050162" y="3558727"/>
                  </a:lnTo>
                  <a:lnTo>
                    <a:pt x="9046319" y="3541249"/>
                  </a:lnTo>
                  <a:cubicBezTo>
                    <a:pt x="9043081" y="3530991"/>
                    <a:pt x="9039020" y="3520079"/>
                    <a:pt x="9034818" y="3507474"/>
                  </a:cubicBezTo>
                  <a:cubicBezTo>
                    <a:pt x="9031697" y="3502792"/>
                    <a:pt x="9027278" y="3495802"/>
                    <a:pt x="9022055" y="3487834"/>
                  </a:cubicBezTo>
                  <a:close/>
                  <a:moveTo>
                    <a:pt x="8966579" y="3425588"/>
                  </a:moveTo>
                  <a:cubicBezTo>
                    <a:pt x="8977837" y="3429341"/>
                    <a:pt x="8991776" y="3445130"/>
                    <a:pt x="9004460" y="3462322"/>
                  </a:cubicBezTo>
                  <a:lnTo>
                    <a:pt x="9014928" y="3477501"/>
                  </a:lnTo>
                  <a:lnTo>
                    <a:pt x="8966579" y="3452883"/>
                  </a:lnTo>
                  <a:cubicBezTo>
                    <a:pt x="8953356" y="3447216"/>
                    <a:pt x="8939284" y="3443785"/>
                    <a:pt x="8925636" y="3439236"/>
                  </a:cubicBezTo>
                  <a:cubicBezTo>
                    <a:pt x="8939284" y="3434687"/>
                    <a:pt x="8952931" y="3421039"/>
                    <a:pt x="8966579" y="3425588"/>
                  </a:cubicBezTo>
                  <a:close/>
                  <a:moveTo>
                    <a:pt x="0" y="0"/>
                  </a:moveTo>
                  <a:lnTo>
                    <a:pt x="6818520" y="0"/>
                  </a:lnTo>
                  <a:lnTo>
                    <a:pt x="6850577" y="6009"/>
                  </a:lnTo>
                  <a:cubicBezTo>
                    <a:pt x="6938005" y="16878"/>
                    <a:pt x="7074308" y="8166"/>
                    <a:pt x="7165075" y="40943"/>
                  </a:cubicBezTo>
                  <a:cubicBezTo>
                    <a:pt x="7216599" y="59549"/>
                    <a:pt x="7239188" y="121690"/>
                    <a:pt x="7274257" y="163773"/>
                  </a:cubicBezTo>
                  <a:cubicBezTo>
                    <a:pt x="7284758" y="176374"/>
                    <a:pt x="7292956" y="190747"/>
                    <a:pt x="7301552" y="204716"/>
                  </a:cubicBezTo>
                  <a:cubicBezTo>
                    <a:pt x="7383647" y="338121"/>
                    <a:pt x="7363647" y="301610"/>
                    <a:pt x="7410734" y="395785"/>
                  </a:cubicBezTo>
                  <a:cubicBezTo>
                    <a:pt x="7428931" y="391236"/>
                    <a:pt x="7446661" y="380271"/>
                    <a:pt x="7465325" y="382137"/>
                  </a:cubicBezTo>
                  <a:cubicBezTo>
                    <a:pt x="7519426" y="387547"/>
                    <a:pt x="7557789" y="407864"/>
                    <a:pt x="7588155" y="450376"/>
                  </a:cubicBezTo>
                  <a:cubicBezTo>
                    <a:pt x="7599980" y="466931"/>
                    <a:pt x="7601065" y="490581"/>
                    <a:pt x="7615451" y="504967"/>
                  </a:cubicBezTo>
                  <a:cubicBezTo>
                    <a:pt x="7629837" y="519353"/>
                    <a:pt x="7651845" y="523164"/>
                    <a:pt x="7670042" y="532262"/>
                  </a:cubicBezTo>
                  <a:cubicBezTo>
                    <a:pt x="7679140" y="518614"/>
                    <a:pt x="7690675" y="506308"/>
                    <a:pt x="7697337" y="491319"/>
                  </a:cubicBezTo>
                  <a:cubicBezTo>
                    <a:pt x="7709022" y="465027"/>
                    <a:pt x="7697338" y="418532"/>
                    <a:pt x="7724633" y="409433"/>
                  </a:cubicBezTo>
                  <a:lnTo>
                    <a:pt x="7765576" y="395785"/>
                  </a:lnTo>
                  <a:cubicBezTo>
                    <a:pt x="7779224" y="409433"/>
                    <a:pt x="7795813" y="420669"/>
                    <a:pt x="7806519" y="436728"/>
                  </a:cubicBezTo>
                  <a:cubicBezTo>
                    <a:pt x="7814499" y="448698"/>
                    <a:pt x="7813733" y="464804"/>
                    <a:pt x="7820167" y="477671"/>
                  </a:cubicBezTo>
                  <a:cubicBezTo>
                    <a:pt x="7827503" y="492342"/>
                    <a:pt x="7838364" y="504967"/>
                    <a:pt x="7847463" y="518615"/>
                  </a:cubicBezTo>
                  <a:cubicBezTo>
                    <a:pt x="7852012" y="532263"/>
                    <a:pt x="7847462" y="564107"/>
                    <a:pt x="7861110" y="559558"/>
                  </a:cubicBezTo>
                  <a:cubicBezTo>
                    <a:pt x="7880411" y="553124"/>
                    <a:pt x="7880392" y="523667"/>
                    <a:pt x="7888406" y="504967"/>
                  </a:cubicBezTo>
                  <a:cubicBezTo>
                    <a:pt x="7905056" y="466119"/>
                    <a:pt x="7896566" y="455863"/>
                    <a:pt x="7929349" y="423080"/>
                  </a:cubicBezTo>
                  <a:cubicBezTo>
                    <a:pt x="7940947" y="411482"/>
                    <a:pt x="7956644" y="404883"/>
                    <a:pt x="7970292" y="395785"/>
                  </a:cubicBezTo>
                  <a:cubicBezTo>
                    <a:pt x="8073207" y="430090"/>
                    <a:pt x="7950342" y="379825"/>
                    <a:pt x="8038531" y="450376"/>
                  </a:cubicBezTo>
                  <a:cubicBezTo>
                    <a:pt x="8049765" y="459363"/>
                    <a:pt x="8065827" y="459475"/>
                    <a:pt x="8079475" y="464024"/>
                  </a:cubicBezTo>
                  <a:cubicBezTo>
                    <a:pt x="8093123" y="427630"/>
                    <a:pt x="8110403" y="392398"/>
                    <a:pt x="8120418" y="354842"/>
                  </a:cubicBezTo>
                  <a:cubicBezTo>
                    <a:pt x="8137328" y="291431"/>
                    <a:pt x="8119437" y="255025"/>
                    <a:pt x="8161361" y="204716"/>
                  </a:cubicBezTo>
                  <a:cubicBezTo>
                    <a:pt x="8171862" y="192115"/>
                    <a:pt x="8188656" y="186519"/>
                    <a:pt x="8202304" y="177421"/>
                  </a:cubicBezTo>
                  <a:cubicBezTo>
                    <a:pt x="8274370" y="201441"/>
                    <a:pt x="8235268" y="179098"/>
                    <a:pt x="8297839" y="272955"/>
                  </a:cubicBezTo>
                  <a:lnTo>
                    <a:pt x="8325134" y="313898"/>
                  </a:lnTo>
                  <a:cubicBezTo>
                    <a:pt x="8329683" y="245659"/>
                    <a:pt x="8319994" y="174941"/>
                    <a:pt x="8338782" y="109182"/>
                  </a:cubicBezTo>
                  <a:cubicBezTo>
                    <a:pt x="8342734" y="95350"/>
                    <a:pt x="8368491" y="113843"/>
                    <a:pt x="8379725" y="122830"/>
                  </a:cubicBezTo>
                  <a:cubicBezTo>
                    <a:pt x="8392533" y="133077"/>
                    <a:pt x="8398883" y="149532"/>
                    <a:pt x="8407021" y="163773"/>
                  </a:cubicBezTo>
                  <a:cubicBezTo>
                    <a:pt x="8466434" y="267746"/>
                    <a:pt x="8391744" y="175792"/>
                    <a:pt x="8516203" y="300251"/>
                  </a:cubicBezTo>
                  <a:lnTo>
                    <a:pt x="8557146" y="341194"/>
                  </a:lnTo>
                  <a:cubicBezTo>
                    <a:pt x="8561695" y="318448"/>
                    <a:pt x="8570794" y="296152"/>
                    <a:pt x="8570794" y="272955"/>
                  </a:cubicBezTo>
                  <a:cubicBezTo>
                    <a:pt x="8570794" y="240016"/>
                    <a:pt x="8554268" y="196082"/>
                    <a:pt x="8543498" y="163773"/>
                  </a:cubicBezTo>
                  <a:cubicBezTo>
                    <a:pt x="8552597" y="150125"/>
                    <a:pt x="8554391" y="122830"/>
                    <a:pt x="8570794" y="122830"/>
                  </a:cubicBezTo>
                  <a:cubicBezTo>
                    <a:pt x="8587197" y="122830"/>
                    <a:pt x="8591428" y="148784"/>
                    <a:pt x="8598090" y="163773"/>
                  </a:cubicBezTo>
                  <a:cubicBezTo>
                    <a:pt x="8642396" y="263461"/>
                    <a:pt x="8591858" y="234485"/>
                    <a:pt x="8666328" y="259307"/>
                  </a:cubicBezTo>
                  <a:cubicBezTo>
                    <a:pt x="8670877" y="245659"/>
                    <a:pt x="8669804" y="228536"/>
                    <a:pt x="8679976" y="218364"/>
                  </a:cubicBezTo>
                  <a:cubicBezTo>
                    <a:pt x="8690148" y="208192"/>
                    <a:pt x="8708052" y="198282"/>
                    <a:pt x="8720919" y="204716"/>
                  </a:cubicBezTo>
                  <a:cubicBezTo>
                    <a:pt x="8759791" y="224152"/>
                    <a:pt x="8757837" y="275194"/>
                    <a:pt x="8789158" y="300251"/>
                  </a:cubicBezTo>
                  <a:cubicBezTo>
                    <a:pt x="8794774" y="304745"/>
                    <a:pt x="8801598" y="307019"/>
                    <a:pt x="8808724" y="308739"/>
                  </a:cubicBezTo>
                  <a:lnTo>
                    <a:pt x="8817812" y="310932"/>
                  </a:lnTo>
                  <a:lnTo>
                    <a:pt x="8830101" y="341194"/>
                  </a:lnTo>
                  <a:cubicBezTo>
                    <a:pt x="8844772" y="370536"/>
                    <a:pt x="8851887" y="423080"/>
                    <a:pt x="8884692" y="423080"/>
                  </a:cubicBezTo>
                  <a:cubicBezTo>
                    <a:pt x="8912364" y="423080"/>
                    <a:pt x="8883420" y="365944"/>
                    <a:pt x="8871045" y="341194"/>
                  </a:cubicBezTo>
                  <a:cubicBezTo>
                    <a:pt x="8863709" y="326523"/>
                    <a:pt x="8843749" y="322997"/>
                    <a:pt x="8830101" y="313898"/>
                  </a:cubicBezTo>
                  <a:lnTo>
                    <a:pt x="8817812" y="310932"/>
                  </a:lnTo>
                  <a:lnTo>
                    <a:pt x="8806771" y="283745"/>
                  </a:lnTo>
                  <a:cubicBezTo>
                    <a:pt x="8798994" y="264595"/>
                    <a:pt x="8789896" y="246398"/>
                    <a:pt x="8775510" y="232012"/>
                  </a:cubicBezTo>
                  <a:cubicBezTo>
                    <a:pt x="8761862" y="218364"/>
                    <a:pt x="8734567" y="210369"/>
                    <a:pt x="8734567" y="191068"/>
                  </a:cubicBezTo>
                  <a:cubicBezTo>
                    <a:pt x="8734567" y="174665"/>
                    <a:pt x="8761862" y="209265"/>
                    <a:pt x="8775510" y="218364"/>
                  </a:cubicBezTo>
                  <a:cubicBezTo>
                    <a:pt x="8784609" y="236561"/>
                    <a:pt x="8789923" y="257209"/>
                    <a:pt x="8802806" y="272955"/>
                  </a:cubicBezTo>
                  <a:cubicBezTo>
                    <a:pt x="8831324" y="307810"/>
                    <a:pt x="8873359" y="331017"/>
                    <a:pt x="8898340" y="368489"/>
                  </a:cubicBezTo>
                  <a:cubicBezTo>
                    <a:pt x="8907439" y="382137"/>
                    <a:pt x="8915135" y="396832"/>
                    <a:pt x="8925636" y="409433"/>
                  </a:cubicBezTo>
                  <a:cubicBezTo>
                    <a:pt x="8937992" y="424260"/>
                    <a:pt x="8955873" y="434317"/>
                    <a:pt x="8966579" y="450376"/>
                  </a:cubicBezTo>
                  <a:lnTo>
                    <a:pt x="8993875" y="491319"/>
                  </a:lnTo>
                  <a:cubicBezTo>
                    <a:pt x="9014953" y="596713"/>
                    <a:pt x="9014871" y="562705"/>
                    <a:pt x="8993875" y="709683"/>
                  </a:cubicBezTo>
                  <a:cubicBezTo>
                    <a:pt x="8991841" y="723925"/>
                    <a:pt x="8987214" y="738051"/>
                    <a:pt x="8980227" y="750627"/>
                  </a:cubicBezTo>
                  <a:cubicBezTo>
                    <a:pt x="8902013" y="891412"/>
                    <a:pt x="8942870" y="780811"/>
                    <a:pt x="8911988" y="873457"/>
                  </a:cubicBezTo>
                  <a:cubicBezTo>
                    <a:pt x="8966579" y="900752"/>
                    <a:pt x="9019661" y="931300"/>
                    <a:pt x="9075761" y="955343"/>
                  </a:cubicBezTo>
                  <a:cubicBezTo>
                    <a:pt x="9107606" y="968991"/>
                    <a:pt x="9140790" y="979860"/>
                    <a:pt x="9171295" y="996286"/>
                  </a:cubicBezTo>
                  <a:cubicBezTo>
                    <a:pt x="9200179" y="1011839"/>
                    <a:pt x="9224699" y="1034601"/>
                    <a:pt x="9253182" y="1050877"/>
                  </a:cubicBezTo>
                  <a:cubicBezTo>
                    <a:pt x="9310823" y="1083815"/>
                    <a:pt x="9327371" y="1091961"/>
                    <a:pt x="9340001" y="1099742"/>
                  </a:cubicBezTo>
                  <a:lnTo>
                    <a:pt x="9348716" y="1105839"/>
                  </a:lnTo>
                  <a:lnTo>
                    <a:pt x="9348716" y="1171940"/>
                  </a:lnTo>
                  <a:lnTo>
                    <a:pt x="9328210" y="1169285"/>
                  </a:lnTo>
                  <a:cubicBezTo>
                    <a:pt x="9316894" y="1165955"/>
                    <a:pt x="9305589" y="1161824"/>
                    <a:pt x="9294125" y="1160060"/>
                  </a:cubicBezTo>
                  <a:cubicBezTo>
                    <a:pt x="9257874" y="1154483"/>
                    <a:pt x="9221337" y="1150961"/>
                    <a:pt x="9184943" y="1146412"/>
                  </a:cubicBezTo>
                  <a:cubicBezTo>
                    <a:pt x="9144000" y="1150961"/>
                    <a:pt x="9100362" y="1144760"/>
                    <a:pt x="9062113" y="1160060"/>
                  </a:cubicBezTo>
                  <a:cubicBezTo>
                    <a:pt x="9048756" y="1165403"/>
                    <a:pt x="9048466" y="1186617"/>
                    <a:pt x="9048466" y="1201003"/>
                  </a:cubicBezTo>
                  <a:cubicBezTo>
                    <a:pt x="9048466" y="1288452"/>
                    <a:pt x="9036357" y="1333957"/>
                    <a:pt x="9103057" y="1378424"/>
                  </a:cubicBezTo>
                  <a:cubicBezTo>
                    <a:pt x="9115027" y="1386404"/>
                    <a:pt x="9130352" y="1387522"/>
                    <a:pt x="9144000" y="1392071"/>
                  </a:cubicBezTo>
                  <a:cubicBezTo>
                    <a:pt x="9157648" y="1410268"/>
                    <a:pt x="9173896" y="1426778"/>
                    <a:pt x="9184943" y="1446662"/>
                  </a:cubicBezTo>
                  <a:cubicBezTo>
                    <a:pt x="9241970" y="1549311"/>
                    <a:pt x="9237714" y="1704757"/>
                    <a:pt x="9184943" y="1801504"/>
                  </a:cubicBezTo>
                  <a:cubicBezTo>
                    <a:pt x="9163050" y="1841641"/>
                    <a:pt x="9093784" y="1809109"/>
                    <a:pt x="9048466" y="1815152"/>
                  </a:cubicBezTo>
                  <a:cubicBezTo>
                    <a:pt x="9025473" y="1818218"/>
                    <a:pt x="9002973" y="1824251"/>
                    <a:pt x="8980227" y="1828800"/>
                  </a:cubicBezTo>
                  <a:cubicBezTo>
                    <a:pt x="8989325" y="1842448"/>
                    <a:pt x="8997021" y="1857142"/>
                    <a:pt x="9007522" y="1869743"/>
                  </a:cubicBezTo>
                  <a:cubicBezTo>
                    <a:pt x="9019878" y="1884570"/>
                    <a:pt x="9044681" y="1891760"/>
                    <a:pt x="9048466" y="1910686"/>
                  </a:cubicBezTo>
                  <a:cubicBezTo>
                    <a:pt x="9064844" y="1992573"/>
                    <a:pt x="9037912" y="2003127"/>
                    <a:pt x="8993875" y="2047164"/>
                  </a:cubicBezTo>
                  <a:cubicBezTo>
                    <a:pt x="8998424" y="2060812"/>
                    <a:pt x="9001089" y="2075240"/>
                    <a:pt x="9007522" y="2088107"/>
                  </a:cubicBezTo>
                  <a:cubicBezTo>
                    <a:pt x="9014858" y="2102778"/>
                    <a:pt x="9038376" y="2113039"/>
                    <a:pt x="9034818" y="2129051"/>
                  </a:cubicBezTo>
                  <a:cubicBezTo>
                    <a:pt x="9027702" y="2161075"/>
                    <a:pt x="8980227" y="2210937"/>
                    <a:pt x="8980227" y="2210937"/>
                  </a:cubicBezTo>
                  <a:cubicBezTo>
                    <a:pt x="9002973" y="2215486"/>
                    <a:pt x="9029165" y="2211718"/>
                    <a:pt x="9048466" y="2224585"/>
                  </a:cubicBezTo>
                  <a:cubicBezTo>
                    <a:pt x="9060436" y="2232565"/>
                    <a:pt x="9062113" y="2251142"/>
                    <a:pt x="9062113" y="2265528"/>
                  </a:cubicBezTo>
                  <a:cubicBezTo>
                    <a:pt x="9062113" y="2298470"/>
                    <a:pt x="9045589" y="2342399"/>
                    <a:pt x="9034818" y="2374710"/>
                  </a:cubicBezTo>
                  <a:cubicBezTo>
                    <a:pt x="9043916" y="2388358"/>
                    <a:pt x="9057400" y="2399943"/>
                    <a:pt x="9062113" y="2415654"/>
                  </a:cubicBezTo>
                  <a:cubicBezTo>
                    <a:pt x="9071356" y="2446465"/>
                    <a:pt x="9061375" y="2482416"/>
                    <a:pt x="9075761" y="2511188"/>
                  </a:cubicBezTo>
                  <a:cubicBezTo>
                    <a:pt x="9082195" y="2524055"/>
                    <a:pt x="9103056" y="2520287"/>
                    <a:pt x="9116704" y="2524836"/>
                  </a:cubicBezTo>
                  <a:cubicBezTo>
                    <a:pt x="9121253" y="2538484"/>
                    <a:pt x="9130352" y="2551393"/>
                    <a:pt x="9130352" y="2565779"/>
                  </a:cubicBezTo>
                  <a:cubicBezTo>
                    <a:pt x="9130352" y="2582912"/>
                    <a:pt x="9109492" y="2642008"/>
                    <a:pt x="9103057" y="2661313"/>
                  </a:cubicBezTo>
                  <a:cubicBezTo>
                    <a:pt x="9125803" y="2665862"/>
                    <a:pt x="9151155" y="2663452"/>
                    <a:pt x="9171295" y="2674961"/>
                  </a:cubicBezTo>
                  <a:cubicBezTo>
                    <a:pt x="9212204" y="2698337"/>
                    <a:pt x="9198901" y="2737926"/>
                    <a:pt x="9184943" y="2770495"/>
                  </a:cubicBezTo>
                  <a:cubicBezTo>
                    <a:pt x="9178482" y="2785571"/>
                    <a:pt x="9166746" y="2797791"/>
                    <a:pt x="9157648" y="2811439"/>
                  </a:cubicBezTo>
                  <a:cubicBezTo>
                    <a:pt x="9162197" y="2843284"/>
                    <a:pt x="9156909" y="2878201"/>
                    <a:pt x="9171295" y="2906973"/>
                  </a:cubicBezTo>
                  <a:cubicBezTo>
                    <a:pt x="9177729" y="2919840"/>
                    <a:pt x="9209874" y="2906430"/>
                    <a:pt x="9212239" y="2920621"/>
                  </a:cubicBezTo>
                  <a:cubicBezTo>
                    <a:pt x="9218955" y="2960917"/>
                    <a:pt x="9169823" y="3007669"/>
                    <a:pt x="9144000" y="3029803"/>
                  </a:cubicBezTo>
                  <a:cubicBezTo>
                    <a:pt x="9079025" y="3085496"/>
                    <a:pt x="9090931" y="3065351"/>
                    <a:pt x="9007522" y="3111689"/>
                  </a:cubicBezTo>
                  <a:cubicBezTo>
                    <a:pt x="8964772" y="3135439"/>
                    <a:pt x="8961407" y="3144157"/>
                    <a:pt x="8925636" y="3179928"/>
                  </a:cubicBezTo>
                  <a:cubicBezTo>
                    <a:pt x="8930185" y="3198125"/>
                    <a:pt x="8931895" y="3217279"/>
                    <a:pt x="8939284" y="3234519"/>
                  </a:cubicBezTo>
                  <a:cubicBezTo>
                    <a:pt x="8945745" y="3249595"/>
                    <a:pt x="8969796" y="3259378"/>
                    <a:pt x="8966579" y="3275462"/>
                  </a:cubicBezTo>
                  <a:cubicBezTo>
                    <a:pt x="8962799" y="3294360"/>
                    <a:pt x="8898103" y="3311936"/>
                    <a:pt x="8884692" y="3316406"/>
                  </a:cubicBezTo>
                  <a:cubicBezTo>
                    <a:pt x="8848300" y="3425587"/>
                    <a:pt x="8884692" y="3289111"/>
                    <a:pt x="8884692" y="3398292"/>
                  </a:cubicBezTo>
                  <a:cubicBezTo>
                    <a:pt x="8884692" y="3426547"/>
                    <a:pt x="8857552" y="3459475"/>
                    <a:pt x="8843749" y="3480179"/>
                  </a:cubicBezTo>
                  <a:cubicBezTo>
                    <a:pt x="8866495" y="3484728"/>
                    <a:pt x="8894168" y="3478977"/>
                    <a:pt x="8911988" y="3493827"/>
                  </a:cubicBezTo>
                  <a:cubicBezTo>
                    <a:pt x="8926398" y="3505835"/>
                    <a:pt x="8913918" y="3533771"/>
                    <a:pt x="8925636" y="3548418"/>
                  </a:cubicBezTo>
                  <a:cubicBezTo>
                    <a:pt x="8934623" y="3559651"/>
                    <a:pt x="8952931" y="3557516"/>
                    <a:pt x="8966579" y="3562065"/>
                  </a:cubicBezTo>
                  <a:lnTo>
                    <a:pt x="9050162" y="3558727"/>
                  </a:lnTo>
                  <a:lnTo>
                    <a:pt x="9052883" y="3571098"/>
                  </a:lnTo>
                  <a:cubicBezTo>
                    <a:pt x="9054702" y="3591074"/>
                    <a:pt x="9050501" y="3612588"/>
                    <a:pt x="9034818" y="3643952"/>
                  </a:cubicBezTo>
                  <a:cubicBezTo>
                    <a:pt x="9024646" y="3664297"/>
                    <a:pt x="8998424" y="3671247"/>
                    <a:pt x="8980227" y="3684895"/>
                  </a:cubicBezTo>
                  <a:cubicBezTo>
                    <a:pt x="8984776" y="3789528"/>
                    <a:pt x="8985843" y="3894371"/>
                    <a:pt x="8993875" y="3998794"/>
                  </a:cubicBezTo>
                  <a:cubicBezTo>
                    <a:pt x="8994978" y="4013137"/>
                    <a:pt x="8997350" y="4029565"/>
                    <a:pt x="9007522" y="4039737"/>
                  </a:cubicBezTo>
                  <a:cubicBezTo>
                    <a:pt x="9021908" y="4054123"/>
                    <a:pt x="9044449" y="4056939"/>
                    <a:pt x="9062113" y="4067033"/>
                  </a:cubicBezTo>
                  <a:cubicBezTo>
                    <a:pt x="9076355" y="4075171"/>
                    <a:pt x="9089409" y="4085230"/>
                    <a:pt x="9103057" y="4094328"/>
                  </a:cubicBezTo>
                  <a:lnTo>
                    <a:pt x="9048466" y="4135271"/>
                  </a:lnTo>
                  <a:cubicBezTo>
                    <a:pt x="9039367" y="4153468"/>
                    <a:pt x="9037446" y="4177655"/>
                    <a:pt x="9021170" y="4189862"/>
                  </a:cubicBezTo>
                  <a:cubicBezTo>
                    <a:pt x="8998153" y="4207125"/>
                    <a:pt x="8939284" y="4217158"/>
                    <a:pt x="8939284" y="4217158"/>
                  </a:cubicBezTo>
                  <a:cubicBezTo>
                    <a:pt x="8962030" y="4221707"/>
                    <a:pt x="8985018" y="4225180"/>
                    <a:pt x="9007522" y="4230806"/>
                  </a:cubicBezTo>
                  <a:cubicBezTo>
                    <a:pt x="9021479" y="4234295"/>
                    <a:pt x="9053015" y="4230806"/>
                    <a:pt x="9048466" y="4244454"/>
                  </a:cubicBezTo>
                  <a:cubicBezTo>
                    <a:pt x="9042033" y="4263755"/>
                    <a:pt x="9013612" y="4266815"/>
                    <a:pt x="8993875" y="4271749"/>
                  </a:cubicBezTo>
                  <a:cubicBezTo>
                    <a:pt x="8958293" y="4280645"/>
                    <a:pt x="8921086" y="4280848"/>
                    <a:pt x="8884692" y="4285397"/>
                  </a:cubicBezTo>
                  <a:cubicBezTo>
                    <a:pt x="8871044" y="4294495"/>
                    <a:pt x="8858738" y="4306030"/>
                    <a:pt x="8843749" y="4312692"/>
                  </a:cubicBezTo>
                  <a:cubicBezTo>
                    <a:pt x="8817457" y="4324377"/>
                    <a:pt x="8785803" y="4324029"/>
                    <a:pt x="8761863" y="4339988"/>
                  </a:cubicBezTo>
                  <a:cubicBezTo>
                    <a:pt x="8748215" y="4349086"/>
                    <a:pt x="8735908" y="4360621"/>
                    <a:pt x="8720919" y="4367283"/>
                  </a:cubicBezTo>
                  <a:cubicBezTo>
                    <a:pt x="8694627" y="4378968"/>
                    <a:pt x="8639033" y="4394579"/>
                    <a:pt x="8639033" y="4394579"/>
                  </a:cubicBezTo>
                  <a:cubicBezTo>
                    <a:pt x="8625385" y="4408227"/>
                    <a:pt x="8613325" y="4423673"/>
                    <a:pt x="8598090" y="4435522"/>
                  </a:cubicBezTo>
                  <a:cubicBezTo>
                    <a:pt x="8538803" y="4481634"/>
                    <a:pt x="8521031" y="4487699"/>
                    <a:pt x="8461612" y="4517409"/>
                  </a:cubicBezTo>
                  <a:cubicBezTo>
                    <a:pt x="8447964" y="4512860"/>
                    <a:pt x="8429656" y="4514995"/>
                    <a:pt x="8420669" y="4503761"/>
                  </a:cubicBezTo>
                  <a:cubicBezTo>
                    <a:pt x="8408952" y="4489114"/>
                    <a:pt x="8424335" y="4456384"/>
                    <a:pt x="8407021" y="4449170"/>
                  </a:cubicBezTo>
                  <a:cubicBezTo>
                    <a:pt x="8360638" y="4429844"/>
                    <a:pt x="8306937" y="4440071"/>
                    <a:pt x="8256895" y="4435522"/>
                  </a:cubicBezTo>
                  <a:cubicBezTo>
                    <a:pt x="8243247" y="4440071"/>
                    <a:pt x="8227461" y="4457802"/>
                    <a:pt x="8215952" y="4449170"/>
                  </a:cubicBezTo>
                  <a:cubicBezTo>
                    <a:pt x="8200946" y="4437916"/>
                    <a:pt x="8207457" y="4412614"/>
                    <a:pt x="8202304" y="4394579"/>
                  </a:cubicBezTo>
                  <a:cubicBezTo>
                    <a:pt x="8198352" y="4380747"/>
                    <a:pt x="8193206" y="4367284"/>
                    <a:pt x="8188657" y="4353636"/>
                  </a:cubicBezTo>
                  <a:cubicBezTo>
                    <a:pt x="8174400" y="4363140"/>
                    <a:pt x="8129370" y="4398346"/>
                    <a:pt x="8106770" y="4394579"/>
                  </a:cubicBezTo>
                  <a:cubicBezTo>
                    <a:pt x="8090591" y="4391882"/>
                    <a:pt x="8079475" y="4376382"/>
                    <a:pt x="8065827" y="4367283"/>
                  </a:cubicBezTo>
                  <a:cubicBezTo>
                    <a:pt x="8045686" y="4337072"/>
                    <a:pt x="8029112" y="4306413"/>
                    <a:pt x="7997588" y="4285397"/>
                  </a:cubicBezTo>
                  <a:cubicBezTo>
                    <a:pt x="7985618" y="4277417"/>
                    <a:pt x="7970293" y="4276298"/>
                    <a:pt x="7956645" y="4271749"/>
                  </a:cubicBezTo>
                  <a:cubicBezTo>
                    <a:pt x="7942997" y="4276298"/>
                    <a:pt x="7928277" y="4278410"/>
                    <a:pt x="7915701" y="4285397"/>
                  </a:cubicBezTo>
                  <a:cubicBezTo>
                    <a:pt x="7887024" y="4301329"/>
                    <a:pt x="7833815" y="4339988"/>
                    <a:pt x="7833815" y="4339988"/>
                  </a:cubicBezTo>
                  <a:cubicBezTo>
                    <a:pt x="7811069" y="4330889"/>
                    <a:pt x="7785960" y="4326281"/>
                    <a:pt x="7765576" y="4312692"/>
                  </a:cubicBezTo>
                  <a:cubicBezTo>
                    <a:pt x="7636054" y="4226343"/>
                    <a:pt x="7771600" y="4278305"/>
                    <a:pt x="7670042" y="4244454"/>
                  </a:cubicBezTo>
                  <a:cubicBezTo>
                    <a:pt x="7638197" y="4249003"/>
                    <a:pt x="7604531" y="4246553"/>
                    <a:pt x="7574507" y="4258101"/>
                  </a:cubicBezTo>
                  <a:cubicBezTo>
                    <a:pt x="7543889" y="4269877"/>
                    <a:pt x="7492621" y="4312692"/>
                    <a:pt x="7492621" y="4312692"/>
                  </a:cubicBezTo>
                  <a:cubicBezTo>
                    <a:pt x="7474424" y="4308143"/>
                    <a:pt x="7454316" y="4308351"/>
                    <a:pt x="7438030" y="4299045"/>
                  </a:cubicBezTo>
                  <a:cubicBezTo>
                    <a:pt x="7421272" y="4289469"/>
                    <a:pt x="7416077" y="4261554"/>
                    <a:pt x="7397087" y="4258101"/>
                  </a:cubicBezTo>
                  <a:cubicBezTo>
                    <a:pt x="7361001" y="4251540"/>
                    <a:pt x="7324298" y="4267200"/>
                    <a:pt x="7287904" y="4271749"/>
                  </a:cubicBezTo>
                  <a:cubicBezTo>
                    <a:pt x="7274256" y="4280848"/>
                    <a:pt x="7261950" y="4292383"/>
                    <a:pt x="7246961" y="4299045"/>
                  </a:cubicBezTo>
                  <a:cubicBezTo>
                    <a:pt x="7220669" y="4310730"/>
                    <a:pt x="7165075" y="4326340"/>
                    <a:pt x="7165075" y="4326340"/>
                  </a:cubicBezTo>
                  <a:lnTo>
                    <a:pt x="7055892" y="4490113"/>
                  </a:lnTo>
                  <a:lnTo>
                    <a:pt x="7028597" y="4531057"/>
                  </a:lnTo>
                  <a:lnTo>
                    <a:pt x="6909195" y="4531057"/>
                  </a:lnTo>
                  <a:lnTo>
                    <a:pt x="6904900" y="4525322"/>
                  </a:lnTo>
                  <a:cubicBezTo>
                    <a:pt x="6901265" y="4517623"/>
                    <a:pt x="6897918" y="4509560"/>
                    <a:pt x="6892119" y="4503761"/>
                  </a:cubicBezTo>
                  <a:cubicBezTo>
                    <a:pt x="6880521" y="4492163"/>
                    <a:pt x="6864824" y="4485564"/>
                    <a:pt x="6851176" y="4476465"/>
                  </a:cubicBezTo>
                  <a:cubicBezTo>
                    <a:pt x="6796585" y="4481014"/>
                    <a:pt x="6740075" y="4475063"/>
                    <a:pt x="6687403" y="4490113"/>
                  </a:cubicBezTo>
                  <a:cubicBezTo>
                    <a:pt x="6671631" y="4494619"/>
                    <a:pt x="6672915" y="4520810"/>
                    <a:pt x="6660107" y="4531057"/>
                  </a:cubicBezTo>
                  <a:lnTo>
                    <a:pt x="0" y="4531057"/>
                  </a:lnTo>
                  <a:close/>
                </a:path>
              </a:pathLst>
            </a:custGeom>
            <a:blipFill>
              <a:blip r:embed="rId6"/>
              <a:stretch>
                <a:fillRect/>
              </a:stretch>
            </a:blipFill>
            <a:effectLst/>
            <a:scene3d>
              <a:camera prst="orthographicFront"/>
              <a:lightRig rig="twoPt" dir="t"/>
            </a:scene3d>
            <a:sp3d contourW="12700" prstMaterial="metal">
              <a:contourClr>
                <a:schemeClr val="bg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sp>
        <p:nvSpPr>
          <p:cNvPr id="12" name="TextBox 11">
            <a:extLst>
              <a:ext uri="{FF2B5EF4-FFF2-40B4-BE49-F238E27FC236}">
                <a16:creationId xmlns:a16="http://schemas.microsoft.com/office/drawing/2014/main" id="{2FE3C887-74C5-7052-80C5-225055917BDE}"/>
              </a:ext>
            </a:extLst>
          </p:cNvPr>
          <p:cNvSpPr txBox="1"/>
          <p:nvPr/>
        </p:nvSpPr>
        <p:spPr>
          <a:xfrm>
            <a:off x="473605" y="11000425"/>
            <a:ext cx="9469394" cy="2923877"/>
          </a:xfrm>
          <a:prstGeom prst="rect">
            <a:avLst/>
          </a:prstGeom>
          <a:noFill/>
          <a:ln>
            <a:solidFill>
              <a:srgbClr val="292929"/>
            </a:solidFill>
          </a:ln>
          <a:effectLst>
            <a:softEdge rad="31750"/>
          </a:effectLst>
        </p:spPr>
        <p:style>
          <a:lnRef idx="0">
            <a:scrgbClr r="0" g="0" b="0"/>
          </a:lnRef>
          <a:fillRef idx="0">
            <a:scrgbClr r="0" g="0" b="0"/>
          </a:fillRef>
          <a:effectRef idx="0">
            <a:scrgbClr r="0" g="0" b="0"/>
          </a:effectRef>
          <a:fontRef idx="minor">
            <a:schemeClr val="accent5"/>
          </a:fontRef>
        </p:style>
        <p:txBody>
          <a:bodyPr wrap="square" rtlCol="0">
            <a:spAutoFit/>
            <a:sp3d prstMaterial="matte">
              <a:contourClr>
                <a:schemeClr val="bg1">
                  <a:lumMod val="65000"/>
                </a:schemeClr>
              </a:contourClr>
            </a:sp3d>
          </a:bodyPr>
          <a:lstStyle/>
          <a:p>
            <a:pPr algn="ctr"/>
            <a:r>
              <a:rPr lang="en-US" sz="3600" dirty="0">
                <a:solidFill>
                  <a:srgbClr val="074975"/>
                </a:solidFill>
                <a:latin typeface="Avenir Next Condensed" panose="020B0506020202020204"/>
              </a:rPr>
              <a:t>The International Agency for Research on Cancer (IARC), which is part of the World Health Organization (WHO),  classified diesel engine exhaust as carcinogenic to humans (Group 1).</a:t>
            </a:r>
          </a:p>
          <a:p>
            <a:pPr algn="ctr"/>
            <a:endParaRPr lang="en-US" sz="4000" dirty="0">
              <a:ln/>
              <a:solidFill>
                <a:srgbClr val="074975"/>
              </a:solidFill>
            </a:endParaRPr>
          </a:p>
        </p:txBody>
      </p:sp>
      <p:sp>
        <p:nvSpPr>
          <p:cNvPr id="13" name="TextBox 12">
            <a:extLst>
              <a:ext uri="{FF2B5EF4-FFF2-40B4-BE49-F238E27FC236}">
                <a16:creationId xmlns:a16="http://schemas.microsoft.com/office/drawing/2014/main" id="{C41B5A3B-AF51-91B0-D793-1C47C5A7D830}"/>
              </a:ext>
            </a:extLst>
          </p:cNvPr>
          <p:cNvSpPr txBox="1"/>
          <p:nvPr/>
        </p:nvSpPr>
        <p:spPr>
          <a:xfrm>
            <a:off x="12750800" y="2442542"/>
            <a:ext cx="7924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u="none" strike="noStrike" cap="none" spc="0" normalizeH="0" baseline="0" dirty="0">
                <a:ln>
                  <a:noFill/>
                </a:ln>
                <a:solidFill>
                  <a:schemeClr val="bg1"/>
                </a:solidFill>
                <a:effectLst/>
                <a:uFillTx/>
                <a:latin typeface="Avenir Next Condensed Demi Bold" panose="020B0506020202020204" pitchFamily="34" charset="0"/>
                <a:sym typeface="Helvetica Neue"/>
              </a:rPr>
              <a:t>Diesel Exhaust Capture Systems</a:t>
            </a:r>
          </a:p>
        </p:txBody>
      </p:sp>
    </p:spTree>
    <p:extLst>
      <p:ext uri="{BB962C8B-B14F-4D97-AF65-F5344CB8AC3E}">
        <p14:creationId xmlns:p14="http://schemas.microsoft.com/office/powerpoint/2010/main" val="163642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1251AB-1786-C635-84CD-3E8A84F3D109}"/>
              </a:ext>
            </a:extLst>
          </p:cNvPr>
          <p:cNvSpPr/>
          <p:nvPr/>
        </p:nvSpPr>
        <p:spPr>
          <a:xfrm>
            <a:off x="2521376" y="7748658"/>
            <a:ext cx="4783748" cy="5906092"/>
          </a:xfrm>
          <a:prstGeom prst="roundRect">
            <a:avLst>
              <a:gd name="adj" fmla="val 4611"/>
            </a:avLst>
          </a:prstGeom>
          <a:ln w="19050" cap="rnd">
            <a:solidFill>
              <a:srgbClr val="E6903A"/>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grpSp>
        <p:nvGrpSpPr>
          <p:cNvPr id="6" name="Group 5">
            <a:extLst>
              <a:ext uri="{FF2B5EF4-FFF2-40B4-BE49-F238E27FC236}">
                <a16:creationId xmlns:a16="http://schemas.microsoft.com/office/drawing/2014/main" id="{F4E85C4A-88DD-2027-1B12-32ECBD783CAB}"/>
              </a:ext>
            </a:extLst>
          </p:cNvPr>
          <p:cNvGrpSpPr/>
          <p:nvPr/>
        </p:nvGrpSpPr>
        <p:grpSpPr>
          <a:xfrm>
            <a:off x="2040475" y="3253978"/>
            <a:ext cx="5616624" cy="6936768"/>
            <a:chOff x="1052470" y="780214"/>
            <a:chExt cx="2808312" cy="3468384"/>
          </a:xfrm>
        </p:grpSpPr>
        <p:sp>
          <p:nvSpPr>
            <p:cNvPr id="7" name="Rectangle: Rounded Corners 6">
              <a:extLst>
                <a:ext uri="{FF2B5EF4-FFF2-40B4-BE49-F238E27FC236}">
                  <a16:creationId xmlns:a16="http://schemas.microsoft.com/office/drawing/2014/main" id="{19BFF2C1-02C7-0234-BD54-EA6D0B771033}"/>
                </a:ext>
              </a:extLst>
            </p:cNvPr>
            <p:cNvSpPr/>
            <p:nvPr/>
          </p:nvSpPr>
          <p:spPr>
            <a:xfrm>
              <a:off x="1052470" y="780214"/>
              <a:ext cx="2808312" cy="3468384"/>
            </a:xfrm>
            <a:prstGeom prst="roundRect">
              <a:avLst>
                <a:gd name="adj" fmla="val 4611"/>
              </a:avLst>
            </a:prstGeom>
            <a:solidFill>
              <a:schemeClr val="accent4"/>
            </a:solidFill>
            <a:ln>
              <a:noFill/>
            </a:ln>
            <a:effectLst>
              <a:outerShdw blurRad="190500" dist="127000" dir="13500000" algn="b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Rectangle: Rounded Corners 7">
              <a:extLst>
                <a:ext uri="{FF2B5EF4-FFF2-40B4-BE49-F238E27FC236}">
                  <a16:creationId xmlns:a16="http://schemas.microsoft.com/office/drawing/2014/main" id="{2A697D7F-5A2C-770B-E8F4-CF2C4937CAEF}"/>
                </a:ext>
              </a:extLst>
            </p:cNvPr>
            <p:cNvSpPr/>
            <p:nvPr/>
          </p:nvSpPr>
          <p:spPr>
            <a:xfrm>
              <a:off x="1052470" y="780214"/>
              <a:ext cx="2808312" cy="3468384"/>
            </a:xfrm>
            <a:prstGeom prst="roundRect">
              <a:avLst>
                <a:gd name="adj" fmla="val 4611"/>
              </a:avLst>
            </a:prstGeom>
            <a:solidFill>
              <a:schemeClr val="bg2">
                <a:lumMod val="90000"/>
              </a:schemeClr>
            </a:solidFill>
            <a:ln>
              <a:noFill/>
            </a:ln>
            <a:effectLst>
              <a:outerShdw blurRad="190500" dist="127000" dir="2700000" algn="tl"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pic>
        <p:nvPicPr>
          <p:cNvPr id="45" name="Picture Placeholder 44">
            <a:extLst>
              <a:ext uri="{FF2B5EF4-FFF2-40B4-BE49-F238E27FC236}">
                <a16:creationId xmlns:a16="http://schemas.microsoft.com/office/drawing/2014/main" id="{0255F25D-00E1-5880-B484-6FBD5B59ADC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98" b="2298"/>
          <a:stretch>
            <a:fillRect/>
          </a:stretch>
        </p:blipFill>
        <p:spPr>
          <a:xfrm>
            <a:off x="2800825" y="8167592"/>
            <a:ext cx="4032448" cy="4978522"/>
          </a:xfrm>
        </p:spPr>
      </p:pic>
      <p:sp>
        <p:nvSpPr>
          <p:cNvPr id="9" name="Oval 8">
            <a:extLst>
              <a:ext uri="{FF2B5EF4-FFF2-40B4-BE49-F238E27FC236}">
                <a16:creationId xmlns:a16="http://schemas.microsoft.com/office/drawing/2014/main" id="{DA1536AB-D548-DAD1-A9BD-3C0286DC3DEC}"/>
              </a:ext>
            </a:extLst>
          </p:cNvPr>
          <p:cNvSpPr/>
          <p:nvPr/>
        </p:nvSpPr>
        <p:spPr>
          <a:xfrm flipH="1">
            <a:off x="7117746" y="830587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Oval 9">
            <a:extLst>
              <a:ext uri="{FF2B5EF4-FFF2-40B4-BE49-F238E27FC236}">
                <a16:creationId xmlns:a16="http://schemas.microsoft.com/office/drawing/2014/main" id="{48ED944B-4362-D1BB-45A8-FB59CD0BD178}"/>
              </a:ext>
            </a:extLst>
          </p:cNvPr>
          <p:cNvSpPr/>
          <p:nvPr/>
        </p:nvSpPr>
        <p:spPr>
          <a:xfrm flipH="1">
            <a:off x="2313366" y="830587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2" name="TextBox 11">
            <a:extLst>
              <a:ext uri="{FF2B5EF4-FFF2-40B4-BE49-F238E27FC236}">
                <a16:creationId xmlns:a16="http://schemas.microsoft.com/office/drawing/2014/main" id="{F203620D-5788-F022-67CE-FEAB5B96CCCE}"/>
              </a:ext>
            </a:extLst>
          </p:cNvPr>
          <p:cNvSpPr txBox="1"/>
          <p:nvPr/>
        </p:nvSpPr>
        <p:spPr>
          <a:xfrm>
            <a:off x="2040476" y="3609195"/>
            <a:ext cx="5436338" cy="4031873"/>
          </a:xfrm>
          <a:prstGeom prst="rect">
            <a:avLst/>
          </a:prstGeom>
          <a:noFill/>
        </p:spPr>
        <p:txBody>
          <a:bodyPr wrap="square" lIns="0" rIns="0" rtlCol="0">
            <a:spAutoFit/>
          </a:bodyPr>
          <a:lstStyle/>
          <a:p>
            <a:pPr>
              <a:spcAft>
                <a:spcPts val="1800"/>
              </a:spcAft>
            </a:pPr>
            <a:r>
              <a:rPr lang="en-US" sz="3200" dirty="0">
                <a:solidFill>
                  <a:schemeClr val="tx1"/>
                </a:solidFill>
                <a:latin typeface="Avenir Next Condensed Demi Bold" panose="020B0506020202020204" pitchFamily="34" charset="0"/>
              </a:rPr>
              <a:t>The HVAC system in living and working areas should be positive pressure and systems in the apparatus bay and </a:t>
            </a:r>
            <a:r>
              <a:rPr lang="en-US" sz="3200" dirty="0" err="1">
                <a:solidFill>
                  <a:schemeClr val="tx1"/>
                </a:solidFill>
                <a:latin typeface="Avenir Next Condensed Demi Bold" panose="020B0506020202020204" pitchFamily="34" charset="0"/>
              </a:rPr>
              <a:t>decon</a:t>
            </a:r>
            <a:r>
              <a:rPr lang="en-US" sz="3200" dirty="0">
                <a:solidFill>
                  <a:schemeClr val="tx1"/>
                </a:solidFill>
                <a:latin typeface="Avenir Next Condensed Demi Bold" panose="020B0506020202020204" pitchFamily="34" charset="0"/>
              </a:rPr>
              <a:t> areas should be negative pressure to prevent airborne contaminants from entering the Cold or Safe Zone (</a:t>
            </a:r>
            <a:r>
              <a:rPr lang="en-US" sz="3200" dirty="0">
                <a:solidFill>
                  <a:schemeClr val="accent3">
                    <a:lumMod val="75000"/>
                  </a:schemeClr>
                </a:solidFill>
                <a:latin typeface="Avenir Next Condensed Demi Bold" panose="020B0506020202020204" pitchFamily="34" charset="0"/>
              </a:rPr>
              <a:t>GREEN</a:t>
            </a:r>
            <a:r>
              <a:rPr lang="en-US" sz="3200" dirty="0">
                <a:solidFill>
                  <a:schemeClr val="tx1"/>
                </a:solidFill>
                <a:latin typeface="Avenir Next Condensed Demi Bold" panose="020B0506020202020204" pitchFamily="34" charset="0"/>
              </a:rPr>
              <a:t>).</a:t>
            </a:r>
            <a:r>
              <a:rPr lang="en-US" sz="3200" dirty="0">
                <a:solidFill>
                  <a:schemeClr val="bg1"/>
                </a:solidFill>
                <a:latin typeface="Avenir Next Condensed Demi Bold" panose="020B0506020202020204" pitchFamily="34" charset="0"/>
              </a:rPr>
              <a:t> </a:t>
            </a:r>
          </a:p>
        </p:txBody>
      </p:sp>
      <p:grpSp>
        <p:nvGrpSpPr>
          <p:cNvPr id="42" name="Group 41">
            <a:extLst>
              <a:ext uri="{FF2B5EF4-FFF2-40B4-BE49-F238E27FC236}">
                <a16:creationId xmlns:a16="http://schemas.microsoft.com/office/drawing/2014/main" id="{CAD85B91-9160-0703-8640-2CD25AB3E917}"/>
              </a:ext>
            </a:extLst>
          </p:cNvPr>
          <p:cNvGrpSpPr/>
          <p:nvPr/>
        </p:nvGrpSpPr>
        <p:grpSpPr>
          <a:xfrm>
            <a:off x="4174281" y="7758108"/>
            <a:ext cx="1330562" cy="301894"/>
            <a:chOff x="2123985" y="3076795"/>
            <a:chExt cx="665281" cy="150947"/>
          </a:xfrm>
          <a:solidFill>
            <a:srgbClr val="E6903A"/>
          </a:solidFill>
        </p:grpSpPr>
        <p:sp>
          <p:nvSpPr>
            <p:cNvPr id="13" name="Oval 12">
              <a:extLst>
                <a:ext uri="{FF2B5EF4-FFF2-40B4-BE49-F238E27FC236}">
                  <a16:creationId xmlns:a16="http://schemas.microsoft.com/office/drawing/2014/main" id="{43F54E0A-D515-6771-3191-A060A976D630}"/>
                </a:ext>
              </a:extLst>
            </p:cNvPr>
            <p:cNvSpPr/>
            <p:nvPr/>
          </p:nvSpPr>
          <p:spPr>
            <a:xfrm flipH="1">
              <a:off x="2123985" y="3076795"/>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4" name="Oval 13">
              <a:extLst>
                <a:ext uri="{FF2B5EF4-FFF2-40B4-BE49-F238E27FC236}">
                  <a16:creationId xmlns:a16="http://schemas.microsoft.com/office/drawing/2014/main" id="{AEC0CC41-F3B2-9845-9A66-29E9FD70E5F0}"/>
                </a:ext>
              </a:extLst>
            </p:cNvPr>
            <p:cNvSpPr/>
            <p:nvPr/>
          </p:nvSpPr>
          <p:spPr>
            <a:xfrm flipH="1">
              <a:off x="2381152" y="3076795"/>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5" name="Oval 14">
              <a:extLst>
                <a:ext uri="{FF2B5EF4-FFF2-40B4-BE49-F238E27FC236}">
                  <a16:creationId xmlns:a16="http://schemas.microsoft.com/office/drawing/2014/main" id="{0559759F-5B63-089D-9811-5C9F5808C336}"/>
                </a:ext>
              </a:extLst>
            </p:cNvPr>
            <p:cNvSpPr/>
            <p:nvPr/>
          </p:nvSpPr>
          <p:spPr>
            <a:xfrm flipH="1">
              <a:off x="2638319" y="3076795"/>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16" name="Rectangle: Rounded Corners 15">
            <a:extLst>
              <a:ext uri="{FF2B5EF4-FFF2-40B4-BE49-F238E27FC236}">
                <a16:creationId xmlns:a16="http://schemas.microsoft.com/office/drawing/2014/main" id="{0C7FD334-8E52-A08A-E9D0-E82F9343C91E}"/>
              </a:ext>
            </a:extLst>
          </p:cNvPr>
          <p:cNvSpPr/>
          <p:nvPr/>
        </p:nvSpPr>
        <p:spPr>
          <a:xfrm flipV="1">
            <a:off x="9800126" y="1156730"/>
            <a:ext cx="4783748" cy="5906092"/>
          </a:xfrm>
          <a:prstGeom prst="roundRect">
            <a:avLst>
              <a:gd name="adj" fmla="val 4611"/>
            </a:avLst>
          </a:prstGeom>
          <a:ln w="19050" cap="rnd">
            <a:solidFill>
              <a:srgbClr val="E6903A"/>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grpSp>
        <p:nvGrpSpPr>
          <p:cNvPr id="17" name="Group 16">
            <a:extLst>
              <a:ext uri="{FF2B5EF4-FFF2-40B4-BE49-F238E27FC236}">
                <a16:creationId xmlns:a16="http://schemas.microsoft.com/office/drawing/2014/main" id="{EDE4E93D-A958-2682-A891-576007B1EAFE}"/>
              </a:ext>
            </a:extLst>
          </p:cNvPr>
          <p:cNvGrpSpPr/>
          <p:nvPr/>
        </p:nvGrpSpPr>
        <p:grpSpPr>
          <a:xfrm flipV="1">
            <a:off x="9383687" y="5225176"/>
            <a:ext cx="5927809" cy="6936768"/>
            <a:chOff x="1598321" y="1487508"/>
            <a:chExt cx="9931463" cy="4251081"/>
          </a:xfrm>
        </p:grpSpPr>
        <p:sp>
          <p:nvSpPr>
            <p:cNvPr id="18" name="Rectangle: Rounded Corners 17">
              <a:extLst>
                <a:ext uri="{FF2B5EF4-FFF2-40B4-BE49-F238E27FC236}">
                  <a16:creationId xmlns:a16="http://schemas.microsoft.com/office/drawing/2014/main" id="{832630F1-BF1A-953D-8150-7A83B2ED5B49}"/>
                </a:ext>
              </a:extLst>
            </p:cNvPr>
            <p:cNvSpPr/>
            <p:nvPr/>
          </p:nvSpPr>
          <p:spPr>
            <a:xfrm>
              <a:off x="1598321" y="1487508"/>
              <a:ext cx="9931463" cy="4251081"/>
            </a:xfrm>
            <a:prstGeom prst="roundRect">
              <a:avLst>
                <a:gd name="adj" fmla="val 4611"/>
              </a:avLst>
            </a:prstGeom>
            <a:solidFill>
              <a:schemeClr val="accent4"/>
            </a:solidFill>
            <a:ln>
              <a:noFill/>
            </a:ln>
            <a:effectLst>
              <a:outerShdw blurRad="190500" dist="127000" dir="13500000" algn="b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Rectangle: Rounded Corners 18">
              <a:extLst>
                <a:ext uri="{FF2B5EF4-FFF2-40B4-BE49-F238E27FC236}">
                  <a16:creationId xmlns:a16="http://schemas.microsoft.com/office/drawing/2014/main" id="{5A3F748C-E216-B442-B57A-64815B0F7267}"/>
                </a:ext>
              </a:extLst>
            </p:cNvPr>
            <p:cNvSpPr/>
            <p:nvPr/>
          </p:nvSpPr>
          <p:spPr>
            <a:xfrm>
              <a:off x="1598321" y="1487508"/>
              <a:ext cx="9931463" cy="4251081"/>
            </a:xfrm>
            <a:prstGeom prst="roundRect">
              <a:avLst>
                <a:gd name="adj" fmla="val 4611"/>
              </a:avLst>
            </a:prstGeom>
            <a:solidFill>
              <a:schemeClr val="accent1">
                <a:lumMod val="40000"/>
                <a:lumOff val="60000"/>
              </a:schemeClr>
            </a:solidFill>
            <a:ln>
              <a:noFill/>
            </a:ln>
            <a:effectLst>
              <a:outerShdw blurRad="190500" dist="127000" dir="2700000" algn="tl"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pic>
        <p:nvPicPr>
          <p:cNvPr id="51" name="Picture Placeholder 50">
            <a:extLst>
              <a:ext uri="{FF2B5EF4-FFF2-40B4-BE49-F238E27FC236}">
                <a16:creationId xmlns:a16="http://schemas.microsoft.com/office/drawing/2014/main" id="{9CF5E70E-1686-EC23-AE2B-EFDA1C4D8A1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9503" r="9503"/>
          <a:stretch>
            <a:fillRect/>
          </a:stretch>
        </p:blipFill>
        <p:spPr/>
      </p:pic>
      <p:sp>
        <p:nvSpPr>
          <p:cNvPr id="39" name="Oval 38">
            <a:extLst>
              <a:ext uri="{FF2B5EF4-FFF2-40B4-BE49-F238E27FC236}">
                <a16:creationId xmlns:a16="http://schemas.microsoft.com/office/drawing/2014/main" id="{9565956E-543A-5EEE-26B3-97AC282AC960}"/>
              </a:ext>
            </a:extLst>
          </p:cNvPr>
          <p:cNvSpPr/>
          <p:nvPr/>
        </p:nvSpPr>
        <p:spPr>
          <a:xfrm flipH="1">
            <a:off x="9592564" y="499216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0" name="Oval 19">
            <a:extLst>
              <a:ext uri="{FF2B5EF4-FFF2-40B4-BE49-F238E27FC236}">
                <a16:creationId xmlns:a16="http://schemas.microsoft.com/office/drawing/2014/main" id="{90493418-5AC7-034E-B7F2-D4485DB36329}"/>
              </a:ext>
            </a:extLst>
          </p:cNvPr>
          <p:cNvSpPr/>
          <p:nvPr/>
        </p:nvSpPr>
        <p:spPr>
          <a:xfrm flipH="1">
            <a:off x="9592564" y="499216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1" name="Oval 20">
            <a:extLst>
              <a:ext uri="{FF2B5EF4-FFF2-40B4-BE49-F238E27FC236}">
                <a16:creationId xmlns:a16="http://schemas.microsoft.com/office/drawing/2014/main" id="{C5B50087-2A68-3612-777E-D2CDDAC019B3}"/>
              </a:ext>
            </a:extLst>
          </p:cNvPr>
          <p:cNvSpPr/>
          <p:nvPr/>
        </p:nvSpPr>
        <p:spPr>
          <a:xfrm flipH="1">
            <a:off x="14375398" y="499216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3" name="TextBox 22">
            <a:extLst>
              <a:ext uri="{FF2B5EF4-FFF2-40B4-BE49-F238E27FC236}">
                <a16:creationId xmlns:a16="http://schemas.microsoft.com/office/drawing/2014/main" id="{76685E03-504F-E988-EB08-01C5315F9B4A}"/>
              </a:ext>
            </a:extLst>
          </p:cNvPr>
          <p:cNvSpPr txBox="1"/>
          <p:nvPr/>
        </p:nvSpPr>
        <p:spPr>
          <a:xfrm>
            <a:off x="9445572" y="7542710"/>
            <a:ext cx="5554740" cy="3046988"/>
          </a:xfrm>
          <a:prstGeom prst="rect">
            <a:avLst/>
          </a:prstGeom>
          <a:noFill/>
        </p:spPr>
        <p:txBody>
          <a:bodyPr wrap="square" lIns="0" rIns="0" rtlCol="0">
            <a:spAutoFit/>
          </a:bodyPr>
          <a:lstStyle/>
          <a:p>
            <a:pPr>
              <a:spcAft>
                <a:spcPts val="1800"/>
              </a:spcAft>
            </a:pPr>
            <a:r>
              <a:rPr lang="en-US" sz="3200" dirty="0">
                <a:solidFill>
                  <a:schemeClr val="tx1"/>
                </a:solidFill>
                <a:latin typeface="Avenir Next Condensed Demi Bold" panose="020B0506020202020204" pitchFamily="34" charset="0"/>
              </a:rPr>
              <a:t>Air vestibules are now common in the Transition Zone (</a:t>
            </a:r>
            <a:r>
              <a:rPr lang="en-US" sz="3200" dirty="0">
                <a:solidFill>
                  <a:srgbClr val="FFFF00"/>
                </a:solidFill>
                <a:latin typeface="Avenir Next Condensed Demi Bold" panose="020B0506020202020204" pitchFamily="34" charset="0"/>
              </a:rPr>
              <a:t>YELLOW</a:t>
            </a:r>
            <a:r>
              <a:rPr lang="en-US" sz="3200" dirty="0">
                <a:solidFill>
                  <a:schemeClr val="tx1"/>
                </a:solidFill>
                <a:latin typeface="Avenir Next Condensed Demi Bold" panose="020B0506020202020204" pitchFamily="34" charset="0"/>
              </a:rPr>
              <a:t>) of new fire station designs to help reduce cross-contamination between Hot Zone (</a:t>
            </a:r>
            <a:r>
              <a:rPr lang="en-US" sz="3200" dirty="0">
                <a:solidFill>
                  <a:schemeClr val="accent5">
                    <a:lumMod val="75000"/>
                  </a:schemeClr>
                </a:solidFill>
                <a:latin typeface="Avenir Next Condensed Demi Bold" panose="020B0506020202020204" pitchFamily="34" charset="0"/>
              </a:rPr>
              <a:t>RED</a:t>
            </a:r>
            <a:r>
              <a:rPr lang="en-US" sz="3200" dirty="0">
                <a:solidFill>
                  <a:schemeClr val="tx1"/>
                </a:solidFill>
                <a:latin typeface="Avenir Next Condensed Demi Bold" panose="020B0506020202020204" pitchFamily="34" charset="0"/>
              </a:rPr>
              <a:t>) and Cold or Safe Zone (</a:t>
            </a:r>
            <a:r>
              <a:rPr lang="en-US" sz="3200" dirty="0">
                <a:solidFill>
                  <a:schemeClr val="accent3">
                    <a:lumMod val="75000"/>
                  </a:schemeClr>
                </a:solidFill>
                <a:latin typeface="Avenir Next Condensed Demi Bold" panose="020B0506020202020204" pitchFamily="34" charset="0"/>
              </a:rPr>
              <a:t>GREEN</a:t>
            </a:r>
            <a:r>
              <a:rPr lang="en-US" sz="3200" dirty="0">
                <a:solidFill>
                  <a:schemeClr val="tx1"/>
                </a:solidFill>
                <a:latin typeface="Avenir Next Condensed Demi Bold" panose="020B0506020202020204" pitchFamily="34" charset="0"/>
              </a:rPr>
              <a:t>). </a:t>
            </a:r>
          </a:p>
        </p:txBody>
      </p:sp>
      <p:grpSp>
        <p:nvGrpSpPr>
          <p:cNvPr id="43" name="Group 42">
            <a:extLst>
              <a:ext uri="{FF2B5EF4-FFF2-40B4-BE49-F238E27FC236}">
                <a16:creationId xmlns:a16="http://schemas.microsoft.com/office/drawing/2014/main" id="{05C83501-482E-7D1E-1FEE-D2E2BD9D084F}"/>
              </a:ext>
            </a:extLst>
          </p:cNvPr>
          <p:cNvGrpSpPr/>
          <p:nvPr/>
        </p:nvGrpSpPr>
        <p:grpSpPr>
          <a:xfrm>
            <a:off x="11526723" y="11132113"/>
            <a:ext cx="1330562" cy="301894"/>
            <a:chOff x="5763361" y="5566056"/>
            <a:chExt cx="665281" cy="150947"/>
          </a:xfrm>
          <a:solidFill>
            <a:srgbClr val="E6903A"/>
          </a:solidFill>
        </p:grpSpPr>
        <p:sp>
          <p:nvSpPr>
            <p:cNvPr id="24" name="Oval 23">
              <a:extLst>
                <a:ext uri="{FF2B5EF4-FFF2-40B4-BE49-F238E27FC236}">
                  <a16:creationId xmlns:a16="http://schemas.microsoft.com/office/drawing/2014/main" id="{F9568815-D9F0-50A6-43B2-6A77B10C86F7}"/>
                </a:ext>
              </a:extLst>
            </p:cNvPr>
            <p:cNvSpPr/>
            <p:nvPr/>
          </p:nvSpPr>
          <p:spPr>
            <a:xfrm flipH="1">
              <a:off x="5763361" y="5566056"/>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5" name="Oval 24">
              <a:extLst>
                <a:ext uri="{FF2B5EF4-FFF2-40B4-BE49-F238E27FC236}">
                  <a16:creationId xmlns:a16="http://schemas.microsoft.com/office/drawing/2014/main" id="{429E5D4A-1FA7-4560-2169-26BC37BBAFD8}"/>
                </a:ext>
              </a:extLst>
            </p:cNvPr>
            <p:cNvSpPr/>
            <p:nvPr/>
          </p:nvSpPr>
          <p:spPr>
            <a:xfrm flipH="1">
              <a:off x="6020528" y="5566056"/>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 name="Oval 25">
              <a:extLst>
                <a:ext uri="{FF2B5EF4-FFF2-40B4-BE49-F238E27FC236}">
                  <a16:creationId xmlns:a16="http://schemas.microsoft.com/office/drawing/2014/main" id="{B3137787-402F-829A-BA21-497684F55BFB}"/>
                </a:ext>
              </a:extLst>
            </p:cNvPr>
            <p:cNvSpPr/>
            <p:nvPr/>
          </p:nvSpPr>
          <p:spPr>
            <a:xfrm flipH="1">
              <a:off x="6277695" y="5566056"/>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7" name="Rectangle: Rounded Corners 26">
            <a:extLst>
              <a:ext uri="{FF2B5EF4-FFF2-40B4-BE49-F238E27FC236}">
                <a16:creationId xmlns:a16="http://schemas.microsoft.com/office/drawing/2014/main" id="{4EB8D4E6-828F-EF1E-45E4-51062F90DE22}"/>
              </a:ext>
            </a:extLst>
          </p:cNvPr>
          <p:cNvSpPr/>
          <p:nvPr/>
        </p:nvSpPr>
        <p:spPr>
          <a:xfrm>
            <a:off x="17078874" y="6653178"/>
            <a:ext cx="4783748" cy="5906092"/>
          </a:xfrm>
          <a:prstGeom prst="roundRect">
            <a:avLst>
              <a:gd name="adj" fmla="val 4611"/>
            </a:avLst>
          </a:prstGeom>
          <a:ln w="19050" cap="rnd">
            <a:solidFill>
              <a:srgbClr val="E6903A"/>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grpSp>
        <p:nvGrpSpPr>
          <p:cNvPr id="28" name="Group 27">
            <a:extLst>
              <a:ext uri="{FF2B5EF4-FFF2-40B4-BE49-F238E27FC236}">
                <a16:creationId xmlns:a16="http://schemas.microsoft.com/office/drawing/2014/main" id="{121C15E8-6C3E-A090-4302-986EA7C4F15C}"/>
              </a:ext>
            </a:extLst>
          </p:cNvPr>
          <p:cNvGrpSpPr/>
          <p:nvPr/>
        </p:nvGrpSpPr>
        <p:grpSpPr>
          <a:xfrm>
            <a:off x="16662436" y="1566798"/>
            <a:ext cx="5616624" cy="6936768"/>
            <a:chOff x="1598321" y="1487508"/>
            <a:chExt cx="9931463" cy="4251081"/>
          </a:xfrm>
        </p:grpSpPr>
        <p:sp>
          <p:nvSpPr>
            <p:cNvPr id="29" name="Rectangle: Rounded Corners 28">
              <a:extLst>
                <a:ext uri="{FF2B5EF4-FFF2-40B4-BE49-F238E27FC236}">
                  <a16:creationId xmlns:a16="http://schemas.microsoft.com/office/drawing/2014/main" id="{91BB0F8B-2611-6B7C-24A2-B88368451FDA}"/>
                </a:ext>
              </a:extLst>
            </p:cNvPr>
            <p:cNvSpPr/>
            <p:nvPr/>
          </p:nvSpPr>
          <p:spPr>
            <a:xfrm>
              <a:off x="1598321" y="1487508"/>
              <a:ext cx="9931463" cy="4251081"/>
            </a:xfrm>
            <a:prstGeom prst="roundRect">
              <a:avLst>
                <a:gd name="adj" fmla="val 4611"/>
              </a:avLst>
            </a:prstGeom>
            <a:solidFill>
              <a:schemeClr val="accent4"/>
            </a:solidFill>
            <a:ln>
              <a:noFill/>
            </a:ln>
            <a:effectLst>
              <a:outerShdw blurRad="190500" dist="127000" dir="13500000" algn="b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0" name="Rectangle: Rounded Corners 29">
              <a:extLst>
                <a:ext uri="{FF2B5EF4-FFF2-40B4-BE49-F238E27FC236}">
                  <a16:creationId xmlns:a16="http://schemas.microsoft.com/office/drawing/2014/main" id="{4874FAD8-FC4F-4AC2-D288-95F6F7BC7679}"/>
                </a:ext>
              </a:extLst>
            </p:cNvPr>
            <p:cNvSpPr/>
            <p:nvPr/>
          </p:nvSpPr>
          <p:spPr>
            <a:xfrm>
              <a:off x="1598321" y="1487508"/>
              <a:ext cx="9931463" cy="4251081"/>
            </a:xfrm>
            <a:prstGeom prst="roundRect">
              <a:avLst>
                <a:gd name="adj" fmla="val 4611"/>
              </a:avLst>
            </a:prstGeom>
            <a:solidFill>
              <a:schemeClr val="bg2">
                <a:lumMod val="90000"/>
              </a:schemeClr>
            </a:solidFill>
            <a:ln>
              <a:noFill/>
            </a:ln>
            <a:effectLst>
              <a:outerShdw blurRad="190500" dist="127000" dir="2700000" algn="tl"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pic>
        <p:nvPicPr>
          <p:cNvPr id="53" name="Picture Placeholder 52">
            <a:extLst>
              <a:ext uri="{FF2B5EF4-FFF2-40B4-BE49-F238E27FC236}">
                <a16:creationId xmlns:a16="http://schemas.microsoft.com/office/drawing/2014/main" id="{AD48105D-C722-31BD-F909-F11F34118B6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9503" r="9503"/>
          <a:stretch>
            <a:fillRect/>
          </a:stretch>
        </p:blipFill>
        <p:spPr/>
      </p:pic>
      <p:sp>
        <p:nvSpPr>
          <p:cNvPr id="31" name="Oval 30">
            <a:extLst>
              <a:ext uri="{FF2B5EF4-FFF2-40B4-BE49-F238E27FC236}">
                <a16:creationId xmlns:a16="http://schemas.microsoft.com/office/drawing/2014/main" id="{AE41E725-CDE7-DFC1-33AD-9FA3E3FCD82B}"/>
              </a:ext>
            </a:extLst>
          </p:cNvPr>
          <p:cNvSpPr/>
          <p:nvPr/>
        </p:nvSpPr>
        <p:spPr>
          <a:xfrm flipH="1">
            <a:off x="21675244" y="830587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2" name="Oval 31">
            <a:extLst>
              <a:ext uri="{FF2B5EF4-FFF2-40B4-BE49-F238E27FC236}">
                <a16:creationId xmlns:a16="http://schemas.microsoft.com/office/drawing/2014/main" id="{61F72C23-26C5-98C9-3AA6-8F14C59DFBA5}"/>
              </a:ext>
            </a:extLst>
          </p:cNvPr>
          <p:cNvSpPr/>
          <p:nvPr/>
        </p:nvSpPr>
        <p:spPr>
          <a:xfrm flipH="1">
            <a:off x="16870864" y="830587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4" name="TextBox 33">
            <a:extLst>
              <a:ext uri="{FF2B5EF4-FFF2-40B4-BE49-F238E27FC236}">
                <a16:creationId xmlns:a16="http://schemas.microsoft.com/office/drawing/2014/main" id="{C83B1140-4676-4FA0-4C62-88A77825536E}"/>
              </a:ext>
            </a:extLst>
          </p:cNvPr>
          <p:cNvSpPr txBox="1"/>
          <p:nvPr/>
        </p:nvSpPr>
        <p:spPr>
          <a:xfrm>
            <a:off x="17208762" y="2795168"/>
            <a:ext cx="4824536" cy="2292935"/>
          </a:xfrm>
          <a:prstGeom prst="rect">
            <a:avLst/>
          </a:prstGeom>
          <a:noFill/>
        </p:spPr>
        <p:txBody>
          <a:bodyPr wrap="square" lIns="0" rIns="0" rtlCol="0">
            <a:spAutoFit/>
          </a:bodyPr>
          <a:lstStyle/>
          <a:p>
            <a:pPr>
              <a:spcAft>
                <a:spcPts val="1800"/>
              </a:spcAft>
            </a:pPr>
            <a:r>
              <a:rPr lang="en-US" sz="3200" dirty="0">
                <a:solidFill>
                  <a:schemeClr val="tx1"/>
                </a:solidFill>
                <a:latin typeface="Avenir Next Condensed Demi Bold" panose="020B0506020202020204" pitchFamily="34" charset="0"/>
              </a:rPr>
              <a:t>To avoid exposures to UV light, turnout gear should be stored in an enclosed ventilated room</a:t>
            </a:r>
          </a:p>
          <a:p>
            <a:pPr>
              <a:spcAft>
                <a:spcPts val="1800"/>
              </a:spcAft>
            </a:pPr>
            <a:r>
              <a:rPr lang="en-US" sz="3200" dirty="0">
                <a:solidFill>
                  <a:schemeClr val="tx1"/>
                </a:solidFill>
                <a:latin typeface="Avenir Next Condensed Demi Bold" panose="020B0506020202020204" pitchFamily="34" charset="0"/>
              </a:rPr>
              <a:t> (NFPA Standard 1851). </a:t>
            </a:r>
          </a:p>
        </p:txBody>
      </p:sp>
      <p:grpSp>
        <p:nvGrpSpPr>
          <p:cNvPr id="44" name="Group 43">
            <a:extLst>
              <a:ext uri="{FF2B5EF4-FFF2-40B4-BE49-F238E27FC236}">
                <a16:creationId xmlns:a16="http://schemas.microsoft.com/office/drawing/2014/main" id="{FCB4BD91-C00D-23B4-2E21-C4330B4CA5D7}"/>
              </a:ext>
            </a:extLst>
          </p:cNvPr>
          <p:cNvGrpSpPr/>
          <p:nvPr/>
        </p:nvGrpSpPr>
        <p:grpSpPr>
          <a:xfrm>
            <a:off x="18805471" y="6153591"/>
            <a:ext cx="1330562" cy="301894"/>
            <a:chOff x="9402735" y="3076795"/>
            <a:chExt cx="665281" cy="150947"/>
          </a:xfrm>
          <a:solidFill>
            <a:srgbClr val="E6903A"/>
          </a:solidFill>
        </p:grpSpPr>
        <p:sp>
          <p:nvSpPr>
            <p:cNvPr id="35" name="Oval 34">
              <a:extLst>
                <a:ext uri="{FF2B5EF4-FFF2-40B4-BE49-F238E27FC236}">
                  <a16:creationId xmlns:a16="http://schemas.microsoft.com/office/drawing/2014/main" id="{DF8B9FF6-A921-AE26-EF35-E8031F7B6EA2}"/>
                </a:ext>
              </a:extLst>
            </p:cNvPr>
            <p:cNvSpPr/>
            <p:nvPr/>
          </p:nvSpPr>
          <p:spPr>
            <a:xfrm flipH="1">
              <a:off x="9402735" y="3076795"/>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6" name="Oval 35">
              <a:extLst>
                <a:ext uri="{FF2B5EF4-FFF2-40B4-BE49-F238E27FC236}">
                  <a16:creationId xmlns:a16="http://schemas.microsoft.com/office/drawing/2014/main" id="{652C8451-7DFF-62EE-9D5C-AD2C2AF46CBD}"/>
                </a:ext>
              </a:extLst>
            </p:cNvPr>
            <p:cNvSpPr/>
            <p:nvPr/>
          </p:nvSpPr>
          <p:spPr>
            <a:xfrm flipH="1">
              <a:off x="9659902" y="3076795"/>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7" name="Oval 36">
              <a:extLst>
                <a:ext uri="{FF2B5EF4-FFF2-40B4-BE49-F238E27FC236}">
                  <a16:creationId xmlns:a16="http://schemas.microsoft.com/office/drawing/2014/main" id="{99FBB9E6-B675-FF14-3383-A50803F2CBC0}"/>
                </a:ext>
              </a:extLst>
            </p:cNvPr>
            <p:cNvSpPr/>
            <p:nvPr/>
          </p:nvSpPr>
          <p:spPr>
            <a:xfrm flipH="1">
              <a:off x="9917069" y="3076795"/>
              <a:ext cx="150947" cy="150947"/>
            </a:xfrm>
            <a:prstGeom prst="ellipse">
              <a:avLst/>
            </a:prstGeom>
            <a:grp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38" name="Oval 37">
            <a:extLst>
              <a:ext uri="{FF2B5EF4-FFF2-40B4-BE49-F238E27FC236}">
                <a16:creationId xmlns:a16="http://schemas.microsoft.com/office/drawing/2014/main" id="{9346D26B-8028-E771-76EA-5A198743C753}"/>
              </a:ext>
            </a:extLst>
          </p:cNvPr>
          <p:cNvSpPr/>
          <p:nvPr/>
        </p:nvSpPr>
        <p:spPr>
          <a:xfrm flipH="1">
            <a:off x="2313366" y="830587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41" name="Oval 40">
            <a:extLst>
              <a:ext uri="{FF2B5EF4-FFF2-40B4-BE49-F238E27FC236}">
                <a16:creationId xmlns:a16="http://schemas.microsoft.com/office/drawing/2014/main" id="{625BA462-11E6-4609-5579-A061402A4780}"/>
              </a:ext>
            </a:extLst>
          </p:cNvPr>
          <p:cNvSpPr/>
          <p:nvPr/>
        </p:nvSpPr>
        <p:spPr>
          <a:xfrm flipH="1">
            <a:off x="16870864" y="8305872"/>
            <a:ext cx="395388" cy="395388"/>
          </a:xfrm>
          <a:prstGeom prst="ellipse">
            <a:avLst/>
          </a:prstGeom>
          <a:gradFill flip="none" rotWithShape="1">
            <a:gsLst>
              <a:gs pos="100000">
                <a:schemeClr val="accent5"/>
              </a:gs>
              <a:gs pos="0">
                <a:schemeClr val="accent6">
                  <a:lumMod val="95000"/>
                  <a:lumOff val="5000"/>
                </a:schemeClr>
              </a:gs>
            </a:gsLst>
            <a:path path="circle">
              <a:fillToRect r="100000" b="100000"/>
            </a:path>
            <a:tileRect l="-100000" t="-100000"/>
          </a:gradFill>
          <a:ln>
            <a:noFill/>
          </a:ln>
          <a:effectLst>
            <a:outerShdw blurRad="127000" dist="88900" dir="2700000" algn="tl" rotWithShape="0">
              <a:schemeClr val="accent5">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54" name="Rectangle">
            <a:extLst>
              <a:ext uri="{FF2B5EF4-FFF2-40B4-BE49-F238E27FC236}">
                <a16:creationId xmlns:a16="http://schemas.microsoft.com/office/drawing/2014/main" id="{ADC4F4F3-4C22-7172-E0A4-BF3C5F522FE0}"/>
              </a:ext>
            </a:extLst>
          </p:cNvPr>
          <p:cNvSpPr/>
          <p:nvPr/>
        </p:nvSpPr>
        <p:spPr>
          <a:xfrm>
            <a:off x="-1" y="46718"/>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5" name="FCSN-logo.png" descr="FCSN-logo.png">
            <a:extLst>
              <a:ext uri="{FF2B5EF4-FFF2-40B4-BE49-F238E27FC236}">
                <a16:creationId xmlns:a16="http://schemas.microsoft.com/office/drawing/2014/main" id="{EEF14F19-7551-DB42-0177-BF7D3BE390F3}"/>
              </a:ext>
            </a:extLst>
          </p:cNvPr>
          <p:cNvPicPr>
            <a:picLocks noChangeAspect="1"/>
          </p:cNvPicPr>
          <p:nvPr/>
        </p:nvPicPr>
        <p:blipFill>
          <a:blip r:embed="rId6"/>
          <a:stretch>
            <a:fillRect/>
          </a:stretch>
        </p:blipFill>
        <p:spPr>
          <a:xfrm>
            <a:off x="-266700" y="-12700"/>
            <a:ext cx="3924300" cy="3924300"/>
          </a:xfrm>
          <a:prstGeom prst="rect">
            <a:avLst/>
          </a:prstGeom>
          <a:ln w="12700">
            <a:miter lim="400000"/>
          </a:ln>
        </p:spPr>
      </p:pic>
      <p:sp>
        <p:nvSpPr>
          <p:cNvPr id="56" name="WHY WE EXIST">
            <a:extLst>
              <a:ext uri="{FF2B5EF4-FFF2-40B4-BE49-F238E27FC236}">
                <a16:creationId xmlns:a16="http://schemas.microsoft.com/office/drawing/2014/main" id="{6E080C1B-E470-E64F-B60A-9788803B9329}"/>
              </a:ext>
            </a:extLst>
          </p:cNvPr>
          <p:cNvSpPr txBox="1"/>
          <p:nvPr/>
        </p:nvSpPr>
        <p:spPr>
          <a:xfrm>
            <a:off x="9592564" y="-81813"/>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spTree>
    <p:extLst>
      <p:ext uri="{BB962C8B-B14F-4D97-AF65-F5344CB8AC3E}">
        <p14:creationId xmlns:p14="http://schemas.microsoft.com/office/powerpoint/2010/main" val="1477883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2" presetClass="path" presetSubtype="0" accel="50000" decel="50000" fill="hold" nodeType="withEffect">
                                  <p:stCondLst>
                                    <p:cond delay="250"/>
                                  </p:stCondLst>
                                  <p:childTnLst>
                                    <p:animMotion origin="layout" path="M 1.875E-6 -0.07686 L 1.875E-6 3.7037E-6 " pathEditMode="relative" rAng="0" ptsTypes="AA">
                                      <p:cBhvr>
                                        <p:cTn id="9" dur="750" fill="hold"/>
                                        <p:tgtEl>
                                          <p:spTgt spid="6"/>
                                        </p:tgtEl>
                                        <p:attrNameLst>
                                          <p:attrName>ppt_x</p:attrName>
                                          <p:attrName>ppt_y</p:attrName>
                                        </p:attrNameLst>
                                      </p:cBhvr>
                                      <p:rCtr x="0" y="3843"/>
                                    </p:animMotion>
                                  </p:childTnLst>
                                </p:cTn>
                              </p:par>
                              <p:par>
                                <p:cTn id="10" presetID="22" presetClass="entr" presetSubtype="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42" presetClass="path" presetSubtype="0" accel="50000" decel="50000" fill="hold" nodeType="withEffect">
                                  <p:stCondLst>
                                    <p:cond delay="250"/>
                                  </p:stCondLst>
                                  <p:childTnLst>
                                    <p:animMotion origin="layout" path="M -2.08333E-7 0.0868 L -2.08333E-7 3.7037E-6 " pathEditMode="relative" rAng="0" ptsTypes="AA">
                                      <p:cBhvr>
                                        <p:cTn id="14" dur="750" fill="hold"/>
                                        <p:tgtEl>
                                          <p:spTgt spid="17"/>
                                        </p:tgtEl>
                                        <p:attrNameLst>
                                          <p:attrName>ppt_x</p:attrName>
                                          <p:attrName>ppt_y</p:attrName>
                                        </p:attrNameLst>
                                      </p:cBhvr>
                                      <p:rCtr x="0" y="-4340"/>
                                    </p:animMotion>
                                  </p:childTnLst>
                                </p:cTn>
                              </p:par>
                              <p:par>
                                <p:cTn id="15" presetID="2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par>
                                <p:cTn id="18" presetID="42" presetClass="path" presetSubtype="0" accel="50000" decel="50000" fill="hold" nodeType="withEffect">
                                  <p:stCondLst>
                                    <p:cond delay="250"/>
                                  </p:stCondLst>
                                  <p:childTnLst>
                                    <p:animMotion origin="layout" path="M -2.29167E-6 -0.07685 L -2.29167E-6 1.11111E-6 " pathEditMode="relative" rAng="0" ptsTypes="AA">
                                      <p:cBhvr>
                                        <p:cTn id="19" dur="750" fill="hold"/>
                                        <p:tgtEl>
                                          <p:spTgt spid="28"/>
                                        </p:tgtEl>
                                        <p:attrNameLst>
                                          <p:attrName>ppt_x</p:attrName>
                                          <p:attrName>ppt_y</p:attrName>
                                        </p:attrNameLst>
                                      </p:cBhvr>
                                      <p:rCtr x="0" y="3681"/>
                                    </p:animMotion>
                                  </p:childTnLst>
                                </p:cTn>
                              </p:par>
                              <p:par>
                                <p:cTn id="20" presetID="22" presetClass="entr" presetSubtype="4"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1"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4" fill="hold" grpId="0" nodeType="withEffect">
                                  <p:stCondLst>
                                    <p:cond delay="75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1" presetClass="entr" presetSubtype="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100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1000"/>
                                  </p:stCondLst>
                                  <p:childTnLst>
                                    <p:set>
                                      <p:cBhvr>
                                        <p:cTn id="40" dur="1" fill="hold">
                                          <p:stCondLst>
                                            <p:cond delay="0"/>
                                          </p:stCondLst>
                                        </p:cTn>
                                        <p:tgtEl>
                                          <p:spTgt spid="41"/>
                                        </p:tgtEl>
                                        <p:attrNameLst>
                                          <p:attrName>style.visibility</p:attrName>
                                        </p:attrNameLst>
                                      </p:cBhvr>
                                      <p:to>
                                        <p:strVal val="visible"/>
                                      </p:to>
                                    </p:set>
                                  </p:childTnLst>
                                </p:cTn>
                              </p:par>
                              <p:par>
                                <p:cTn id="41" presetID="0" presetClass="path" presetSubtype="0" accel="23000" decel="63000" fill="hold" grpId="1" nodeType="withEffect">
                                  <p:stCondLst>
                                    <p:cond delay="1000"/>
                                  </p:stCondLst>
                                  <p:childTnLst>
                                    <p:animMotion origin="layout" path="M 0.00052 0.05278 C 0.00026 0.14074 0.00182 0.22986 0.00169 0.31875 C 0.00143 0.32847 0.00104 0.33518 0.00273 0.34213 C 0.00794 0.34768 0.0099 0.34768 0.01393 0.34838 L 0.18854 0.34768 C 0.19075 0.34884 0.19062 0.35 0.19557 0.34328 C 0.19805 0.33865 0.19753 0.33125 0.19727 0.32291 C 0.19727 0.23264 0.19779 0.14282 0.19779 0.05324 " pathEditMode="relative" rAng="0" ptsTypes="AAAAAAAA">
                                      <p:cBhvr>
                                        <p:cTn id="42" dur="2500" fill="hold"/>
                                        <p:tgtEl>
                                          <p:spTgt spid="38"/>
                                        </p:tgtEl>
                                        <p:attrNameLst>
                                          <p:attrName>ppt_x</p:attrName>
                                          <p:attrName>ppt_y</p:attrName>
                                        </p:attrNameLst>
                                      </p:cBhvr>
                                      <p:rCtr x="9857" y="14780"/>
                                    </p:animMotion>
                                  </p:childTnLst>
                                </p:cTn>
                              </p:par>
                              <p:par>
                                <p:cTn id="43" presetID="0" presetClass="path" presetSubtype="0" accel="23000" decel="63000" fill="hold" grpId="1" nodeType="withEffect">
                                  <p:stCondLst>
                                    <p:cond delay="1000"/>
                                  </p:stCondLst>
                                  <p:childTnLst>
                                    <p:animMotion origin="layout" path="M 0.197 0.02905 C 0.19726 -0.05892 0.1957 -0.14804 0.19583 -0.23692 C 0.19609 -0.24665 0.19648 -0.25336 0.19479 -0.2603 C 0.18958 -0.26586 0.18763 -0.26586 0.18359 -0.26655 L 0.00898 -0.26586 C 0.00677 -0.26679 0.0069 -0.26817 0.00195 -0.26146 C -0.00052 -0.25683 2.60417E-6 -0.24942 0.00026 -0.24109 C 0.00026 -0.15081 -0.00026 -0.061 -0.00026 0.02858 " pathEditMode="relative" rAng="10800000" ptsTypes="AAAAAAAA">
                                      <p:cBhvr>
                                        <p:cTn id="44" dur="2500" spd="-100000" fill="hold"/>
                                        <p:tgtEl>
                                          <p:spTgt spid="20"/>
                                        </p:tgtEl>
                                        <p:attrNameLst>
                                          <p:attrName>ppt_x</p:attrName>
                                          <p:attrName>ppt_y</p:attrName>
                                        </p:attrNameLst>
                                      </p:cBhvr>
                                      <p:rCtr x="-9857" y="-14780"/>
                                    </p:animMotion>
                                  </p:childTnLst>
                                </p:cTn>
                              </p:par>
                              <p:par>
                                <p:cTn id="45" presetID="0" presetClass="path" presetSubtype="0" accel="23000" decel="63000" fill="hold" grpId="1" nodeType="withEffect">
                                  <p:stCondLst>
                                    <p:cond delay="1000"/>
                                  </p:stCondLst>
                                  <p:childTnLst>
                                    <p:animMotion origin="layout" path="M -0.00052 2.59259E-6 C -0.00078 0.08796 0.00079 0.17708 0.00066 0.26597 C 0.0004 0.27569 -4.79167E-6 0.2824 0.0017 0.28935 C 0.00691 0.2949 0.00886 0.2949 0.0129 0.2956 L 0.1875 0.2949 C 0.18972 0.29606 0.18959 0.29722 0.19454 0.29051 C 0.19701 0.28588 0.19649 0.27847 0.19623 0.27014 C 0.19623 0.17986 0.19675 0.09004 0.19675 0.00046 " pathEditMode="relative" rAng="0" ptsTypes="AAAAAAAA">
                                      <p:cBhvr>
                                        <p:cTn id="46" dur="2500" fill="hold"/>
                                        <p:tgtEl>
                                          <p:spTgt spid="41"/>
                                        </p:tgtEl>
                                        <p:attrNameLst>
                                          <p:attrName>ppt_x</p:attrName>
                                          <p:attrName>ppt_y</p:attrName>
                                        </p:attrNameLst>
                                      </p:cBhvr>
                                      <p:rCtr x="9857" y="14792"/>
                                    </p:animMotion>
                                  </p:childTnLst>
                                </p:cTn>
                              </p:par>
                              <p:par>
                                <p:cTn id="47" presetID="10" presetClass="entr" presetSubtype="0" fill="hold" grpId="0" nodeType="withEffect">
                                  <p:stCondLst>
                                    <p:cond delay="1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42" presetClass="path" presetSubtype="0" accel="50000" decel="50000" fill="hold" grpId="1" nodeType="withEffect">
                                  <p:stCondLst>
                                    <p:cond delay="1500"/>
                                  </p:stCondLst>
                                  <p:childTnLst>
                                    <p:animMotion origin="layout" path="M 2.8125E-6 0.10972 L 2.8125E-6 5.55556E-7 " pathEditMode="relative" rAng="0" ptsTypes="AA">
                                      <p:cBhvr>
                                        <p:cTn id="51" dur="750" fill="hold"/>
                                        <p:tgtEl>
                                          <p:spTgt spid="12"/>
                                        </p:tgtEl>
                                        <p:attrNameLst>
                                          <p:attrName>ppt_x</p:attrName>
                                          <p:attrName>ppt_y</p:attrName>
                                        </p:attrNameLst>
                                      </p:cBhvr>
                                      <p:rCtr x="0" y="-5486"/>
                                    </p:animMotion>
                                  </p:childTnLst>
                                </p:cTn>
                              </p:par>
                              <p:par>
                                <p:cTn id="52" presetID="10" presetClass="entr" presetSubtype="0" fill="hold" grpId="0" nodeType="withEffect">
                                  <p:stCondLst>
                                    <p:cond delay="15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42" presetClass="path" presetSubtype="0" accel="50000" decel="50000" fill="hold" grpId="1" nodeType="withEffect">
                                  <p:stCondLst>
                                    <p:cond delay="1500"/>
                                  </p:stCondLst>
                                  <p:childTnLst>
                                    <p:animMotion origin="layout" path="M 3.02083E-6 0.10972 L 3.02083E-6 4.62963E-6 " pathEditMode="relative" rAng="0" ptsTypes="AA">
                                      <p:cBhvr>
                                        <p:cTn id="56" dur="750" fill="hold"/>
                                        <p:tgtEl>
                                          <p:spTgt spid="23"/>
                                        </p:tgtEl>
                                        <p:attrNameLst>
                                          <p:attrName>ppt_x</p:attrName>
                                          <p:attrName>ppt_y</p:attrName>
                                        </p:attrNameLst>
                                      </p:cBhvr>
                                      <p:rCtr x="0" y="-5486"/>
                                    </p:animMotion>
                                  </p:childTnLst>
                                </p:cTn>
                              </p:par>
                              <p:par>
                                <p:cTn id="57" presetID="10" presetClass="entr" presetSubtype="0" fill="hold" grpId="0" nodeType="withEffect">
                                  <p:stCondLst>
                                    <p:cond delay="150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par>
                                <p:cTn id="60" presetID="42" presetClass="path" presetSubtype="0" accel="50000" decel="50000" fill="hold" grpId="1" nodeType="withEffect">
                                  <p:stCondLst>
                                    <p:cond delay="1500"/>
                                  </p:stCondLst>
                                  <p:childTnLst>
                                    <p:animMotion origin="layout" path="M -2.39583E-6 0.10973 L -2.39583E-6 -4.25926E-6 " pathEditMode="relative" rAng="0" ptsTypes="AA">
                                      <p:cBhvr>
                                        <p:cTn id="61" dur="750" fill="hold"/>
                                        <p:tgtEl>
                                          <p:spTgt spid="34"/>
                                        </p:tgtEl>
                                        <p:attrNameLst>
                                          <p:attrName>ppt_x</p:attrName>
                                          <p:attrName>ppt_y</p:attrName>
                                        </p:attrNameLst>
                                      </p:cBhvr>
                                      <p:rCtr x="0" y="-5486"/>
                                    </p:animMotion>
                                  </p:childTnLst>
                                </p:cTn>
                              </p:par>
                              <p:par>
                                <p:cTn id="62" presetID="53" presetClass="entr" presetSubtype="16" fill="hold" nodeType="withEffect">
                                  <p:stCondLst>
                                    <p:cond delay="2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par>
                                <p:cTn id="67" presetID="42" presetClass="path" presetSubtype="0" accel="50000" decel="50000" fill="hold" nodeType="withEffect">
                                  <p:stCondLst>
                                    <p:cond delay="2250"/>
                                  </p:stCondLst>
                                  <p:childTnLst>
                                    <p:animMotion origin="layout" path="M 2.5E-6 -0.0331 L 2.5E-6 -3.7037E-7 " pathEditMode="relative" rAng="0" ptsTypes="AA">
                                      <p:cBhvr>
                                        <p:cTn id="68" dur="750" fill="hold"/>
                                        <p:tgtEl>
                                          <p:spTgt spid="42"/>
                                        </p:tgtEl>
                                        <p:attrNameLst>
                                          <p:attrName>ppt_x</p:attrName>
                                          <p:attrName>ppt_y</p:attrName>
                                        </p:attrNameLst>
                                      </p:cBhvr>
                                      <p:rCtr x="0" y="1655"/>
                                    </p:animMotion>
                                  </p:childTnLst>
                                </p:cTn>
                              </p:par>
                              <p:par>
                                <p:cTn id="69" presetID="53" presetClass="entr" presetSubtype="16" fill="hold" nodeType="withEffect">
                                  <p:stCondLst>
                                    <p:cond delay="2250"/>
                                  </p:stCondLst>
                                  <p:childTnLst>
                                    <p:set>
                                      <p:cBhvr>
                                        <p:cTn id="70" dur="1" fill="hold">
                                          <p:stCondLst>
                                            <p:cond delay="0"/>
                                          </p:stCondLst>
                                        </p:cTn>
                                        <p:tgtEl>
                                          <p:spTgt spid="43"/>
                                        </p:tgtEl>
                                        <p:attrNameLst>
                                          <p:attrName>style.visibility</p:attrName>
                                        </p:attrNameLst>
                                      </p:cBhvr>
                                      <p:to>
                                        <p:strVal val="visible"/>
                                      </p:to>
                                    </p:set>
                                    <p:anim calcmode="lin" valueType="num">
                                      <p:cBhvr>
                                        <p:cTn id="71" dur="500" fill="hold"/>
                                        <p:tgtEl>
                                          <p:spTgt spid="43"/>
                                        </p:tgtEl>
                                        <p:attrNameLst>
                                          <p:attrName>ppt_w</p:attrName>
                                        </p:attrNameLst>
                                      </p:cBhvr>
                                      <p:tavLst>
                                        <p:tav tm="0">
                                          <p:val>
                                            <p:fltVal val="0"/>
                                          </p:val>
                                        </p:tav>
                                        <p:tav tm="100000">
                                          <p:val>
                                            <p:strVal val="#ppt_w"/>
                                          </p:val>
                                        </p:tav>
                                      </p:tavLst>
                                    </p:anim>
                                    <p:anim calcmode="lin" valueType="num">
                                      <p:cBhvr>
                                        <p:cTn id="72" dur="500" fill="hold"/>
                                        <p:tgtEl>
                                          <p:spTgt spid="43"/>
                                        </p:tgtEl>
                                        <p:attrNameLst>
                                          <p:attrName>ppt_h</p:attrName>
                                        </p:attrNameLst>
                                      </p:cBhvr>
                                      <p:tavLst>
                                        <p:tav tm="0">
                                          <p:val>
                                            <p:fltVal val="0"/>
                                          </p:val>
                                        </p:tav>
                                        <p:tav tm="100000">
                                          <p:val>
                                            <p:strVal val="#ppt_h"/>
                                          </p:val>
                                        </p:tav>
                                      </p:tavLst>
                                    </p:anim>
                                    <p:animEffect transition="in" filter="fade">
                                      <p:cBhvr>
                                        <p:cTn id="73" dur="500"/>
                                        <p:tgtEl>
                                          <p:spTgt spid="43"/>
                                        </p:tgtEl>
                                      </p:cBhvr>
                                    </p:animEffect>
                                  </p:childTnLst>
                                </p:cTn>
                              </p:par>
                              <p:par>
                                <p:cTn id="74" presetID="42" presetClass="path" presetSubtype="0" accel="50000" decel="50000" fill="hold" nodeType="withEffect">
                                  <p:stCondLst>
                                    <p:cond delay="2250"/>
                                  </p:stCondLst>
                                  <p:childTnLst>
                                    <p:animMotion origin="layout" path="M -2.29167E-6 -0.0331 L -2.29167E-6 -1.85185E-6 " pathEditMode="relative" rAng="0" ptsTypes="AA">
                                      <p:cBhvr>
                                        <p:cTn id="75" dur="750" fill="hold"/>
                                        <p:tgtEl>
                                          <p:spTgt spid="43"/>
                                        </p:tgtEl>
                                        <p:attrNameLst>
                                          <p:attrName>ppt_x</p:attrName>
                                          <p:attrName>ppt_y</p:attrName>
                                        </p:attrNameLst>
                                      </p:cBhvr>
                                      <p:rCtr x="0" y="1574"/>
                                    </p:animMotion>
                                  </p:childTnLst>
                                </p:cTn>
                              </p:par>
                              <p:par>
                                <p:cTn id="76" presetID="53" presetClass="entr" presetSubtype="16" fill="hold" nodeType="withEffect">
                                  <p:stCondLst>
                                    <p:cond delay="2250"/>
                                  </p:stCondLst>
                                  <p:childTnLst>
                                    <p:set>
                                      <p:cBhvr>
                                        <p:cTn id="77" dur="1" fill="hold">
                                          <p:stCondLst>
                                            <p:cond delay="0"/>
                                          </p:stCondLst>
                                        </p:cTn>
                                        <p:tgtEl>
                                          <p:spTgt spid="44"/>
                                        </p:tgtEl>
                                        <p:attrNameLst>
                                          <p:attrName>style.visibility</p:attrName>
                                        </p:attrNameLst>
                                      </p:cBhvr>
                                      <p:to>
                                        <p:strVal val="visible"/>
                                      </p:to>
                                    </p:set>
                                    <p:anim calcmode="lin" valueType="num">
                                      <p:cBhvr>
                                        <p:cTn id="78" dur="500" fill="hold"/>
                                        <p:tgtEl>
                                          <p:spTgt spid="44"/>
                                        </p:tgtEl>
                                        <p:attrNameLst>
                                          <p:attrName>ppt_w</p:attrName>
                                        </p:attrNameLst>
                                      </p:cBhvr>
                                      <p:tavLst>
                                        <p:tav tm="0">
                                          <p:val>
                                            <p:fltVal val="0"/>
                                          </p:val>
                                        </p:tav>
                                        <p:tav tm="100000">
                                          <p:val>
                                            <p:strVal val="#ppt_w"/>
                                          </p:val>
                                        </p:tav>
                                      </p:tavLst>
                                    </p:anim>
                                    <p:anim calcmode="lin" valueType="num">
                                      <p:cBhvr>
                                        <p:cTn id="79" dur="500" fill="hold"/>
                                        <p:tgtEl>
                                          <p:spTgt spid="44"/>
                                        </p:tgtEl>
                                        <p:attrNameLst>
                                          <p:attrName>ppt_h</p:attrName>
                                        </p:attrNameLst>
                                      </p:cBhvr>
                                      <p:tavLst>
                                        <p:tav tm="0">
                                          <p:val>
                                            <p:fltVal val="0"/>
                                          </p:val>
                                        </p:tav>
                                        <p:tav tm="100000">
                                          <p:val>
                                            <p:strVal val="#ppt_h"/>
                                          </p:val>
                                        </p:tav>
                                      </p:tavLst>
                                    </p:anim>
                                    <p:animEffect transition="in" filter="fade">
                                      <p:cBhvr>
                                        <p:cTn id="80" dur="500"/>
                                        <p:tgtEl>
                                          <p:spTgt spid="44"/>
                                        </p:tgtEl>
                                      </p:cBhvr>
                                    </p:animEffect>
                                  </p:childTnLst>
                                </p:cTn>
                              </p:par>
                              <p:par>
                                <p:cTn id="81" presetID="42" presetClass="path" presetSubtype="0" accel="50000" decel="50000" fill="hold" nodeType="withEffect">
                                  <p:stCondLst>
                                    <p:cond delay="2250"/>
                                  </p:stCondLst>
                                  <p:childTnLst>
                                    <p:animMotion origin="layout" path="M -2.29167E-6 -0.0331 L -2.29167E-6 -1.85185E-6 " pathEditMode="relative" rAng="0" ptsTypes="AA">
                                      <p:cBhvr>
                                        <p:cTn id="82" dur="750" fill="hold"/>
                                        <p:tgtEl>
                                          <p:spTgt spid="44"/>
                                        </p:tgtEl>
                                        <p:attrNameLst>
                                          <p:attrName>ppt_x</p:attrName>
                                          <p:attrName>ppt_y</p:attrName>
                                        </p:attrNameLst>
                                      </p:cBhvr>
                                      <p:rCtr x="0" y="1574"/>
                                    </p:animMotion>
                                  </p:childTnLst>
                                </p:cTn>
                              </p:par>
                              <p:par>
                                <p:cTn id="83" presetID="1" presetClass="entr" presetSubtype="0" fill="hold" grpId="0" nodeType="withEffect">
                                  <p:stCondLst>
                                    <p:cond delay="350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grpId="0" nodeType="withEffect">
                                  <p:stCondLst>
                                    <p:cond delay="350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grpId="0" nodeType="withEffect">
                                  <p:stCondLst>
                                    <p:cond delay="350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2" grpId="0"/>
      <p:bldP spid="12" grpId="1"/>
      <p:bldP spid="16" grpId="0" animBg="1"/>
      <p:bldP spid="39" grpId="0" animBg="1"/>
      <p:bldP spid="20" grpId="0" animBg="1"/>
      <p:bldP spid="20" grpId="1" animBg="1"/>
      <p:bldP spid="21" grpId="0" animBg="1"/>
      <p:bldP spid="23" grpId="0"/>
      <p:bldP spid="23" grpId="1"/>
      <p:bldP spid="27" grpId="0" animBg="1"/>
      <p:bldP spid="31" grpId="0" animBg="1"/>
      <p:bldP spid="32" grpId="0" animBg="1"/>
      <p:bldP spid="34" grpId="0"/>
      <p:bldP spid="34" grpId="1"/>
      <p:bldP spid="38" grpId="0" animBg="1"/>
      <p:bldP spid="38" grpId="1" animBg="1"/>
      <p:bldP spid="41" grpId="0" animBg="1"/>
      <p:bldP spid="4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3E8B4A4-B51D-B910-966F-34CA1CC2827A}"/>
              </a:ext>
            </a:extLst>
          </p:cNvPr>
          <p:cNvSpPr/>
          <p:nvPr/>
        </p:nvSpPr>
        <p:spPr>
          <a:xfrm>
            <a:off x="1598789" y="4367016"/>
            <a:ext cx="5132252" cy="7570426"/>
          </a:xfrm>
          <a:prstGeom prst="roundRect">
            <a:avLst>
              <a:gd name="adj" fmla="val 4612"/>
            </a:avLst>
          </a:prstGeom>
          <a:solidFill>
            <a:schemeClr val="accent1">
              <a:lumMod val="75000"/>
              <a:alpha val="68000"/>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Rectangle: Rounded Corners 5">
            <a:extLst>
              <a:ext uri="{FF2B5EF4-FFF2-40B4-BE49-F238E27FC236}">
                <a16:creationId xmlns:a16="http://schemas.microsoft.com/office/drawing/2014/main" id="{34D5564E-78BC-207C-92DA-28FB2AE65206}"/>
              </a:ext>
            </a:extLst>
          </p:cNvPr>
          <p:cNvSpPr/>
          <p:nvPr/>
        </p:nvSpPr>
        <p:spPr>
          <a:xfrm>
            <a:off x="7137680" y="4342508"/>
            <a:ext cx="5075672" cy="7570426"/>
          </a:xfrm>
          <a:prstGeom prst="roundRect">
            <a:avLst>
              <a:gd name="adj" fmla="val 4612"/>
            </a:avLst>
          </a:prstGeom>
          <a:solidFill>
            <a:schemeClr val="accent1">
              <a:lumMod val="75000"/>
              <a:alpha val="65523"/>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Rounded Corners 6">
            <a:extLst>
              <a:ext uri="{FF2B5EF4-FFF2-40B4-BE49-F238E27FC236}">
                <a16:creationId xmlns:a16="http://schemas.microsoft.com/office/drawing/2014/main" id="{AE1FEF2C-3E74-7863-8F1C-664531F9E841}"/>
              </a:ext>
            </a:extLst>
          </p:cNvPr>
          <p:cNvSpPr/>
          <p:nvPr/>
        </p:nvSpPr>
        <p:spPr>
          <a:xfrm>
            <a:off x="12648798" y="4367016"/>
            <a:ext cx="5075672" cy="7628173"/>
          </a:xfrm>
          <a:prstGeom prst="roundRect">
            <a:avLst>
              <a:gd name="adj" fmla="val 4612"/>
            </a:avLst>
          </a:prstGeom>
          <a:solidFill>
            <a:schemeClr val="accent1">
              <a:lumMod val="75000"/>
              <a:alpha val="68000"/>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Rectangle: Rounded Corners 7">
            <a:extLst>
              <a:ext uri="{FF2B5EF4-FFF2-40B4-BE49-F238E27FC236}">
                <a16:creationId xmlns:a16="http://schemas.microsoft.com/office/drawing/2014/main" id="{E3D775ED-F2AF-FD5B-65BC-5149F4A502A7}"/>
              </a:ext>
            </a:extLst>
          </p:cNvPr>
          <p:cNvSpPr/>
          <p:nvPr/>
        </p:nvSpPr>
        <p:spPr>
          <a:xfrm>
            <a:off x="18157072" y="4367016"/>
            <a:ext cx="4820194" cy="7521410"/>
          </a:xfrm>
          <a:prstGeom prst="roundRect">
            <a:avLst>
              <a:gd name="adj" fmla="val 4612"/>
            </a:avLst>
          </a:prstGeom>
          <a:solidFill>
            <a:schemeClr val="accent1">
              <a:lumMod val="75000"/>
              <a:alpha val="68000"/>
            </a:schemeClr>
          </a:solidFill>
          <a:ln>
            <a:solidFill>
              <a:srgbClr val="000000"/>
            </a:solidFill>
          </a:ln>
          <a:effectLst>
            <a:outerShdw blurRad="88900" sx="102000" sy="102000" algn="ctr"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4" name="TextBox 13">
            <a:extLst>
              <a:ext uri="{FF2B5EF4-FFF2-40B4-BE49-F238E27FC236}">
                <a16:creationId xmlns:a16="http://schemas.microsoft.com/office/drawing/2014/main" id="{1F756BDC-A0BD-1F73-7669-30A0E7C1539B}"/>
              </a:ext>
            </a:extLst>
          </p:cNvPr>
          <p:cNvSpPr txBox="1"/>
          <p:nvPr/>
        </p:nvSpPr>
        <p:spPr>
          <a:xfrm>
            <a:off x="2076978" y="7368346"/>
            <a:ext cx="4175873" cy="2554545"/>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rPr>
              <a:t>It is recommended that all fitness or exercise activities occur in the Cold or Safe Zone </a:t>
            </a:r>
            <a:r>
              <a:rPr lang="en-US" sz="3200" dirty="0">
                <a:solidFill>
                  <a:srgbClr val="92D050"/>
                </a:solidFill>
                <a:latin typeface="Avenir Next Condensed Demi Bold" panose="020B0506020202020204" pitchFamily="34" charset="0"/>
              </a:rPr>
              <a:t>(GREEN) </a:t>
            </a:r>
            <a:r>
              <a:rPr lang="en-US" sz="3200" dirty="0">
                <a:solidFill>
                  <a:schemeClr val="bg1"/>
                </a:solidFill>
                <a:latin typeface="Avenir Next Condensed Demi Bold" panose="020B0506020202020204" pitchFamily="34" charset="0"/>
              </a:rPr>
              <a:t>of fire stations. </a:t>
            </a:r>
          </a:p>
        </p:txBody>
      </p:sp>
      <p:sp>
        <p:nvSpPr>
          <p:cNvPr id="16" name="TextBox 15">
            <a:extLst>
              <a:ext uri="{FF2B5EF4-FFF2-40B4-BE49-F238E27FC236}">
                <a16:creationId xmlns:a16="http://schemas.microsoft.com/office/drawing/2014/main" id="{89790AAE-BDA1-C996-3D5F-A15225C8713C}"/>
              </a:ext>
            </a:extLst>
          </p:cNvPr>
          <p:cNvSpPr txBox="1"/>
          <p:nvPr/>
        </p:nvSpPr>
        <p:spPr>
          <a:xfrm>
            <a:off x="7312844" y="7354472"/>
            <a:ext cx="4762276" cy="4031873"/>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rPr>
              <a:t>Participating in those activities within apparatus bays poses a substantial risk of personal contamination, as there is the potential for contaminants and toxic chemicals to enter the body through ingestion absorption, and respiration. </a:t>
            </a:r>
          </a:p>
        </p:txBody>
      </p:sp>
      <p:sp>
        <p:nvSpPr>
          <p:cNvPr id="18" name="TextBox 17">
            <a:extLst>
              <a:ext uri="{FF2B5EF4-FFF2-40B4-BE49-F238E27FC236}">
                <a16:creationId xmlns:a16="http://schemas.microsoft.com/office/drawing/2014/main" id="{E4CC1EA6-37EF-0A7E-87A0-A36EB34ED2AC}"/>
              </a:ext>
            </a:extLst>
          </p:cNvPr>
          <p:cNvSpPr txBox="1"/>
          <p:nvPr/>
        </p:nvSpPr>
        <p:spPr>
          <a:xfrm>
            <a:off x="12940405" y="7380724"/>
            <a:ext cx="4492457" cy="4031873"/>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rPr>
              <a:t>The risk of cancer can be reduced by limiting time spent in the apparatus bay; this time should be for apparatus and equipment maintenance, practical training and emergency response.</a:t>
            </a:r>
          </a:p>
        </p:txBody>
      </p:sp>
      <p:sp>
        <p:nvSpPr>
          <p:cNvPr id="20" name="TextBox 19">
            <a:extLst>
              <a:ext uri="{FF2B5EF4-FFF2-40B4-BE49-F238E27FC236}">
                <a16:creationId xmlns:a16="http://schemas.microsoft.com/office/drawing/2014/main" id="{66A03D2B-5A75-3F2B-0300-BBCCE91DD280}"/>
              </a:ext>
            </a:extLst>
          </p:cNvPr>
          <p:cNvSpPr txBox="1"/>
          <p:nvPr/>
        </p:nvSpPr>
        <p:spPr>
          <a:xfrm>
            <a:off x="18372468" y="7422109"/>
            <a:ext cx="4389402" cy="2062103"/>
          </a:xfrm>
          <a:prstGeom prst="rect">
            <a:avLst/>
          </a:prstGeom>
          <a:noFill/>
        </p:spPr>
        <p:txBody>
          <a:bodyPr wrap="square" lIns="0" rIns="0" rtlCol="0">
            <a:spAutoFit/>
          </a:bodyPr>
          <a:lstStyle/>
          <a:p>
            <a:pPr>
              <a:spcAft>
                <a:spcPts val="1800"/>
              </a:spcAft>
            </a:pPr>
            <a:r>
              <a:rPr lang="en-US" sz="3200" dirty="0">
                <a:solidFill>
                  <a:schemeClr val="bg1"/>
                </a:solidFill>
                <a:latin typeface="Avenir Next Condensed Demi Bold" panose="020B0506020202020204" pitchFamily="34" charset="0"/>
              </a:rPr>
              <a:t>Other training, meetings and general relaxation should take place in the separated living quarters.</a:t>
            </a:r>
            <a:endParaRPr lang="en-US" sz="3200" i="1" dirty="0">
              <a:solidFill>
                <a:srgbClr val="FF0000"/>
              </a:solidFill>
              <a:latin typeface="Avenir Next Condensed Demi Bold" panose="020B0506020202020204" pitchFamily="34" charset="0"/>
            </a:endParaRPr>
          </a:p>
        </p:txBody>
      </p:sp>
      <p:sp>
        <p:nvSpPr>
          <p:cNvPr id="23" name="Rectangle">
            <a:extLst>
              <a:ext uri="{FF2B5EF4-FFF2-40B4-BE49-F238E27FC236}">
                <a16:creationId xmlns:a16="http://schemas.microsoft.com/office/drawing/2014/main" id="{670921FC-5BC9-2A36-72D8-DAA9C592BC2B}"/>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4" name="FCSN-logo.png" descr="FCSN-logo.png">
            <a:extLst>
              <a:ext uri="{FF2B5EF4-FFF2-40B4-BE49-F238E27FC236}">
                <a16:creationId xmlns:a16="http://schemas.microsoft.com/office/drawing/2014/main" id="{5980760B-C5CB-5BCF-B445-037D3C29F4D2}"/>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sp>
        <p:nvSpPr>
          <p:cNvPr id="25" name="WHY WE EXIST">
            <a:extLst>
              <a:ext uri="{FF2B5EF4-FFF2-40B4-BE49-F238E27FC236}">
                <a16:creationId xmlns:a16="http://schemas.microsoft.com/office/drawing/2014/main" id="{FDF1C2A5-3475-6C7B-9588-F356D0282A4F}"/>
              </a:ext>
            </a:extLst>
          </p:cNvPr>
          <p:cNvSpPr txBox="1"/>
          <p:nvPr/>
        </p:nvSpPr>
        <p:spPr>
          <a:xfrm>
            <a:off x="9665195"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sp>
        <p:nvSpPr>
          <p:cNvPr id="33" name="TextBox 32">
            <a:extLst>
              <a:ext uri="{FF2B5EF4-FFF2-40B4-BE49-F238E27FC236}">
                <a16:creationId xmlns:a16="http://schemas.microsoft.com/office/drawing/2014/main" id="{9DF1848C-0BAB-E221-75D3-C8F438B25EC8}"/>
              </a:ext>
            </a:extLst>
          </p:cNvPr>
          <p:cNvSpPr txBox="1"/>
          <p:nvPr/>
        </p:nvSpPr>
        <p:spPr>
          <a:xfrm>
            <a:off x="3304786" y="12021441"/>
            <a:ext cx="17833101" cy="2226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i="1" dirty="0">
                <a:solidFill>
                  <a:srgbClr val="FF0000"/>
                </a:solidFill>
                <a:latin typeface="Avenir Next Condensed Demi Bold" panose="020B0506020202020204" pitchFamily="34" charset="0"/>
              </a:rPr>
              <a:t>The apparatus bays are recognized as the most hazardous and unsafe areas for such activities. </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4" name="TextBox 33">
            <a:extLst>
              <a:ext uri="{FF2B5EF4-FFF2-40B4-BE49-F238E27FC236}">
                <a16:creationId xmlns:a16="http://schemas.microsoft.com/office/drawing/2014/main" id="{6D432460-6A3D-ABE6-E0B0-046D678DDD3A}"/>
              </a:ext>
            </a:extLst>
          </p:cNvPr>
          <p:cNvSpPr txBox="1"/>
          <p:nvPr/>
        </p:nvSpPr>
        <p:spPr>
          <a:xfrm>
            <a:off x="14123610" y="1798702"/>
            <a:ext cx="984861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u="none" strike="noStrike" cap="none" spc="0" normalizeH="0" baseline="0" dirty="0">
                <a:ln>
                  <a:noFill/>
                </a:ln>
                <a:solidFill>
                  <a:schemeClr val="bg1"/>
                </a:solidFill>
                <a:effectLst/>
                <a:uFillTx/>
                <a:latin typeface="Avenir Next Condensed Demi Bold" panose="020B0506020202020204" pitchFamily="34" charset="0"/>
                <a:sym typeface="Helvetica Neue"/>
              </a:rPr>
              <a:t>Apparatus Bays</a:t>
            </a:r>
          </a:p>
        </p:txBody>
      </p:sp>
      <p:pic>
        <p:nvPicPr>
          <p:cNvPr id="3" name="Picture 2">
            <a:extLst>
              <a:ext uri="{FF2B5EF4-FFF2-40B4-BE49-F238E27FC236}">
                <a16:creationId xmlns:a16="http://schemas.microsoft.com/office/drawing/2014/main" id="{044A6CB6-3ABC-A450-A44A-88F0DC5FB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302" y="4702432"/>
            <a:ext cx="2665914" cy="2665914"/>
          </a:xfrm>
          <a:prstGeom prst="rect">
            <a:avLst/>
          </a:prstGeom>
        </p:spPr>
      </p:pic>
      <p:pic>
        <p:nvPicPr>
          <p:cNvPr id="12" name="Picture 11">
            <a:extLst>
              <a:ext uri="{FF2B5EF4-FFF2-40B4-BE49-F238E27FC236}">
                <a16:creationId xmlns:a16="http://schemas.microsoft.com/office/drawing/2014/main" id="{BB8C1F68-14BD-C34C-2A3D-63E52846E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944" y="4720300"/>
            <a:ext cx="2665914" cy="2665914"/>
          </a:xfrm>
          <a:prstGeom prst="rect">
            <a:avLst/>
          </a:prstGeom>
        </p:spPr>
      </p:pic>
      <p:pic>
        <p:nvPicPr>
          <p:cNvPr id="13" name="Picture 12">
            <a:extLst>
              <a:ext uri="{FF2B5EF4-FFF2-40B4-BE49-F238E27FC236}">
                <a16:creationId xmlns:a16="http://schemas.microsoft.com/office/drawing/2014/main" id="{52AEA130-4A0A-FFE9-F678-98E1E0C62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3677" y="4688558"/>
            <a:ext cx="2665914" cy="2665914"/>
          </a:xfrm>
          <a:prstGeom prst="rect">
            <a:avLst/>
          </a:prstGeom>
        </p:spPr>
      </p:pic>
      <p:pic>
        <p:nvPicPr>
          <p:cNvPr id="15" name="Picture 14">
            <a:extLst>
              <a:ext uri="{FF2B5EF4-FFF2-40B4-BE49-F238E27FC236}">
                <a16:creationId xmlns:a16="http://schemas.microsoft.com/office/drawing/2014/main" id="{64BF3688-9B6A-02D6-8CC4-D02E2BFC8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2938" y="4688559"/>
            <a:ext cx="2665914" cy="2665914"/>
          </a:xfrm>
          <a:prstGeom prst="rect">
            <a:avLst/>
          </a:prstGeom>
        </p:spPr>
      </p:pic>
    </p:spTree>
    <p:extLst>
      <p:ext uri="{BB962C8B-B14F-4D97-AF65-F5344CB8AC3E}">
        <p14:creationId xmlns:p14="http://schemas.microsoft.com/office/powerpoint/2010/main" val="253342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8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2" presetClass="path" presetSubtype="0" accel="50000" decel="50000" fill="hold" grpId="1" nodeType="withEffect">
                                  <p:stCondLst>
                                    <p:cond delay="800"/>
                                  </p:stCondLst>
                                  <p:childTnLst>
                                    <p:animMotion origin="layout" path="M -0.02656 0.04352 L 1.77083E-6 1.2963E-6 " pathEditMode="relative" rAng="0" ptsTypes="AA">
                                      <p:cBhvr>
                                        <p:cTn id="9" dur="750" fill="hold"/>
                                        <p:tgtEl>
                                          <p:spTgt spid="5"/>
                                        </p:tgtEl>
                                        <p:attrNameLst>
                                          <p:attrName>ppt_x</p:attrName>
                                          <p:attrName>ppt_y</p:attrName>
                                        </p:attrNameLst>
                                      </p:cBhvr>
                                      <p:rCtr x="1328" y="-2176"/>
                                    </p:animMotion>
                                  </p:childTnLst>
                                </p:cTn>
                              </p:par>
                              <p:par>
                                <p:cTn id="10" presetID="22" presetClass="entr" presetSubtype="1"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42" presetClass="path" presetSubtype="0" accel="50000" decel="50000" fill="hold" grpId="1" nodeType="withEffect">
                                  <p:stCondLst>
                                    <p:cond delay="800"/>
                                  </p:stCondLst>
                                  <p:childTnLst>
                                    <p:animMotion origin="layout" path="M -0.02656 0.04352 L -4.79167E-6 3.14815E-6 " pathEditMode="relative" rAng="0" ptsTypes="AA">
                                      <p:cBhvr>
                                        <p:cTn id="14" dur="750" fill="hold"/>
                                        <p:tgtEl>
                                          <p:spTgt spid="6"/>
                                        </p:tgtEl>
                                        <p:attrNameLst>
                                          <p:attrName>ppt_x</p:attrName>
                                          <p:attrName>ppt_y</p:attrName>
                                        </p:attrNameLst>
                                      </p:cBhvr>
                                      <p:rCtr x="1328" y="-2176"/>
                                    </p:animMotion>
                                  </p:childTnLst>
                                </p:cTn>
                              </p:par>
                              <p:par>
                                <p:cTn id="15" presetID="22" presetClass="entr" presetSubtype="1" fill="hold" grpId="0" nodeType="withEffect">
                                  <p:stCondLst>
                                    <p:cond delay="80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42" presetClass="path" presetSubtype="0" accel="50000" decel="50000" fill="hold" grpId="1" nodeType="withEffect">
                                  <p:stCondLst>
                                    <p:cond delay="800"/>
                                  </p:stCondLst>
                                  <p:childTnLst>
                                    <p:animMotion origin="layout" path="M -0.02657 0.04352 L 3.54167E-6 -2.03704E-6 " pathEditMode="relative" rAng="0" ptsTypes="AA">
                                      <p:cBhvr>
                                        <p:cTn id="19" dur="750" fill="hold"/>
                                        <p:tgtEl>
                                          <p:spTgt spid="7"/>
                                        </p:tgtEl>
                                        <p:attrNameLst>
                                          <p:attrName>ppt_x</p:attrName>
                                          <p:attrName>ppt_y</p:attrName>
                                        </p:attrNameLst>
                                      </p:cBhvr>
                                      <p:rCtr x="1328" y="-2176"/>
                                    </p:animMotion>
                                  </p:childTnLst>
                                </p:cTn>
                              </p:par>
                              <p:par>
                                <p:cTn id="20" presetID="22" presetClass="entr" presetSubtype="1" fill="hold" grpId="0" nodeType="withEffect">
                                  <p:stCondLst>
                                    <p:cond delay="80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42" presetClass="path" presetSubtype="0" accel="50000" decel="50000" fill="hold" grpId="1" nodeType="withEffect">
                                  <p:stCondLst>
                                    <p:cond delay="800"/>
                                  </p:stCondLst>
                                  <p:childTnLst>
                                    <p:animMotion origin="layout" path="M -0.02656 0.04352 L 4.16667E-7 -2.59259E-6 " pathEditMode="relative" rAng="0" ptsTypes="AA">
                                      <p:cBhvr>
                                        <p:cTn id="24" dur="750" fill="hold"/>
                                        <p:tgtEl>
                                          <p:spTgt spid="8"/>
                                        </p:tgtEl>
                                        <p:attrNameLst>
                                          <p:attrName>ppt_x</p:attrName>
                                          <p:attrName>ppt_y</p:attrName>
                                        </p:attrNameLst>
                                      </p:cBhvr>
                                      <p:rCtr x="1328" y="-2176"/>
                                    </p:animMotion>
                                  </p:childTnLst>
                                </p:cTn>
                              </p:par>
                              <p:par>
                                <p:cTn id="25" presetID="2" presetClass="entr" presetSubtype="3" fill="hold" grpId="0" nodeType="withEffect">
                                  <p:stCondLst>
                                    <p:cond delay="8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0-#ppt_h/2"/>
                                          </p:val>
                                        </p:tav>
                                        <p:tav tm="100000">
                                          <p:val>
                                            <p:strVal val="#ppt_y"/>
                                          </p:val>
                                        </p:tav>
                                      </p:tavLst>
                                    </p:anim>
                                  </p:childTnLst>
                                </p:cTn>
                              </p:par>
                              <p:par>
                                <p:cTn id="29" presetID="22" presetClass="entr" presetSubtype="2" fill="hold" grpId="0" nodeType="withEffect">
                                  <p:stCondLst>
                                    <p:cond delay="140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par>
                                <p:cTn id="32" presetID="42" presetClass="path" presetSubtype="0" accel="50000" decel="50000" fill="hold" grpId="1" nodeType="withEffect">
                                  <p:stCondLst>
                                    <p:cond delay="1400"/>
                                  </p:stCondLst>
                                  <p:childTnLst>
                                    <p:animMotion origin="layout" path="M -0.01472 0.02014 L 1.77083E-6 -4.07407E-6 " pathEditMode="relative" rAng="0" ptsTypes="AA">
                                      <p:cBhvr>
                                        <p:cTn id="33" dur="750" fill="hold"/>
                                        <p:tgtEl>
                                          <p:spTgt spid="14"/>
                                        </p:tgtEl>
                                        <p:attrNameLst>
                                          <p:attrName>ppt_x</p:attrName>
                                          <p:attrName>ppt_y</p:attrName>
                                        </p:attrNameLst>
                                      </p:cBhvr>
                                      <p:rCtr x="736" y="-1007"/>
                                    </p:animMotion>
                                  </p:childTnLst>
                                </p:cTn>
                              </p:par>
                              <p:par>
                                <p:cTn id="34" presetID="49" presetClass="entr" presetSubtype="0" decel="100000" fill="hold" nodeType="withEffect">
                                  <p:stCondLst>
                                    <p:cond delay="140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 calcmode="lin" valueType="num">
                                      <p:cBhvr>
                                        <p:cTn id="38" dur="500" fill="hold"/>
                                        <p:tgtEl>
                                          <p:spTgt spid="3"/>
                                        </p:tgtEl>
                                        <p:attrNameLst>
                                          <p:attrName>style.rotation</p:attrName>
                                        </p:attrNameLst>
                                      </p:cBhvr>
                                      <p:tavLst>
                                        <p:tav tm="0">
                                          <p:val>
                                            <p:fltVal val="360"/>
                                          </p:val>
                                        </p:tav>
                                        <p:tav tm="100000">
                                          <p:val>
                                            <p:fltVal val="0"/>
                                          </p:val>
                                        </p:tav>
                                      </p:tavLst>
                                    </p:anim>
                                    <p:animEffect transition="in" filter="fade">
                                      <p:cBhvr>
                                        <p:cTn id="39" dur="500"/>
                                        <p:tgtEl>
                                          <p:spTgt spid="3"/>
                                        </p:tgtEl>
                                      </p:cBhvr>
                                    </p:animEffect>
                                  </p:childTnLst>
                                </p:cTn>
                              </p:par>
                              <p:par>
                                <p:cTn id="40" presetID="22" presetClass="entr" presetSubtype="2" fill="hold" grpId="0" nodeType="withEffect">
                                  <p:stCondLst>
                                    <p:cond delay="140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par>
                                <p:cTn id="43" presetID="42" presetClass="path" presetSubtype="0" accel="50000" decel="50000" fill="hold" grpId="1" nodeType="withEffect">
                                  <p:stCondLst>
                                    <p:cond delay="1400"/>
                                  </p:stCondLst>
                                  <p:childTnLst>
                                    <p:animMotion origin="layout" path="M -0.01472 0.02014 L 3.95833E-6 2.40741E-6 " pathEditMode="relative" rAng="0" ptsTypes="AA">
                                      <p:cBhvr>
                                        <p:cTn id="44" dur="750" fill="hold"/>
                                        <p:tgtEl>
                                          <p:spTgt spid="16"/>
                                        </p:tgtEl>
                                        <p:attrNameLst>
                                          <p:attrName>ppt_x</p:attrName>
                                          <p:attrName>ppt_y</p:attrName>
                                        </p:attrNameLst>
                                      </p:cBhvr>
                                      <p:rCtr x="736" y="-1007"/>
                                    </p:animMotion>
                                  </p:childTnLst>
                                </p:cTn>
                              </p:par>
                              <p:par>
                                <p:cTn id="45" presetID="49" presetClass="entr" presetSubtype="0" decel="100000" fill="hold" nodeType="withEffect">
                                  <p:stCondLst>
                                    <p:cond delay="14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360"/>
                                          </p:val>
                                        </p:tav>
                                        <p:tav tm="100000">
                                          <p:val>
                                            <p:fltVal val="0"/>
                                          </p:val>
                                        </p:tav>
                                      </p:tavLst>
                                    </p:anim>
                                    <p:animEffect transition="in" filter="fade">
                                      <p:cBhvr>
                                        <p:cTn id="50" dur="500"/>
                                        <p:tgtEl>
                                          <p:spTgt spid="12"/>
                                        </p:tgtEl>
                                      </p:cBhvr>
                                    </p:animEffect>
                                  </p:childTnLst>
                                </p:cTn>
                              </p:par>
                              <p:par>
                                <p:cTn id="51" presetID="22" presetClass="entr" presetSubtype="2" fill="hold" grpId="0" nodeType="withEffect">
                                  <p:stCondLst>
                                    <p:cond delay="1400"/>
                                  </p:stCondLst>
                                  <p:childTnLst>
                                    <p:set>
                                      <p:cBhvr>
                                        <p:cTn id="52" dur="1" fill="hold">
                                          <p:stCondLst>
                                            <p:cond delay="0"/>
                                          </p:stCondLst>
                                        </p:cTn>
                                        <p:tgtEl>
                                          <p:spTgt spid="18"/>
                                        </p:tgtEl>
                                        <p:attrNameLst>
                                          <p:attrName>style.visibility</p:attrName>
                                        </p:attrNameLst>
                                      </p:cBhvr>
                                      <p:to>
                                        <p:strVal val="visible"/>
                                      </p:to>
                                    </p:set>
                                    <p:animEffect transition="in" filter="wipe(right)">
                                      <p:cBhvr>
                                        <p:cTn id="53" dur="500"/>
                                        <p:tgtEl>
                                          <p:spTgt spid="18"/>
                                        </p:tgtEl>
                                      </p:cBhvr>
                                    </p:animEffect>
                                  </p:childTnLst>
                                </p:cTn>
                              </p:par>
                              <p:par>
                                <p:cTn id="54" presetID="42" presetClass="path" presetSubtype="0" accel="50000" decel="50000" fill="hold" grpId="1" nodeType="withEffect">
                                  <p:stCondLst>
                                    <p:cond delay="1400"/>
                                  </p:stCondLst>
                                  <p:childTnLst>
                                    <p:animMotion origin="layout" path="M -0.01472 0.02014 L 3.54167E-6 5.55556E-7 " pathEditMode="relative" rAng="0" ptsTypes="AA">
                                      <p:cBhvr>
                                        <p:cTn id="55" dur="750" fill="hold"/>
                                        <p:tgtEl>
                                          <p:spTgt spid="18"/>
                                        </p:tgtEl>
                                        <p:attrNameLst>
                                          <p:attrName>ppt_x</p:attrName>
                                          <p:attrName>ppt_y</p:attrName>
                                        </p:attrNameLst>
                                      </p:cBhvr>
                                      <p:rCtr x="736" y="-1007"/>
                                    </p:animMotion>
                                  </p:childTnLst>
                                </p:cTn>
                              </p:par>
                              <p:par>
                                <p:cTn id="56" presetID="49" presetClass="entr" presetSubtype="0" decel="100000" fill="hold" nodeType="withEffect">
                                  <p:stCondLst>
                                    <p:cond delay="140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 calcmode="lin" valueType="num">
                                      <p:cBhvr>
                                        <p:cTn id="60" dur="500" fill="hold"/>
                                        <p:tgtEl>
                                          <p:spTgt spid="13"/>
                                        </p:tgtEl>
                                        <p:attrNameLst>
                                          <p:attrName>style.rotation</p:attrName>
                                        </p:attrNameLst>
                                      </p:cBhvr>
                                      <p:tavLst>
                                        <p:tav tm="0">
                                          <p:val>
                                            <p:fltVal val="360"/>
                                          </p:val>
                                        </p:tav>
                                        <p:tav tm="100000">
                                          <p:val>
                                            <p:fltVal val="0"/>
                                          </p:val>
                                        </p:tav>
                                      </p:tavLst>
                                    </p:anim>
                                    <p:animEffect transition="in" filter="fade">
                                      <p:cBhvr>
                                        <p:cTn id="61" dur="500"/>
                                        <p:tgtEl>
                                          <p:spTgt spid="13"/>
                                        </p:tgtEl>
                                      </p:cBhvr>
                                    </p:animEffect>
                                  </p:childTnLst>
                                </p:cTn>
                              </p:par>
                              <p:par>
                                <p:cTn id="62" presetID="22" presetClass="entr" presetSubtype="2" fill="hold" grpId="0" nodeType="withEffect">
                                  <p:stCondLst>
                                    <p:cond delay="1400"/>
                                  </p:stCondLst>
                                  <p:childTnLst>
                                    <p:set>
                                      <p:cBhvr>
                                        <p:cTn id="63" dur="1" fill="hold">
                                          <p:stCondLst>
                                            <p:cond delay="0"/>
                                          </p:stCondLst>
                                        </p:cTn>
                                        <p:tgtEl>
                                          <p:spTgt spid="20"/>
                                        </p:tgtEl>
                                        <p:attrNameLst>
                                          <p:attrName>style.visibility</p:attrName>
                                        </p:attrNameLst>
                                      </p:cBhvr>
                                      <p:to>
                                        <p:strVal val="visible"/>
                                      </p:to>
                                    </p:set>
                                    <p:animEffect transition="in" filter="wipe(right)">
                                      <p:cBhvr>
                                        <p:cTn id="64" dur="500"/>
                                        <p:tgtEl>
                                          <p:spTgt spid="20"/>
                                        </p:tgtEl>
                                      </p:cBhvr>
                                    </p:animEffect>
                                  </p:childTnLst>
                                </p:cTn>
                              </p:par>
                              <p:par>
                                <p:cTn id="65" presetID="42" presetClass="path" presetSubtype="0" accel="50000" decel="50000" fill="hold" grpId="1" nodeType="withEffect">
                                  <p:stCondLst>
                                    <p:cond delay="1400"/>
                                  </p:stCondLst>
                                  <p:childTnLst>
                                    <p:animMotion origin="layout" path="M -0.01471 0.02014 L -4.47917E-6 -3.7037E-6 " pathEditMode="relative" rAng="0" ptsTypes="AA">
                                      <p:cBhvr>
                                        <p:cTn id="66" dur="750" fill="hold"/>
                                        <p:tgtEl>
                                          <p:spTgt spid="20"/>
                                        </p:tgtEl>
                                        <p:attrNameLst>
                                          <p:attrName>ppt_x</p:attrName>
                                          <p:attrName>ppt_y</p:attrName>
                                        </p:attrNameLst>
                                      </p:cBhvr>
                                      <p:rCtr x="736" y="-1007"/>
                                    </p:animMotion>
                                  </p:childTnLst>
                                </p:cTn>
                              </p:par>
                              <p:par>
                                <p:cTn id="67" presetID="49" presetClass="entr" presetSubtype="0" decel="100000" fill="hold" nodeType="withEffect">
                                  <p:stCondLst>
                                    <p:cond delay="14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 calcmode="lin" valueType="num">
                                      <p:cBhvr>
                                        <p:cTn id="71" dur="500" fill="hold"/>
                                        <p:tgtEl>
                                          <p:spTgt spid="15"/>
                                        </p:tgtEl>
                                        <p:attrNameLst>
                                          <p:attrName>style.rotation</p:attrName>
                                        </p:attrNameLst>
                                      </p:cBhvr>
                                      <p:tavLst>
                                        <p:tav tm="0">
                                          <p:val>
                                            <p:fltVal val="360"/>
                                          </p:val>
                                        </p:tav>
                                        <p:tav tm="100000">
                                          <p:val>
                                            <p:fltVal val="0"/>
                                          </p:val>
                                        </p:tav>
                                      </p:tavLst>
                                    </p:anim>
                                    <p:animEffect transition="in" filter="fade">
                                      <p:cBhvr>
                                        <p:cTn id="72" dur="500"/>
                                        <p:tgtEl>
                                          <p:spTgt spid="15"/>
                                        </p:tgtEl>
                                      </p:cBhvr>
                                    </p:animEffect>
                                  </p:childTnLst>
                                </p:cTn>
                              </p:par>
                            </p:childTnLst>
                          </p:cTn>
                        </p:par>
                        <p:par>
                          <p:cTn id="73" fill="hold">
                            <p:stCondLst>
                              <p:cond delay="2150"/>
                            </p:stCondLst>
                            <p:childTnLst>
                              <p:par>
                                <p:cTn id="74" presetID="2" presetClass="entr" presetSubtype="4" fill="hold" nodeType="afterEffect">
                                  <p:stCondLst>
                                    <p:cond delay="0"/>
                                  </p:stCondLst>
                                  <p:childTnLst>
                                    <p:set>
                                      <p:cBhvr>
                                        <p:cTn id="75" dur="1" fill="hold">
                                          <p:stCondLst>
                                            <p:cond delay="0"/>
                                          </p:stCondLst>
                                        </p:cTn>
                                        <p:tgtEl>
                                          <p:spTgt spid="33">
                                            <p:txEl>
                                              <p:pRg st="0" end="0"/>
                                            </p:txEl>
                                          </p:spTgt>
                                        </p:tgtEl>
                                        <p:attrNameLst>
                                          <p:attrName>style.visibility</p:attrName>
                                        </p:attrNameLst>
                                      </p:cBhvr>
                                      <p:to>
                                        <p:strVal val="visible"/>
                                      </p:to>
                                    </p:set>
                                    <p:anim calcmode="lin" valueType="num">
                                      <p:cBhvr additive="base">
                                        <p:cTn id="76"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14" grpId="0"/>
      <p:bldP spid="14" grpId="1"/>
      <p:bldP spid="16" grpId="0"/>
      <p:bldP spid="16" grpId="1"/>
      <p:bldP spid="18" grpId="0"/>
      <p:bldP spid="18" grpId="1"/>
      <p:bldP spid="20" grpId="0"/>
      <p:bldP spid="20" grpId="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FCSN-logo.png" descr="FCSN-logo.png">
            <a:extLst>
              <a:ext uri="{FF2B5EF4-FFF2-40B4-BE49-F238E27FC236}">
                <a16:creationId xmlns:a16="http://schemas.microsoft.com/office/drawing/2014/main" id="{E9CB6B75-1970-BC7E-7E6C-BB6BD3271B8C}"/>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sp>
        <p:nvSpPr>
          <p:cNvPr id="9" name="TextBox 8">
            <a:extLst>
              <a:ext uri="{FF2B5EF4-FFF2-40B4-BE49-F238E27FC236}">
                <a16:creationId xmlns:a16="http://schemas.microsoft.com/office/drawing/2014/main" id="{8408CC83-823B-5C1D-6E57-6231CAE8AC48}"/>
              </a:ext>
            </a:extLst>
          </p:cNvPr>
          <p:cNvSpPr txBox="1"/>
          <p:nvPr/>
        </p:nvSpPr>
        <p:spPr>
          <a:xfrm>
            <a:off x="1135611" y="5789341"/>
            <a:ext cx="10201080" cy="48423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4400" dirty="0">
                <a:ln/>
                <a:solidFill>
                  <a:schemeClr val="bg1"/>
                </a:solidFill>
                <a:latin typeface="Avenir Next Condensed Demi Bold" panose="020B0506020202020204" pitchFamily="34" charset="0"/>
                <a:cs typeface="Arial" panose="020B0604020202020204" pitchFamily="34" charset="0"/>
              </a:rPr>
              <a:t>In this presentation we discussed fire station best practices, design, and materials to reduce exposures. In addition we discussed diesel exhaust direct capture systems.</a:t>
            </a:r>
          </a:p>
          <a:p>
            <a:pPr algn="ctr"/>
            <a:endParaRPr lang="en-US" sz="4400" dirty="0">
              <a:ln/>
              <a:solidFill>
                <a:schemeClr val="bg1"/>
              </a:solidFill>
              <a:latin typeface="Avenir Next Condensed Demi Bold" panose="020B0506020202020204" pitchFamily="34" charset="0"/>
              <a:cs typeface="Arial" panose="020B0604020202020204" pitchFamily="34" charset="0"/>
            </a:endParaRPr>
          </a:p>
          <a:p>
            <a:pPr algn="ctr"/>
            <a:r>
              <a:rPr lang="en-US" sz="4400" dirty="0">
                <a:ln/>
                <a:solidFill>
                  <a:schemeClr val="bg1"/>
                </a:solidFill>
                <a:latin typeface="Avenir Next Condensed Demi Bold" panose="020B0506020202020204" pitchFamily="34" charset="0"/>
                <a:cs typeface="Arial" panose="020B0604020202020204" pitchFamily="34" charset="0"/>
              </a:rPr>
              <a:t>Make the necessary changes to protect yourself</a:t>
            </a:r>
          </a:p>
          <a:p>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10" name="Content Placeholder 4">
            <a:extLst>
              <a:ext uri="{FF2B5EF4-FFF2-40B4-BE49-F238E27FC236}">
                <a16:creationId xmlns:a16="http://schemas.microsoft.com/office/drawing/2014/main" id="{1782C685-46B3-90E2-10E2-6830AD25F55F}"/>
              </a:ext>
            </a:extLst>
          </p:cNvPr>
          <p:cNvSpPr txBox="1">
            <a:spLocks/>
          </p:cNvSpPr>
          <p:nvPr/>
        </p:nvSpPr>
        <p:spPr>
          <a:xfrm>
            <a:off x="13457086" y="4957492"/>
            <a:ext cx="10363200" cy="9672908"/>
          </a:xfrm>
          <a:prstGeom prst="rect">
            <a:avLst/>
          </a:prstGeom>
        </p:spPr>
        <p:txBody>
          <a:bodyPr>
            <a:noAutofit/>
            <a:scene3d>
              <a:camera prst="orthographicFront"/>
              <a:lightRig rig="harsh" dir="t"/>
            </a:scene3d>
            <a:sp3d prstMaterial="matt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600"/>
              </a:spcAft>
            </a:pPr>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F05E971-0134-5DC0-BA9C-D08EA489E139}"/>
              </a:ext>
            </a:extLst>
          </p:cNvPr>
          <p:cNvSpPr txBox="1"/>
          <p:nvPr/>
        </p:nvSpPr>
        <p:spPr>
          <a:xfrm>
            <a:off x="2089255" y="2840340"/>
            <a:ext cx="9351924"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r>
              <a:rPr lang="en-US" sz="6400" dirty="0">
                <a:ln/>
                <a:solidFill>
                  <a:schemeClr val="bg1"/>
                </a:solidFill>
                <a:latin typeface="Avenir Next Condensed" panose="020B0506020202020204" pitchFamily="34" charset="0"/>
              </a:rPr>
              <a:t>Summary</a:t>
            </a:r>
          </a:p>
        </p:txBody>
      </p:sp>
      <p:pic>
        <p:nvPicPr>
          <p:cNvPr id="15" name="Content Placeholder 4">
            <a:extLst>
              <a:ext uri="{FF2B5EF4-FFF2-40B4-BE49-F238E27FC236}">
                <a16:creationId xmlns:a16="http://schemas.microsoft.com/office/drawing/2014/main" id="{1BA5FC04-7323-34B8-C033-5D59047279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73871" y="3045680"/>
            <a:ext cx="7474518" cy="9672908"/>
          </a:xfrm>
          <a:prstGeom prst="rect">
            <a:avLst/>
          </a:prstGeom>
          <a:ln w="12700">
            <a:miter lim="400000"/>
          </a:ln>
          <a:scene3d>
            <a:camera prst="orthographicFront"/>
            <a:lightRig rig="threePt" dir="t"/>
          </a:scene3d>
          <a:sp3d>
            <a:bevelT/>
            <a:bevelB/>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2" name="WHY WE EXIST">
            <a:extLst>
              <a:ext uri="{FF2B5EF4-FFF2-40B4-BE49-F238E27FC236}">
                <a16:creationId xmlns:a16="http://schemas.microsoft.com/office/drawing/2014/main" id="{BB498622-284E-B337-415A-6B2EE4425395}"/>
              </a:ext>
            </a:extLst>
          </p:cNvPr>
          <p:cNvSpPr txBox="1"/>
          <p:nvPr/>
        </p:nvSpPr>
        <p:spPr>
          <a:xfrm>
            <a:off x="9665195" y="528526"/>
            <a:ext cx="11472692"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Fire Station Best Practices</a:t>
            </a:r>
            <a:endParaRPr dirty="0"/>
          </a:p>
        </p:txBody>
      </p:sp>
    </p:spTree>
    <p:extLst>
      <p:ext uri="{BB962C8B-B14F-4D97-AF65-F5344CB8AC3E}">
        <p14:creationId xmlns:p14="http://schemas.microsoft.com/office/powerpoint/2010/main" val="233485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b4fb11-031a-4d70-aabf-3676e89de95c">
      <Terms xmlns="http://schemas.microsoft.com/office/infopath/2007/PartnerControls"/>
    </lcf76f155ced4ddcb4097134ff3c332f>
    <TaxCatchAll xmlns="84673287-fa15-40ef-8ad0-b6ae50a6a528" xsi:nil="true"/>
    <SharedWithUsers xmlns="84673287-fa15-40ef-8ad0-b6ae50a6a528">
      <UserInfo>
        <DisplayName>Atamas, Nadia</DisplayName>
        <AccountId>26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14672861DB594D82BAF90B3025C1E3" ma:contentTypeVersion="17" ma:contentTypeDescription="Create a new document." ma:contentTypeScope="" ma:versionID="2184afee652fa5ccabe20dfe0ee1cf34">
  <xsd:schema xmlns:xsd="http://www.w3.org/2001/XMLSchema" xmlns:xs="http://www.w3.org/2001/XMLSchema" xmlns:p="http://schemas.microsoft.com/office/2006/metadata/properties" xmlns:ns2="77b4fb11-031a-4d70-aabf-3676e89de95c" xmlns:ns3="84673287-fa15-40ef-8ad0-b6ae50a6a528" targetNamespace="http://schemas.microsoft.com/office/2006/metadata/properties" ma:root="true" ma:fieldsID="484ab11155717c5c6855fe69f5127361" ns2:_="" ns3:_="">
    <xsd:import namespace="77b4fb11-031a-4d70-aabf-3676e89de95c"/>
    <xsd:import namespace="84673287-fa15-40ef-8ad0-b6ae50a6a5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b4fb11-031a-4d70-aabf-3676e89de9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2a21e96-b69b-4041-8539-a529143707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673287-fa15-40ef-8ad0-b6ae50a6a52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9618c78-92a6-4fa7-b877-8417fac9a3a1}" ma:internalName="TaxCatchAll" ma:showField="CatchAllData" ma:web="84673287-fa15-40ef-8ad0-b6ae50a6a52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301FF-C9C3-4BC2-981F-528FEEF7C64C}">
  <ds:schemaRefs>
    <ds:schemaRef ds:uri="http://schemas.microsoft.com/office/2006/metadata/properties"/>
    <ds:schemaRef ds:uri="http://schemas.microsoft.com/office/infopath/2007/PartnerControls"/>
    <ds:schemaRef ds:uri="77b4fb11-031a-4d70-aabf-3676e89de95c"/>
    <ds:schemaRef ds:uri="84673287-fa15-40ef-8ad0-b6ae50a6a528"/>
  </ds:schemaRefs>
</ds:datastoreItem>
</file>

<file path=customXml/itemProps2.xml><?xml version="1.0" encoding="utf-8"?>
<ds:datastoreItem xmlns:ds="http://schemas.openxmlformats.org/officeDocument/2006/customXml" ds:itemID="{BA433DAE-09D5-4742-8458-B40D63F39548}">
  <ds:schemaRefs>
    <ds:schemaRef ds:uri="http://schemas.microsoft.com/sharepoint/v3/contenttype/forms"/>
  </ds:schemaRefs>
</ds:datastoreItem>
</file>

<file path=customXml/itemProps3.xml><?xml version="1.0" encoding="utf-8"?>
<ds:datastoreItem xmlns:ds="http://schemas.openxmlformats.org/officeDocument/2006/customXml" ds:itemID="{B80C0DDA-0124-4481-8653-5CE3FF15A7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b4fb11-031a-4d70-aabf-3676e89de95c"/>
    <ds:schemaRef ds:uri="84673287-fa15-40ef-8ad0-b6ae50a6a5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7187</TotalTime>
  <Words>1405</Words>
  <Application>Microsoft Office PowerPoint</Application>
  <PresentationFormat>Custom</PresentationFormat>
  <Paragraphs>104</Paragraphs>
  <Slides>10</Slides>
  <Notes>8</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White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Scott Jennie</cp:lastModifiedBy>
  <cp:revision>28</cp:revision>
  <dcterms:modified xsi:type="dcterms:W3CDTF">2023-12-19T19:25:32Z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0x0101001A14672861DB594D82BAF90B3025C1E3</vt:lpwstr>
  </property>
</Properties>
</file>