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7" r:id="rId3"/>
    <p:sldId id="257" r:id="rId4"/>
    <p:sldId id="258" r:id="rId5"/>
    <p:sldId id="259" r:id="rId6"/>
    <p:sldId id="260" r:id="rId7"/>
    <p:sldId id="268" r:id="rId8"/>
    <p:sldId id="269" r:id="rId9"/>
    <p:sldId id="270" r:id="rId10"/>
    <p:sldId id="271" r:id="rId11"/>
    <p:sldId id="274" r:id="rId12"/>
    <p:sldId id="272" r:id="rId13"/>
    <p:sldId id="262" r:id="rId14"/>
    <p:sldId id="263" r:id="rId15"/>
    <p:sldId id="265" r:id="rId16"/>
    <p:sldId id="266" r:id="rId17"/>
    <p:sldId id="275" r:id="rId18"/>
    <p:sldId id="278" r:id="rId19"/>
    <p:sldId id="277" r:id="rId20"/>
    <p:sldId id="276" r:id="rId21"/>
    <p:sldId id="279" r:id="rId22"/>
    <p:sldId id="294" r:id="rId23"/>
    <p:sldId id="307" r:id="rId24"/>
    <p:sldId id="309" r:id="rId25"/>
    <p:sldId id="280" r:id="rId26"/>
    <p:sldId id="288" r:id="rId27"/>
    <p:sldId id="289" r:id="rId28"/>
    <p:sldId id="290" r:id="rId29"/>
    <p:sldId id="311" r:id="rId30"/>
    <p:sldId id="297" r:id="rId31"/>
    <p:sldId id="301" r:id="rId32"/>
    <p:sldId id="282" r:id="rId33"/>
    <p:sldId id="291" r:id="rId34"/>
    <p:sldId id="292" r:id="rId35"/>
    <p:sldId id="293" r:id="rId36"/>
    <p:sldId id="312" r:id="rId37"/>
    <p:sldId id="313" r:id="rId38"/>
    <p:sldId id="295" r:id="rId39"/>
    <p:sldId id="296" r:id="rId40"/>
    <p:sldId id="299" r:id="rId41"/>
    <p:sldId id="302" r:id="rId42"/>
    <p:sldId id="284" r:id="rId43"/>
    <p:sldId id="286" r:id="rId44"/>
    <p:sldId id="287" r:id="rId45"/>
    <p:sldId id="308"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75"/>
    <p:restoredTop sz="95840"/>
  </p:normalViewPr>
  <p:slideViewPr>
    <p:cSldViewPr snapToGrid="0" snapToObjects="1">
      <p:cViewPr varScale="1">
        <p:scale>
          <a:sx n="67" d="100"/>
          <a:sy n="67" d="100"/>
        </p:scale>
        <p:origin x="15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94757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34843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22367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62393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12/22/20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67236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12/22/20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51712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12/22/20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03891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12/22/20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543502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12/22/20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82966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2309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251357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12/22/20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37748785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nejm.org/doi/full/10.1056/NEJMoa2007764" TargetMode="External"/><Relationship Id="rId2" Type="http://schemas.openxmlformats.org/officeDocument/2006/relationships/hyperlink" Target="https://www.heritage.org/public-health/commentary/the-covid-vaccine-and-the-pro-life-moveme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 invertebrate, hydrozoan&#10;&#10;Description automatically generated">
            <a:extLst>
              <a:ext uri="{FF2B5EF4-FFF2-40B4-BE49-F238E27FC236}">
                <a16:creationId xmlns:a16="http://schemas.microsoft.com/office/drawing/2014/main" id="{0A12590C-361B-2F41-A5BB-A27A8341B8CF}"/>
              </a:ext>
            </a:extLst>
          </p:cNvPr>
          <p:cNvPicPr>
            <a:picLocks noChangeAspect="1"/>
          </p:cNvPicPr>
          <p:nvPr/>
        </p:nvPicPr>
        <p:blipFill rotWithShape="1">
          <a:blip r:embed="rId2">
            <a:extLst>
              <a:ext uri="{28A0092B-C50C-407E-A947-70E740481C1C}">
                <a14:useLocalDpi xmlns:a14="http://schemas.microsoft.com/office/drawing/2010/main" val="0"/>
              </a:ext>
            </a:extLst>
          </a:blip>
          <a:srcRect t="11910" r="-1" b="8525"/>
          <a:stretch/>
        </p:blipFill>
        <p:spPr>
          <a:xfrm>
            <a:off x="240030" y="320040"/>
            <a:ext cx="8661654" cy="4462272"/>
          </a:xfrm>
          <a:prstGeom prst="rect">
            <a:avLst/>
          </a:prstGeom>
        </p:spPr>
      </p:pic>
      <p:sp>
        <p:nvSpPr>
          <p:cNvPr id="2" name="Title 1">
            <a:extLst>
              <a:ext uri="{FF2B5EF4-FFF2-40B4-BE49-F238E27FC236}">
                <a16:creationId xmlns:a16="http://schemas.microsoft.com/office/drawing/2014/main" id="{CA8466FC-FDB9-9E45-958D-D094A1D4DCF7}"/>
              </a:ext>
            </a:extLst>
          </p:cNvPr>
          <p:cNvSpPr>
            <a:spLocks noGrp="1"/>
          </p:cNvSpPr>
          <p:nvPr>
            <p:ph type="ctrTitle"/>
          </p:nvPr>
        </p:nvSpPr>
        <p:spPr>
          <a:xfrm>
            <a:off x="240030" y="4892040"/>
            <a:ext cx="7990624" cy="1645920"/>
          </a:xfrm>
          <a:solidFill>
            <a:schemeClr val="tx1">
              <a:lumMod val="85000"/>
              <a:lumOff val="15000"/>
            </a:schemeClr>
          </a:solidFill>
          <a:ln>
            <a:noFill/>
          </a:ln>
        </p:spPr>
        <p:txBody>
          <a:bodyPr anchor="ctr">
            <a:normAutofit/>
          </a:bodyPr>
          <a:lstStyle/>
          <a:p>
            <a:pPr algn="l"/>
            <a:r>
              <a:rPr lang="en-US" sz="3600" b="1" dirty="0">
                <a:solidFill>
                  <a:srgbClr val="FFC000"/>
                </a:solidFill>
              </a:rPr>
              <a:t>COVID 19 Vaccine Educational Brief</a:t>
            </a:r>
            <a:br>
              <a:rPr lang="en-US" sz="2300" b="1" dirty="0">
                <a:solidFill>
                  <a:srgbClr val="FFFFFF"/>
                </a:solidFill>
              </a:rPr>
            </a:br>
            <a:r>
              <a:rPr lang="en-US" sz="2000" dirty="0">
                <a:solidFill>
                  <a:srgbClr val="FFFFFF"/>
                </a:solidFill>
              </a:rPr>
              <a:t>Kevin E Mackey MD, FAEMS, Sacramento Regional Fire</a:t>
            </a:r>
            <a:br>
              <a:rPr lang="en-US" sz="2000" dirty="0">
                <a:solidFill>
                  <a:srgbClr val="FFFFFF"/>
                </a:solidFill>
              </a:rPr>
            </a:br>
            <a:r>
              <a:rPr lang="en-US" sz="2000" dirty="0">
                <a:solidFill>
                  <a:srgbClr val="FFFFFF"/>
                </a:solidFill>
              </a:rPr>
              <a:t>Shira A Schlesinger MD, MPH, FACEP, Newport Beach Fire</a:t>
            </a:r>
            <a:endParaRPr lang="en-US" sz="2300" dirty="0">
              <a:solidFill>
                <a:srgbClr val="FFFFFF"/>
              </a:solidFill>
            </a:endParaRPr>
          </a:p>
        </p:txBody>
      </p:sp>
      <p:cxnSp>
        <p:nvCxnSpPr>
          <p:cNvPr id="28" name="Straight Connector 27">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54066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693942-57F6-4B4C-A6A9-745E5977979C}"/>
              </a:ext>
            </a:extLst>
          </p:cNvPr>
          <p:cNvSpPr>
            <a:spLocks noGrp="1"/>
          </p:cNvSpPr>
          <p:nvPr>
            <p:ph type="title"/>
          </p:nvPr>
        </p:nvSpPr>
        <p:spPr/>
        <p:txBody>
          <a:bodyPr/>
          <a:lstStyle/>
          <a:p>
            <a:r>
              <a:rPr lang="en-US" dirty="0"/>
              <a:t>Pfizer Phase 3 Results</a:t>
            </a:r>
          </a:p>
        </p:txBody>
      </p:sp>
      <p:sp>
        <p:nvSpPr>
          <p:cNvPr id="6" name="Content Placeholder 5">
            <a:extLst>
              <a:ext uri="{FF2B5EF4-FFF2-40B4-BE49-F238E27FC236}">
                <a16:creationId xmlns:a16="http://schemas.microsoft.com/office/drawing/2014/main" id="{1B65B2B0-CA14-3F46-BDF1-13C216657DFB}"/>
              </a:ext>
            </a:extLst>
          </p:cNvPr>
          <p:cNvSpPr>
            <a:spLocks noGrp="1"/>
          </p:cNvSpPr>
          <p:nvPr>
            <p:ph idx="1"/>
          </p:nvPr>
        </p:nvSpPr>
        <p:spPr/>
        <p:txBody>
          <a:bodyPr/>
          <a:lstStyle/>
          <a:p>
            <a:r>
              <a:rPr lang="en-US" dirty="0"/>
              <a:t>&gt; 44,000 vaccinated volunteers </a:t>
            </a:r>
          </a:p>
          <a:p>
            <a:r>
              <a:rPr lang="en-US" dirty="0"/>
              <a:t>95% effective beginning 7 days after Dose 2</a:t>
            </a:r>
          </a:p>
          <a:p>
            <a:r>
              <a:rPr lang="en-US" dirty="0"/>
              <a:t>1 COVID+ case in immunized group after 2</a:t>
            </a:r>
            <a:r>
              <a:rPr lang="en-US" baseline="30000" dirty="0"/>
              <a:t>nd </a:t>
            </a:r>
            <a:r>
              <a:rPr lang="en-US" dirty="0"/>
              <a:t>dose</a:t>
            </a:r>
          </a:p>
          <a:p>
            <a:pPr lvl="1"/>
            <a:r>
              <a:rPr lang="en-US" dirty="0"/>
              <a:t>170 total COVID + cases observed in the 44,000</a:t>
            </a:r>
          </a:p>
          <a:p>
            <a:pPr lvl="1"/>
            <a:r>
              <a:rPr lang="en-US" dirty="0"/>
              <a:t>162 in placebo group, 7 in immunized group </a:t>
            </a:r>
            <a:r>
              <a:rPr lang="en-US" u="sng" dirty="0"/>
              <a:t>after Dose 1</a:t>
            </a:r>
          </a:p>
          <a:p>
            <a:pPr lvl="1"/>
            <a:r>
              <a:rPr lang="en-US" dirty="0"/>
              <a:t>Of SEVERE COVID disease (required </a:t>
            </a:r>
            <a:r>
              <a:rPr lang="en-US" dirty="0" err="1"/>
              <a:t>hospialization</a:t>
            </a:r>
            <a:r>
              <a:rPr lang="en-US" dirty="0"/>
              <a:t>): 9 were in placebo group, </a:t>
            </a:r>
            <a:r>
              <a:rPr lang="en-US" u="sng" dirty="0"/>
              <a:t>one</a:t>
            </a:r>
            <a:r>
              <a:rPr lang="en-US" dirty="0"/>
              <a:t> in the vaccinated group</a:t>
            </a:r>
          </a:p>
          <a:p>
            <a:r>
              <a:rPr lang="en-US" dirty="0"/>
              <a:t>Duration of vaccine protection under investigation</a:t>
            </a:r>
          </a:p>
          <a:p>
            <a:endParaRPr lang="en-US" dirty="0"/>
          </a:p>
        </p:txBody>
      </p:sp>
    </p:spTree>
    <p:extLst>
      <p:ext uri="{BB962C8B-B14F-4D97-AF65-F5344CB8AC3E}">
        <p14:creationId xmlns:p14="http://schemas.microsoft.com/office/powerpoint/2010/main" val="3296916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DC27-0BA9-104F-9813-6D9D242B27A2}"/>
              </a:ext>
            </a:extLst>
          </p:cNvPr>
          <p:cNvSpPr>
            <a:spLocks noGrp="1"/>
          </p:cNvSpPr>
          <p:nvPr>
            <p:ph type="title"/>
          </p:nvPr>
        </p:nvSpPr>
        <p:spPr/>
        <p:txBody>
          <a:bodyPr/>
          <a:lstStyle/>
          <a:p>
            <a:r>
              <a:rPr lang="en-US" dirty="0" err="1"/>
              <a:t>Moderna</a:t>
            </a:r>
            <a:r>
              <a:rPr lang="en-US" dirty="0"/>
              <a:t> Phase 3 Results</a:t>
            </a:r>
          </a:p>
        </p:txBody>
      </p:sp>
      <p:sp>
        <p:nvSpPr>
          <p:cNvPr id="3" name="Content Placeholder 2">
            <a:extLst>
              <a:ext uri="{FF2B5EF4-FFF2-40B4-BE49-F238E27FC236}">
                <a16:creationId xmlns:a16="http://schemas.microsoft.com/office/drawing/2014/main" id="{2BBD4BB9-09FF-994A-B036-1967423A2573}"/>
              </a:ext>
            </a:extLst>
          </p:cNvPr>
          <p:cNvSpPr>
            <a:spLocks noGrp="1"/>
          </p:cNvSpPr>
          <p:nvPr>
            <p:ph idx="1"/>
          </p:nvPr>
        </p:nvSpPr>
        <p:spPr>
          <a:xfrm>
            <a:off x="628650" y="1825624"/>
            <a:ext cx="7886700" cy="4667249"/>
          </a:xfrm>
        </p:spPr>
        <p:txBody>
          <a:bodyPr>
            <a:normAutofit fontScale="92500" lnSpcReduction="20000"/>
          </a:bodyPr>
          <a:lstStyle/>
          <a:p>
            <a:r>
              <a:rPr lang="en-US" dirty="0"/>
              <a:t>30,000 volunteers, half received vaccine, half placebo</a:t>
            </a:r>
          </a:p>
          <a:p>
            <a:r>
              <a:rPr lang="en-US" dirty="0"/>
              <a:t>7000 over age 65</a:t>
            </a:r>
          </a:p>
          <a:p>
            <a:r>
              <a:rPr lang="en-US" dirty="0"/>
              <a:t>42% of enrollment in medically high-risk populations, 28% volunteers from minority groups</a:t>
            </a:r>
          </a:p>
          <a:p>
            <a:r>
              <a:rPr lang="en-US" dirty="0"/>
              <a:t>11 COVID+ cases in immunized group</a:t>
            </a:r>
          </a:p>
          <a:p>
            <a:pPr lvl="1"/>
            <a:r>
              <a:rPr lang="en-US" dirty="0"/>
              <a:t>185 COVID + cases in the place</a:t>
            </a:r>
          </a:p>
          <a:p>
            <a:pPr lvl="1"/>
            <a:r>
              <a:rPr lang="en-US" dirty="0"/>
              <a:t>162 in placebo group, 7 in immunized group </a:t>
            </a:r>
            <a:r>
              <a:rPr lang="en-US" u="sng" dirty="0"/>
              <a:t>after Dose 1</a:t>
            </a:r>
          </a:p>
          <a:p>
            <a:pPr lvl="1"/>
            <a:r>
              <a:rPr lang="en-US" dirty="0"/>
              <a:t>No severe COVID disease (requiring hospitalization)  in the vaccinated group. 30 cases, and 1 death, in the </a:t>
            </a:r>
            <a:r>
              <a:rPr lang="en-US"/>
              <a:t>placebo group</a:t>
            </a:r>
            <a:endParaRPr lang="en-US" dirty="0"/>
          </a:p>
          <a:p>
            <a:endParaRPr lang="en-US" dirty="0"/>
          </a:p>
          <a:p>
            <a:r>
              <a:rPr lang="en-US" dirty="0"/>
              <a:t>Durability of immune protection: recent study in NEJM shows excellent antibody protective ability 90 days after the second injection</a:t>
            </a:r>
          </a:p>
          <a:p>
            <a:endParaRPr lang="en-US" dirty="0"/>
          </a:p>
          <a:p>
            <a:endParaRPr lang="en-US" dirty="0"/>
          </a:p>
        </p:txBody>
      </p:sp>
    </p:spTree>
    <p:extLst>
      <p:ext uri="{BB962C8B-B14F-4D97-AF65-F5344CB8AC3E}">
        <p14:creationId xmlns:p14="http://schemas.microsoft.com/office/powerpoint/2010/main" val="1830779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1099-5E0D-7D49-B8D5-5B9F1A750E3C}"/>
              </a:ext>
            </a:extLst>
          </p:cNvPr>
          <p:cNvSpPr>
            <a:spLocks noGrp="1"/>
          </p:cNvSpPr>
          <p:nvPr>
            <p:ph type="title"/>
          </p:nvPr>
        </p:nvSpPr>
        <p:spPr/>
        <p:txBody>
          <a:bodyPr/>
          <a:lstStyle/>
          <a:p>
            <a:pPr algn="ctr"/>
            <a:r>
              <a:rPr lang="en-US" dirty="0"/>
              <a:t>Side by Side Comparison</a:t>
            </a:r>
          </a:p>
        </p:txBody>
      </p:sp>
      <p:sp>
        <p:nvSpPr>
          <p:cNvPr id="5" name="Text Placeholder 4">
            <a:extLst>
              <a:ext uri="{FF2B5EF4-FFF2-40B4-BE49-F238E27FC236}">
                <a16:creationId xmlns:a16="http://schemas.microsoft.com/office/drawing/2014/main" id="{873DE1A2-5960-014B-AC5E-EA9BC9AC5F6D}"/>
              </a:ext>
            </a:extLst>
          </p:cNvPr>
          <p:cNvSpPr>
            <a:spLocks noGrp="1"/>
          </p:cNvSpPr>
          <p:nvPr>
            <p:ph type="body" idx="1"/>
          </p:nvPr>
        </p:nvSpPr>
        <p:spPr/>
        <p:txBody>
          <a:bodyPr anchor="ctr">
            <a:normAutofit/>
          </a:bodyPr>
          <a:lstStyle/>
          <a:p>
            <a:pPr algn="ctr"/>
            <a:r>
              <a:rPr lang="en-US" sz="3200" dirty="0"/>
              <a:t>Pfizer</a:t>
            </a:r>
          </a:p>
        </p:txBody>
      </p:sp>
      <p:sp>
        <p:nvSpPr>
          <p:cNvPr id="7" name="Text Placeholder 6">
            <a:extLst>
              <a:ext uri="{FF2B5EF4-FFF2-40B4-BE49-F238E27FC236}">
                <a16:creationId xmlns:a16="http://schemas.microsoft.com/office/drawing/2014/main" id="{304AD18B-C0F3-3843-82BA-A6B24ACC92B1}"/>
              </a:ext>
            </a:extLst>
          </p:cNvPr>
          <p:cNvSpPr>
            <a:spLocks noGrp="1"/>
          </p:cNvSpPr>
          <p:nvPr>
            <p:ph type="body" sz="quarter" idx="3"/>
          </p:nvPr>
        </p:nvSpPr>
        <p:spPr/>
        <p:txBody>
          <a:bodyPr anchor="ctr"/>
          <a:lstStyle/>
          <a:p>
            <a:pPr algn="ctr"/>
            <a:r>
              <a:rPr lang="en-US" dirty="0" err="1"/>
              <a:t>Moderna</a:t>
            </a:r>
            <a:endParaRPr lang="en-US" dirty="0"/>
          </a:p>
        </p:txBody>
      </p:sp>
      <p:sp>
        <p:nvSpPr>
          <p:cNvPr id="18" name="Content Placeholder 17">
            <a:extLst>
              <a:ext uri="{FF2B5EF4-FFF2-40B4-BE49-F238E27FC236}">
                <a16:creationId xmlns:a16="http://schemas.microsoft.com/office/drawing/2014/main" id="{DB54CC3B-ECD6-4548-89A1-88B2D1928F34}"/>
              </a:ext>
            </a:extLst>
          </p:cNvPr>
          <p:cNvSpPr>
            <a:spLocks noGrp="1"/>
          </p:cNvSpPr>
          <p:nvPr>
            <p:ph sz="quarter" idx="4"/>
          </p:nvPr>
        </p:nvSpPr>
        <p:spPr>
          <a:xfrm>
            <a:off x="4629150" y="2505075"/>
            <a:ext cx="3887391" cy="3987798"/>
          </a:xfrm>
        </p:spPr>
        <p:txBody>
          <a:bodyPr>
            <a:normAutofit fontScale="92500" lnSpcReduction="10000"/>
          </a:bodyPr>
          <a:lstStyle/>
          <a:p>
            <a:r>
              <a:rPr lang="en-US" dirty="0"/>
              <a:t>RNA based vaccine</a:t>
            </a:r>
          </a:p>
          <a:p>
            <a:r>
              <a:rPr lang="en-US" dirty="0"/>
              <a:t>2 injections, 28 days apart</a:t>
            </a:r>
          </a:p>
          <a:p>
            <a:r>
              <a:rPr lang="en-US" dirty="0"/>
              <a:t>94% effective (Phase 3) at preventing symptomatic disease after 2</a:t>
            </a:r>
            <a:r>
              <a:rPr lang="en-US" baseline="30000" dirty="0"/>
              <a:t>nd</a:t>
            </a:r>
            <a:r>
              <a:rPr lang="en-US" dirty="0"/>
              <a:t>  dose</a:t>
            </a:r>
          </a:p>
          <a:p>
            <a:r>
              <a:rPr lang="en-US" dirty="0"/>
              <a:t>Common side effects: Injection site redness, self-limited fevers (especially with 2</a:t>
            </a:r>
            <a:r>
              <a:rPr lang="en-US" baseline="30000" dirty="0"/>
              <a:t>nd</a:t>
            </a:r>
            <a:r>
              <a:rPr lang="en-US" dirty="0"/>
              <a:t> dose), headache, fatigue</a:t>
            </a:r>
          </a:p>
        </p:txBody>
      </p:sp>
      <p:sp>
        <p:nvSpPr>
          <p:cNvPr id="20" name="Content Placeholder 19">
            <a:extLst>
              <a:ext uri="{FF2B5EF4-FFF2-40B4-BE49-F238E27FC236}">
                <a16:creationId xmlns:a16="http://schemas.microsoft.com/office/drawing/2014/main" id="{BD04E99D-1280-C44C-82B7-080DDDCFDAC4}"/>
              </a:ext>
            </a:extLst>
          </p:cNvPr>
          <p:cNvSpPr>
            <a:spLocks noGrp="1"/>
          </p:cNvSpPr>
          <p:nvPr>
            <p:ph sz="half" idx="2"/>
          </p:nvPr>
        </p:nvSpPr>
        <p:spPr>
          <a:xfrm>
            <a:off x="629842" y="2505074"/>
            <a:ext cx="3868340" cy="3987799"/>
          </a:xfrm>
        </p:spPr>
        <p:txBody>
          <a:bodyPr>
            <a:normAutofit fontScale="92500" lnSpcReduction="10000"/>
          </a:bodyPr>
          <a:lstStyle/>
          <a:p>
            <a:r>
              <a:rPr lang="en-US" dirty="0"/>
              <a:t>RNA-based vaccine</a:t>
            </a:r>
          </a:p>
          <a:p>
            <a:r>
              <a:rPr lang="en-US" dirty="0"/>
              <a:t>2 injections, 21 days apart</a:t>
            </a:r>
          </a:p>
          <a:p>
            <a:r>
              <a:rPr lang="en-US" dirty="0"/>
              <a:t>95% effective (Phase 3) at preventing symptomatic disease after 2</a:t>
            </a:r>
            <a:r>
              <a:rPr lang="en-US" baseline="30000" dirty="0"/>
              <a:t>nd</a:t>
            </a:r>
            <a:r>
              <a:rPr lang="en-US" dirty="0"/>
              <a:t>  dose</a:t>
            </a:r>
          </a:p>
          <a:p>
            <a:r>
              <a:rPr lang="en-US" dirty="0"/>
              <a:t>Common side effects: injection site pain, self-limited fever, fatigue, headache, muscle or joint pain</a:t>
            </a:r>
          </a:p>
          <a:p>
            <a:endParaRPr lang="en-US" dirty="0"/>
          </a:p>
        </p:txBody>
      </p:sp>
    </p:spTree>
    <p:extLst>
      <p:ext uri="{BB962C8B-B14F-4D97-AF65-F5344CB8AC3E}">
        <p14:creationId xmlns:p14="http://schemas.microsoft.com/office/powerpoint/2010/main" val="899895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person, indoor, looking&#10;&#10;Description automatically generated">
            <a:extLst>
              <a:ext uri="{FF2B5EF4-FFF2-40B4-BE49-F238E27FC236}">
                <a16:creationId xmlns:a16="http://schemas.microsoft.com/office/drawing/2014/main" id="{997182D3-749D-824D-B793-9F0B9F10135E}"/>
              </a:ext>
            </a:extLst>
          </p:cNvPr>
          <p:cNvPicPr>
            <a:picLocks noChangeAspect="1"/>
          </p:cNvPicPr>
          <p:nvPr/>
        </p:nvPicPr>
        <p:blipFill rotWithShape="1">
          <a:blip r:embed="rId2">
            <a:extLst>
              <a:ext uri="{28A0092B-C50C-407E-A947-70E740481C1C}">
                <a14:useLocalDpi xmlns:a14="http://schemas.microsoft.com/office/drawing/2010/main" val="0"/>
              </a:ext>
            </a:extLst>
          </a:blip>
          <a:srcRect l="25104" r="4440" b="1"/>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9" name="Picture 8">
            <a:extLst>
              <a:ext uri="{FF2B5EF4-FFF2-40B4-BE49-F238E27FC236}">
                <a16:creationId xmlns:a16="http://schemas.microsoft.com/office/drawing/2014/main" id="{F47DCC94-E89B-C641-97C5-B0DE794CC48B}"/>
              </a:ext>
            </a:extLst>
          </p:cNvPr>
          <p:cNvPicPr>
            <a:picLocks noChangeAspect="1"/>
          </p:cNvPicPr>
          <p:nvPr/>
        </p:nvPicPr>
        <p:blipFill rotWithShape="1">
          <a:blip r:embed="rId3">
            <a:extLst>
              <a:ext uri="{28A0092B-C50C-407E-A947-70E740481C1C}">
                <a14:useLocalDpi xmlns:a14="http://schemas.microsoft.com/office/drawing/2010/main" val="0"/>
              </a:ext>
            </a:extLst>
          </a:blip>
          <a:srcRect l="1749" r="13130" b="-3"/>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6" name="Freeform: Shape 15">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ECCF37-4AA4-2145-B23A-FEB93F050A38}"/>
              </a:ext>
            </a:extLst>
          </p:cNvPr>
          <p:cNvSpPr>
            <a:spLocks noGrp="1"/>
          </p:cNvSpPr>
          <p:nvPr>
            <p:ph type="title"/>
          </p:nvPr>
        </p:nvSpPr>
        <p:spPr>
          <a:xfrm>
            <a:off x="329184" y="1524659"/>
            <a:ext cx="3764305" cy="2774088"/>
          </a:xfrm>
        </p:spPr>
        <p:txBody>
          <a:bodyPr vert="horz" lIns="91440" tIns="45720" rIns="91440" bIns="45720" rtlCol="0" anchor="b">
            <a:normAutofit fontScale="90000"/>
          </a:bodyPr>
          <a:lstStyle/>
          <a:p>
            <a:r>
              <a:rPr lang="en-US" sz="4700" kern="1200" dirty="0">
                <a:solidFill>
                  <a:schemeClr val="tx1"/>
                </a:solidFill>
                <a:latin typeface="+mj-lt"/>
                <a:ea typeface="+mj-ea"/>
                <a:cs typeface="+mj-cs"/>
              </a:rPr>
              <a:t>How does the vaccine actually work?</a:t>
            </a:r>
            <a:br>
              <a:rPr lang="en-US" sz="4700" kern="1200" dirty="0">
                <a:solidFill>
                  <a:schemeClr val="tx1"/>
                </a:solidFill>
                <a:latin typeface="+mj-lt"/>
                <a:ea typeface="+mj-ea"/>
                <a:cs typeface="+mj-cs"/>
              </a:rPr>
            </a:br>
            <a:r>
              <a:rPr lang="en-US" sz="4700" kern="1200" dirty="0">
                <a:solidFill>
                  <a:schemeClr val="tx1"/>
                </a:solidFill>
                <a:latin typeface="+mj-lt"/>
                <a:ea typeface="+mj-ea"/>
                <a:cs typeface="+mj-cs"/>
              </a:rPr>
              <a:t> </a:t>
            </a:r>
            <a:br>
              <a:rPr lang="en-US" sz="4700" kern="1200" dirty="0">
                <a:solidFill>
                  <a:schemeClr val="tx1"/>
                </a:solidFill>
                <a:latin typeface="+mj-lt"/>
                <a:ea typeface="+mj-ea"/>
                <a:cs typeface="+mj-cs"/>
              </a:rPr>
            </a:br>
            <a:r>
              <a:rPr lang="en-US" sz="4700" kern="1200" dirty="0">
                <a:solidFill>
                  <a:schemeClr val="tx1"/>
                </a:solidFill>
                <a:latin typeface="+mj-lt"/>
                <a:ea typeface="+mj-ea"/>
                <a:cs typeface="+mj-cs"/>
              </a:rPr>
              <a:t>Hint: Replication</a:t>
            </a:r>
          </a:p>
        </p:txBody>
      </p:sp>
      <p:sp>
        <p:nvSpPr>
          <p:cNvPr id="20" name="Rectangle 19">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2" name="Rectangle 21">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23" y="4461119"/>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26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552316" y="0"/>
            <a:ext cx="359168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7C18AD-2ED0-3040-8E94-82C25F964F65}"/>
              </a:ext>
            </a:extLst>
          </p:cNvPr>
          <p:cNvSpPr>
            <a:spLocks noGrp="1"/>
          </p:cNvSpPr>
          <p:nvPr>
            <p:ph type="title"/>
          </p:nvPr>
        </p:nvSpPr>
        <p:spPr>
          <a:xfrm>
            <a:off x="6131052" y="495301"/>
            <a:ext cx="2532887" cy="5087234"/>
          </a:xfrm>
          <a:solidFill>
            <a:schemeClr val="accent2"/>
          </a:solidFill>
        </p:spPr>
        <p:txBody>
          <a:bodyPr vert="horz" lIns="91440" tIns="45720" rIns="91440" bIns="45720" rtlCol="0" anchor="ctr">
            <a:normAutofit fontScale="90000"/>
          </a:bodyPr>
          <a:lstStyle/>
          <a:p>
            <a:r>
              <a:rPr lang="en-US" sz="1600" b="1" dirty="0">
                <a:solidFill>
                  <a:schemeClr val="bg1"/>
                </a:solidFill>
              </a:rPr>
              <a:t>- REMEMBER: the “spike protein” is unique to COVID-19 virus, and helps the virus invade human cells </a:t>
            </a:r>
            <a:br>
              <a:rPr lang="en-US" sz="1600" b="1" dirty="0">
                <a:solidFill>
                  <a:schemeClr val="bg1"/>
                </a:solidFill>
              </a:rPr>
            </a:br>
            <a:br>
              <a:rPr lang="en-US" sz="1600" b="1" dirty="0">
                <a:solidFill>
                  <a:schemeClr val="bg1"/>
                </a:solidFill>
              </a:rPr>
            </a:br>
            <a:r>
              <a:rPr lang="en-US" sz="1600" dirty="0">
                <a:solidFill>
                  <a:schemeClr val="bg1"/>
                </a:solidFill>
              </a:rPr>
              <a:t>- </a:t>
            </a:r>
            <a:r>
              <a:rPr lang="en-US" sz="1600" b="1" dirty="0">
                <a:solidFill>
                  <a:schemeClr val="bg1"/>
                </a:solidFill>
              </a:rPr>
              <a:t>The vaccines contains viral mRNA that “writes” the spike protein without the rest of the virus</a:t>
            </a:r>
            <a:br>
              <a:rPr lang="en-US" sz="1600" b="1" dirty="0">
                <a:solidFill>
                  <a:schemeClr val="bg1"/>
                </a:solidFill>
              </a:rPr>
            </a:br>
            <a:br>
              <a:rPr lang="en-US" sz="1600" b="1" dirty="0">
                <a:solidFill>
                  <a:schemeClr val="bg1"/>
                </a:solidFill>
              </a:rPr>
            </a:br>
            <a:r>
              <a:rPr lang="en-US" sz="1600" b="1" dirty="0">
                <a:solidFill>
                  <a:schemeClr val="bg1"/>
                </a:solidFill>
              </a:rPr>
              <a:t>- The mRNA is taken up by cells </a:t>
            </a:r>
            <a:r>
              <a:rPr lang="en-US" sz="1600" b="1" dirty="0">
                <a:solidFill>
                  <a:schemeClr val="bg1"/>
                </a:solidFill>
                <a:sym typeface="Wingdings" pitchFamily="2" charset="2"/>
              </a:rPr>
              <a:t> the </a:t>
            </a:r>
            <a:r>
              <a:rPr lang="en-US" sz="1600" b="1" dirty="0">
                <a:solidFill>
                  <a:schemeClr val="bg1"/>
                </a:solidFill>
              </a:rPr>
              <a:t>human cell’s own manufacturing plant (ribosomes) making the spike proteins (but not other parts of the virus)</a:t>
            </a:r>
            <a:br>
              <a:rPr lang="en-US" sz="1600" b="1" dirty="0">
                <a:solidFill>
                  <a:schemeClr val="bg1"/>
                </a:solidFill>
              </a:rPr>
            </a:br>
            <a:br>
              <a:rPr lang="en-US" sz="1600" b="1" dirty="0">
                <a:solidFill>
                  <a:schemeClr val="bg1"/>
                </a:solidFill>
              </a:rPr>
            </a:br>
            <a:r>
              <a:rPr lang="en-US" sz="1600" b="1" dirty="0">
                <a:solidFill>
                  <a:schemeClr val="bg1"/>
                </a:solidFill>
              </a:rPr>
              <a:t>-  The spike proteins are released into the body, triggering the body to “learn” what the spike proteins ”look like” and create antibodies and immunes cells against them. </a:t>
            </a:r>
          </a:p>
        </p:txBody>
      </p:sp>
      <p:pic>
        <p:nvPicPr>
          <p:cNvPr id="8" name="Content Placeholder 7" descr="Diagram&#10;&#10;Description automatically generated">
            <a:extLst>
              <a:ext uri="{FF2B5EF4-FFF2-40B4-BE49-F238E27FC236}">
                <a16:creationId xmlns:a16="http://schemas.microsoft.com/office/drawing/2014/main" id="{E1C1CA11-B147-EC40-86E0-685C9423FDF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288"/>
          <a:stretch/>
        </p:blipFill>
        <p:spPr>
          <a:xfrm>
            <a:off x="20" y="10"/>
            <a:ext cx="5650972" cy="6857990"/>
          </a:xfrm>
          <a:prstGeom prst="rect">
            <a:avLst/>
          </a:prstGeom>
        </p:spPr>
      </p:pic>
      <p:sp>
        <p:nvSpPr>
          <p:cNvPr id="9" name="TextBox 8">
            <a:extLst>
              <a:ext uri="{FF2B5EF4-FFF2-40B4-BE49-F238E27FC236}">
                <a16:creationId xmlns:a16="http://schemas.microsoft.com/office/drawing/2014/main" id="{8CA7E8F5-F3CE-B74F-A243-1108848A3610}"/>
              </a:ext>
            </a:extLst>
          </p:cNvPr>
          <p:cNvSpPr txBox="1"/>
          <p:nvPr/>
        </p:nvSpPr>
        <p:spPr>
          <a:xfrm>
            <a:off x="370015" y="6383004"/>
            <a:ext cx="6813147" cy="369332"/>
          </a:xfrm>
          <a:prstGeom prst="rect">
            <a:avLst/>
          </a:prstGeom>
          <a:solidFill>
            <a:schemeClr val="accent2"/>
          </a:solidFill>
        </p:spPr>
        <p:txBody>
          <a:bodyPr wrap="none" rtlCol="0">
            <a:spAutoFit/>
          </a:bodyPr>
          <a:lstStyle/>
          <a:p>
            <a:pPr>
              <a:spcAft>
                <a:spcPts val="600"/>
              </a:spcAft>
            </a:pPr>
            <a:r>
              <a:rPr lang="en-US" dirty="0">
                <a:solidFill>
                  <a:schemeClr val="bg1"/>
                </a:solidFill>
              </a:rPr>
              <a:t>***Note: the nucleus of the cell containing the DNA is not involved***</a:t>
            </a:r>
          </a:p>
        </p:txBody>
      </p:sp>
    </p:spTree>
    <p:extLst>
      <p:ext uri="{BB962C8B-B14F-4D97-AF65-F5344CB8AC3E}">
        <p14:creationId xmlns:p14="http://schemas.microsoft.com/office/powerpoint/2010/main" val="741719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71C70-2A2D-ED48-9914-A6D69F301142}"/>
              </a:ext>
            </a:extLst>
          </p:cNvPr>
          <p:cNvSpPr>
            <a:spLocks noGrp="1"/>
          </p:cNvSpPr>
          <p:nvPr>
            <p:ph type="title"/>
          </p:nvPr>
        </p:nvSpPr>
        <p:spPr>
          <a:xfrm>
            <a:off x="452953" y="640081"/>
            <a:ext cx="1956491" cy="4897119"/>
          </a:xfrm>
        </p:spPr>
        <p:txBody>
          <a:bodyPr vert="horz" lIns="91440" tIns="45720" rIns="91440" bIns="45720" rtlCol="0" anchor="ctr">
            <a:normAutofit/>
          </a:bodyPr>
          <a:lstStyle/>
          <a:p>
            <a:r>
              <a:rPr lang="en-US" sz="2000" b="1" dirty="0">
                <a:solidFill>
                  <a:srgbClr val="2C2C2C"/>
                </a:solidFill>
              </a:rPr>
              <a:t>The resulting “Activated B” immune cells seek out and destroy cells expressing the spike proteins (e.g. any viral particles or infected cells)</a:t>
            </a:r>
            <a:endParaRPr lang="en-US" sz="2000" dirty="0">
              <a:solidFill>
                <a:srgbClr val="2C2C2C"/>
              </a:solidFill>
            </a:endParaRPr>
          </a:p>
        </p:txBody>
      </p:sp>
      <p:sp>
        <p:nvSpPr>
          <p:cNvPr id="23"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5050"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Diagram&#10;&#10;Description automatically generated">
            <a:extLst>
              <a:ext uri="{FF2B5EF4-FFF2-40B4-BE49-F238E27FC236}">
                <a16:creationId xmlns:a16="http://schemas.microsoft.com/office/drawing/2014/main" id="{A7A252BB-3CFE-8B4E-9083-46887C5E1E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409" r="-2" b="-2"/>
          <a:stretch/>
        </p:blipFill>
        <p:spPr>
          <a:xfrm>
            <a:off x="3047223" y="942538"/>
            <a:ext cx="5372416" cy="4808332"/>
          </a:xfrm>
          <a:prstGeom prst="rect">
            <a:avLst/>
          </a:prstGeom>
          <a:effectLst/>
        </p:spPr>
      </p:pic>
    </p:spTree>
    <p:extLst>
      <p:ext uri="{BB962C8B-B14F-4D97-AF65-F5344CB8AC3E}">
        <p14:creationId xmlns:p14="http://schemas.microsoft.com/office/powerpoint/2010/main" val="95290776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85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E622E4-E229-B040-884B-D6A9FB0BF0B9}"/>
              </a:ext>
            </a:extLst>
          </p:cNvPr>
          <p:cNvSpPr>
            <a:spLocks noGrp="1"/>
          </p:cNvSpPr>
          <p:nvPr>
            <p:ph type="title"/>
          </p:nvPr>
        </p:nvSpPr>
        <p:spPr>
          <a:xfrm>
            <a:off x="6820122" y="484633"/>
            <a:ext cx="1960404" cy="5724144"/>
          </a:xfrm>
        </p:spPr>
        <p:txBody>
          <a:bodyPr vert="horz" lIns="91440" tIns="45720" rIns="91440" bIns="45720" rtlCol="0" anchor="ctr">
            <a:normAutofit/>
          </a:bodyPr>
          <a:lstStyle/>
          <a:p>
            <a:r>
              <a:rPr lang="en-US" sz="2000" dirty="0">
                <a:solidFill>
                  <a:srgbClr val="FFFFFF"/>
                </a:solidFill>
              </a:rPr>
              <a:t>Antibodies produced in the B cells also flow through the body looking for cells  containing the spike protein (like SARS-</a:t>
            </a:r>
            <a:r>
              <a:rPr lang="en-US" sz="2000" dirty="0" err="1">
                <a:solidFill>
                  <a:srgbClr val="FFFFFF"/>
                </a:solidFill>
              </a:rPr>
              <a:t>CoV</a:t>
            </a:r>
            <a:r>
              <a:rPr lang="en-US" sz="2000" dirty="0">
                <a:solidFill>
                  <a:srgbClr val="FFFFFF"/>
                </a:solidFill>
              </a:rPr>
              <a:t> 2 infected cells) and destroys them thereby stopping the spread of the infection to nearby cells.</a:t>
            </a:r>
          </a:p>
        </p:txBody>
      </p:sp>
      <p:sp>
        <p:nvSpPr>
          <p:cNvPr id="1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Shape, arrow&#10;&#10;Description automatically generated">
            <a:extLst>
              <a:ext uri="{FF2B5EF4-FFF2-40B4-BE49-F238E27FC236}">
                <a16:creationId xmlns:a16="http://schemas.microsoft.com/office/drawing/2014/main" id="{8781901D-C74A-6A43-9492-45A37A68739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6036"/>
          <a:stretch/>
        </p:blipFill>
        <p:spPr>
          <a:xfrm>
            <a:off x="732188" y="942538"/>
            <a:ext cx="5372416" cy="4808332"/>
          </a:xfrm>
          <a:prstGeom prst="rect">
            <a:avLst/>
          </a:prstGeom>
          <a:effectLst/>
        </p:spPr>
      </p:pic>
    </p:spTree>
    <p:extLst>
      <p:ext uri="{BB962C8B-B14F-4D97-AF65-F5344CB8AC3E}">
        <p14:creationId xmlns:p14="http://schemas.microsoft.com/office/powerpoint/2010/main" val="59042555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1"/>
            <a:ext cx="8249304"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0B7FA35-44B0-9847-8BB8-8CFAD2FDB5FC}"/>
              </a:ext>
            </a:extLst>
          </p:cNvPr>
          <p:cNvPicPr>
            <a:picLocks noChangeAspect="1"/>
          </p:cNvPicPr>
          <p:nvPr/>
        </p:nvPicPr>
        <p:blipFill rotWithShape="1">
          <a:blip r:embed="rId2">
            <a:extLst>
              <a:ext uri="{28A0092B-C50C-407E-A947-70E740481C1C}">
                <a14:useLocalDpi xmlns:a14="http://schemas.microsoft.com/office/drawing/2010/main" val="0"/>
              </a:ext>
            </a:extLst>
          </a:blip>
          <a:srcRect l="4151" r="7047" b="2"/>
          <a:stretch/>
        </p:blipFill>
        <p:spPr>
          <a:xfrm>
            <a:off x="628650" y="754148"/>
            <a:ext cx="7886700" cy="4995575"/>
          </a:xfrm>
          <a:prstGeom prst="rect">
            <a:avLst/>
          </a:prstGeom>
        </p:spPr>
      </p:pic>
      <p:cxnSp>
        <p:nvCxnSpPr>
          <p:cNvPr id="17" name="Straight Connector 16">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29769"/>
            <a:ext cx="825017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814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F843-2E10-4243-8A22-C83B7DA1530C}"/>
              </a:ext>
            </a:extLst>
          </p:cNvPr>
          <p:cNvSpPr>
            <a:spLocks noGrp="1"/>
          </p:cNvSpPr>
          <p:nvPr>
            <p:ph type="title"/>
          </p:nvPr>
        </p:nvSpPr>
        <p:spPr>
          <a:xfrm>
            <a:off x="623888" y="707409"/>
            <a:ext cx="7886700" cy="2023916"/>
          </a:xfrm>
        </p:spPr>
        <p:txBody>
          <a:bodyPr anchor="t">
            <a:normAutofit/>
          </a:bodyPr>
          <a:lstStyle/>
          <a:p>
            <a:r>
              <a:rPr lang="en-US" sz="4000" b="1" dirty="0">
                <a:solidFill>
                  <a:srgbClr val="FFC000"/>
                </a:solidFill>
              </a:rPr>
              <a:t>Myth:</a:t>
            </a:r>
            <a:r>
              <a:rPr lang="en-US" sz="4000" dirty="0"/>
              <a:t> The COVID 19 Vaccine will stop you from contracting COVID-19</a:t>
            </a:r>
          </a:p>
        </p:txBody>
      </p:sp>
      <p:sp>
        <p:nvSpPr>
          <p:cNvPr id="4" name="Title 1">
            <a:extLst>
              <a:ext uri="{FF2B5EF4-FFF2-40B4-BE49-F238E27FC236}">
                <a16:creationId xmlns:a16="http://schemas.microsoft.com/office/drawing/2014/main" id="{63D0A9BC-4787-194A-A460-662DF1503F77}"/>
              </a:ext>
            </a:extLst>
          </p:cNvPr>
          <p:cNvSpPr txBox="1">
            <a:spLocks/>
          </p:cNvSpPr>
          <p:nvPr/>
        </p:nvSpPr>
        <p:spPr>
          <a:xfrm>
            <a:off x="623888" y="2529445"/>
            <a:ext cx="7886700" cy="39828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rgbClr val="FF0000"/>
                </a:solidFill>
              </a:rPr>
              <a:t>Fact:</a:t>
            </a:r>
            <a:r>
              <a:rPr lang="en-US" sz="2800" dirty="0"/>
              <a:t>  You may still contract COVID-19. The investigators only tested patients who developed COVID-19 </a:t>
            </a:r>
            <a:r>
              <a:rPr lang="en-US" sz="2800" i="1" dirty="0"/>
              <a:t>symptoms</a:t>
            </a:r>
            <a:r>
              <a:rPr lang="en-US" sz="2800" dirty="0"/>
              <a:t>; “silent infections” were not investigated. But only 5 of &gt;14,000 vaccinated people (</a:t>
            </a:r>
            <a:r>
              <a:rPr lang="en-US" sz="2800" dirty="0" err="1"/>
              <a:t>Moderna</a:t>
            </a:r>
            <a:r>
              <a:rPr lang="en-US" sz="2800" dirty="0"/>
              <a:t>) developed symptomatic disease, compared with 90 of the &gt;14,000 placebo group. </a:t>
            </a:r>
          </a:p>
          <a:p>
            <a:endParaRPr lang="en-US" sz="2800" dirty="0"/>
          </a:p>
          <a:p>
            <a:r>
              <a:rPr lang="en-US" sz="2800" dirty="0"/>
              <a:t>In addition, the risk of serious disease and disease long-term sequelae is almost 100% neutralized in the vaccinated group, which is the goal of ANY vaccine.</a:t>
            </a:r>
          </a:p>
        </p:txBody>
      </p:sp>
    </p:spTree>
    <p:extLst>
      <p:ext uri="{BB962C8B-B14F-4D97-AF65-F5344CB8AC3E}">
        <p14:creationId xmlns:p14="http://schemas.microsoft.com/office/powerpoint/2010/main" val="16622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F843-2E10-4243-8A22-C83B7DA1530C}"/>
              </a:ext>
            </a:extLst>
          </p:cNvPr>
          <p:cNvSpPr>
            <a:spLocks noGrp="1"/>
          </p:cNvSpPr>
          <p:nvPr>
            <p:ph type="title"/>
          </p:nvPr>
        </p:nvSpPr>
        <p:spPr>
          <a:xfrm>
            <a:off x="623888" y="469902"/>
            <a:ext cx="7886700" cy="2852737"/>
          </a:xfrm>
        </p:spPr>
        <p:txBody>
          <a:bodyPr anchor="ctr">
            <a:normAutofit/>
          </a:bodyPr>
          <a:lstStyle/>
          <a:p>
            <a:r>
              <a:rPr lang="en-US" sz="4000" b="1" dirty="0">
                <a:solidFill>
                  <a:srgbClr val="FFC000"/>
                </a:solidFill>
              </a:rPr>
              <a:t>Myth:</a:t>
            </a:r>
            <a:r>
              <a:rPr lang="en-US" sz="4000" dirty="0"/>
              <a:t> The process of vaccine development was rushed and haphazard</a:t>
            </a:r>
          </a:p>
        </p:txBody>
      </p:sp>
      <p:sp>
        <p:nvSpPr>
          <p:cNvPr id="4" name="Title 1">
            <a:extLst>
              <a:ext uri="{FF2B5EF4-FFF2-40B4-BE49-F238E27FC236}">
                <a16:creationId xmlns:a16="http://schemas.microsoft.com/office/drawing/2014/main" id="{63D0A9BC-4787-194A-A460-662DF1503F77}"/>
              </a:ext>
            </a:extLst>
          </p:cNvPr>
          <p:cNvSpPr txBox="1">
            <a:spLocks/>
          </p:cNvSpPr>
          <p:nvPr/>
        </p:nvSpPr>
        <p:spPr>
          <a:xfrm>
            <a:off x="623888" y="3322639"/>
            <a:ext cx="7886700" cy="2852737"/>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FF0000"/>
                </a:solidFill>
              </a:rPr>
              <a:t>Fact:</a:t>
            </a:r>
            <a:r>
              <a:rPr lang="en-US" dirty="0"/>
              <a:t> Vaccine development was done under an established (not new) program designed to deal with pandemic circumstances, called an Emergency Use Authorization. This process is closely monitored for safety by the FDA</a:t>
            </a:r>
          </a:p>
        </p:txBody>
      </p:sp>
    </p:spTree>
    <p:extLst>
      <p:ext uri="{BB962C8B-B14F-4D97-AF65-F5344CB8AC3E}">
        <p14:creationId xmlns:p14="http://schemas.microsoft.com/office/powerpoint/2010/main" val="117263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ign, outdoor, sky&#10;&#10;Description automatically generated">
            <a:extLst>
              <a:ext uri="{FF2B5EF4-FFF2-40B4-BE49-F238E27FC236}">
                <a16:creationId xmlns:a16="http://schemas.microsoft.com/office/drawing/2014/main" id="{EC8210B1-C8E1-5040-8258-2E5D11785B2C}"/>
              </a:ext>
            </a:extLst>
          </p:cNvPr>
          <p:cNvPicPr>
            <a:picLocks noChangeAspect="1"/>
          </p:cNvPicPr>
          <p:nvPr/>
        </p:nvPicPr>
        <p:blipFill rotWithShape="1">
          <a:blip r:embed="rId2">
            <a:extLst>
              <a:ext uri="{28A0092B-C50C-407E-A947-70E740481C1C}">
                <a14:useLocalDpi xmlns:a14="http://schemas.microsoft.com/office/drawing/2010/main" val="0"/>
              </a:ext>
            </a:extLst>
          </a:blip>
          <a:srcRect r="5502" b="1"/>
          <a:stretch/>
        </p:blipFill>
        <p:spPr>
          <a:xfrm>
            <a:off x="2642616" y="10"/>
            <a:ext cx="6501384"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E33DDF-8536-9C4B-B009-42D0C90C9629}"/>
              </a:ext>
            </a:extLst>
          </p:cNvPr>
          <p:cNvSpPr>
            <a:spLocks noGrp="1"/>
          </p:cNvSpPr>
          <p:nvPr>
            <p:ph type="title"/>
          </p:nvPr>
        </p:nvSpPr>
        <p:spPr>
          <a:xfrm>
            <a:off x="256967" y="1342781"/>
            <a:ext cx="3017520" cy="3204134"/>
          </a:xfrm>
        </p:spPr>
        <p:txBody>
          <a:bodyPr vert="horz" lIns="91440" tIns="45720" rIns="91440" bIns="45720" rtlCol="0" anchor="b">
            <a:normAutofit fontScale="90000"/>
          </a:bodyPr>
          <a:lstStyle/>
          <a:p>
            <a:r>
              <a:rPr lang="en-US" sz="4200" dirty="0"/>
              <a:t>Essential Scientific Material is Included to Address Common Questions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346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F843-2E10-4243-8A22-C83B7DA1530C}"/>
              </a:ext>
            </a:extLst>
          </p:cNvPr>
          <p:cNvSpPr>
            <a:spLocks noGrp="1"/>
          </p:cNvSpPr>
          <p:nvPr>
            <p:ph type="title"/>
          </p:nvPr>
        </p:nvSpPr>
        <p:spPr>
          <a:xfrm>
            <a:off x="623888" y="469902"/>
            <a:ext cx="7886700" cy="2852737"/>
          </a:xfrm>
        </p:spPr>
        <p:txBody>
          <a:bodyPr anchor="ctr">
            <a:normAutofit/>
          </a:bodyPr>
          <a:lstStyle/>
          <a:p>
            <a:r>
              <a:rPr lang="en-US" sz="4000" b="1" dirty="0">
                <a:solidFill>
                  <a:srgbClr val="FFC000"/>
                </a:solidFill>
              </a:rPr>
              <a:t>Myth:</a:t>
            </a:r>
            <a:r>
              <a:rPr lang="en-US" sz="4000" dirty="0"/>
              <a:t> There have not been any prior RNA vaccines used in humans</a:t>
            </a:r>
          </a:p>
        </p:txBody>
      </p:sp>
      <p:sp>
        <p:nvSpPr>
          <p:cNvPr id="4" name="Title 1">
            <a:extLst>
              <a:ext uri="{FF2B5EF4-FFF2-40B4-BE49-F238E27FC236}">
                <a16:creationId xmlns:a16="http://schemas.microsoft.com/office/drawing/2014/main" id="{63D0A9BC-4787-194A-A460-662DF1503F77}"/>
              </a:ext>
            </a:extLst>
          </p:cNvPr>
          <p:cNvSpPr txBox="1">
            <a:spLocks/>
          </p:cNvSpPr>
          <p:nvPr/>
        </p:nvSpPr>
        <p:spPr>
          <a:xfrm>
            <a:off x="623888" y="3322639"/>
            <a:ext cx="7886700" cy="2852737"/>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FF0000"/>
                </a:solidFill>
              </a:rPr>
              <a:t>Fact:</a:t>
            </a:r>
            <a:r>
              <a:rPr lang="en-US" dirty="0"/>
              <a:t> False.  Similar RNA vaccine technology has been used to treat gastric cancer in humans and </a:t>
            </a:r>
            <a:r>
              <a:rPr lang="en-US" dirty="0" err="1"/>
              <a:t>hATTR</a:t>
            </a:r>
            <a:r>
              <a:rPr lang="en-US" dirty="0"/>
              <a:t>, a rare debilitating human peripheral nerve disease. </a:t>
            </a:r>
          </a:p>
        </p:txBody>
      </p:sp>
    </p:spTree>
    <p:extLst>
      <p:ext uri="{BB962C8B-B14F-4D97-AF65-F5344CB8AC3E}">
        <p14:creationId xmlns:p14="http://schemas.microsoft.com/office/powerpoint/2010/main" val="184807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F843-2E10-4243-8A22-C83B7DA1530C}"/>
              </a:ext>
            </a:extLst>
          </p:cNvPr>
          <p:cNvSpPr>
            <a:spLocks noGrp="1"/>
          </p:cNvSpPr>
          <p:nvPr>
            <p:ph type="title"/>
          </p:nvPr>
        </p:nvSpPr>
        <p:spPr>
          <a:xfrm>
            <a:off x="623888" y="469902"/>
            <a:ext cx="7886700" cy="2852737"/>
          </a:xfrm>
        </p:spPr>
        <p:txBody>
          <a:bodyPr anchor="ctr">
            <a:normAutofit/>
          </a:bodyPr>
          <a:lstStyle/>
          <a:p>
            <a:r>
              <a:rPr lang="en-US" sz="4000" b="1" dirty="0">
                <a:solidFill>
                  <a:srgbClr val="FFC000"/>
                </a:solidFill>
              </a:rPr>
              <a:t>Myth:</a:t>
            </a:r>
            <a:r>
              <a:rPr lang="en-US" sz="4000" dirty="0"/>
              <a:t> RNA vaccines can implant material into the human genome (DNA) or fundamentally change a human’s genetic structure</a:t>
            </a:r>
          </a:p>
        </p:txBody>
      </p:sp>
      <p:sp>
        <p:nvSpPr>
          <p:cNvPr id="4" name="Title 1">
            <a:extLst>
              <a:ext uri="{FF2B5EF4-FFF2-40B4-BE49-F238E27FC236}">
                <a16:creationId xmlns:a16="http://schemas.microsoft.com/office/drawing/2014/main" id="{63D0A9BC-4787-194A-A460-662DF1503F77}"/>
              </a:ext>
            </a:extLst>
          </p:cNvPr>
          <p:cNvSpPr txBox="1">
            <a:spLocks/>
          </p:cNvSpPr>
          <p:nvPr/>
        </p:nvSpPr>
        <p:spPr>
          <a:xfrm>
            <a:off x="623888" y="3322639"/>
            <a:ext cx="7886700" cy="3408361"/>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FF0000"/>
                </a:solidFill>
              </a:rPr>
              <a:t>Fact:</a:t>
            </a:r>
            <a:r>
              <a:rPr lang="en-US" dirty="0"/>
              <a:t> This is simply not true and frankly, biologically impossible.  mRNA does not enter the cell nucleus or contact DNA. The vaccine utilizes the cell’s normal processes to produce </a:t>
            </a:r>
            <a:r>
              <a:rPr lang="en-US" i="1" u="sng" dirty="0"/>
              <a:t>inert</a:t>
            </a:r>
            <a:r>
              <a:rPr lang="en-US" dirty="0"/>
              <a:t> proteins that mimic the virus in order to trigger the human immune response.  The cell that does this is then destroyed by the body’s immune system. </a:t>
            </a:r>
          </a:p>
        </p:txBody>
      </p:sp>
    </p:spTree>
    <p:extLst>
      <p:ext uri="{BB962C8B-B14F-4D97-AF65-F5344CB8AC3E}">
        <p14:creationId xmlns:p14="http://schemas.microsoft.com/office/powerpoint/2010/main" val="193547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F843-2E10-4243-8A22-C83B7DA1530C}"/>
              </a:ext>
            </a:extLst>
          </p:cNvPr>
          <p:cNvSpPr>
            <a:spLocks noGrp="1"/>
          </p:cNvSpPr>
          <p:nvPr>
            <p:ph type="title"/>
          </p:nvPr>
        </p:nvSpPr>
        <p:spPr>
          <a:xfrm>
            <a:off x="623888" y="662258"/>
            <a:ext cx="7886700" cy="2660381"/>
          </a:xfrm>
        </p:spPr>
        <p:txBody>
          <a:bodyPr anchor="t">
            <a:normAutofit/>
          </a:bodyPr>
          <a:lstStyle/>
          <a:p>
            <a:r>
              <a:rPr lang="en-US" sz="4000" b="1" dirty="0">
                <a:solidFill>
                  <a:srgbClr val="FFC000"/>
                </a:solidFill>
              </a:rPr>
              <a:t>Myth:</a:t>
            </a:r>
            <a:r>
              <a:rPr lang="en-US" sz="4000" dirty="0"/>
              <a:t> The COVID vaccine uses live virus</a:t>
            </a:r>
          </a:p>
        </p:txBody>
      </p:sp>
      <p:sp>
        <p:nvSpPr>
          <p:cNvPr id="4" name="Title 1">
            <a:extLst>
              <a:ext uri="{FF2B5EF4-FFF2-40B4-BE49-F238E27FC236}">
                <a16:creationId xmlns:a16="http://schemas.microsoft.com/office/drawing/2014/main" id="{63D0A9BC-4787-194A-A460-662DF1503F77}"/>
              </a:ext>
            </a:extLst>
          </p:cNvPr>
          <p:cNvSpPr txBox="1">
            <a:spLocks/>
          </p:cNvSpPr>
          <p:nvPr/>
        </p:nvSpPr>
        <p:spPr>
          <a:xfrm>
            <a:off x="623888" y="2446317"/>
            <a:ext cx="7886700" cy="3749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FF0000"/>
                </a:solidFill>
              </a:rPr>
              <a:t>Fact: </a:t>
            </a:r>
            <a:r>
              <a:rPr lang="en-US" sz="3600" dirty="0"/>
              <a:t>Both Pfizer &amp; </a:t>
            </a:r>
            <a:r>
              <a:rPr lang="en-US" sz="3600" dirty="0" err="1"/>
              <a:t>Moderna</a:t>
            </a:r>
            <a:r>
              <a:rPr lang="en-US" sz="3600" dirty="0"/>
              <a:t> vaccines are mRNA, and do not use virus components. </a:t>
            </a:r>
            <a:r>
              <a:rPr lang="en-US" sz="3600" b="1" dirty="0"/>
              <a:t>The mRNA vaccines can only code for one tiny cell part – the spike protein. They do not carry any other parts, or genetic/DNA material, from the COVID-19 virus</a:t>
            </a:r>
            <a:endParaRPr lang="en-US" sz="3600" dirty="0"/>
          </a:p>
        </p:txBody>
      </p:sp>
    </p:spTree>
    <p:extLst>
      <p:ext uri="{BB962C8B-B14F-4D97-AF65-F5344CB8AC3E}">
        <p14:creationId xmlns:p14="http://schemas.microsoft.com/office/powerpoint/2010/main" val="122684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F843-2E10-4243-8A22-C83B7DA1530C}"/>
              </a:ext>
            </a:extLst>
          </p:cNvPr>
          <p:cNvSpPr>
            <a:spLocks noGrp="1"/>
          </p:cNvSpPr>
          <p:nvPr>
            <p:ph type="title"/>
          </p:nvPr>
        </p:nvSpPr>
        <p:spPr>
          <a:xfrm>
            <a:off x="623888" y="662258"/>
            <a:ext cx="7886700" cy="2660381"/>
          </a:xfrm>
        </p:spPr>
        <p:txBody>
          <a:bodyPr anchor="t">
            <a:normAutofit/>
          </a:bodyPr>
          <a:lstStyle/>
          <a:p>
            <a:r>
              <a:rPr lang="en-US" sz="4000" b="1" dirty="0">
                <a:solidFill>
                  <a:srgbClr val="FFC000"/>
                </a:solidFill>
              </a:rPr>
              <a:t>Myth:</a:t>
            </a:r>
            <a:r>
              <a:rPr lang="en-US" sz="4000" dirty="0"/>
              <a:t> The COVID vaccine was made from “aborted fetal tissue”</a:t>
            </a:r>
          </a:p>
        </p:txBody>
      </p:sp>
      <p:sp>
        <p:nvSpPr>
          <p:cNvPr id="4" name="Title 1">
            <a:extLst>
              <a:ext uri="{FF2B5EF4-FFF2-40B4-BE49-F238E27FC236}">
                <a16:creationId xmlns:a16="http://schemas.microsoft.com/office/drawing/2014/main" id="{63D0A9BC-4787-194A-A460-662DF1503F77}"/>
              </a:ext>
            </a:extLst>
          </p:cNvPr>
          <p:cNvSpPr txBox="1">
            <a:spLocks/>
          </p:cNvSpPr>
          <p:nvPr/>
        </p:nvSpPr>
        <p:spPr>
          <a:xfrm>
            <a:off x="623888" y="2446317"/>
            <a:ext cx="7886700" cy="3749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FF0000"/>
                </a:solidFill>
              </a:rPr>
              <a:t>Fact: </a:t>
            </a:r>
            <a:r>
              <a:rPr lang="en-US" sz="3600" dirty="0"/>
              <a:t>This is simply not true. Despite internet misinformation, neither the Pfizer nor </a:t>
            </a:r>
            <a:r>
              <a:rPr lang="en-US" sz="3600" dirty="0" err="1"/>
              <a:t>Moderna</a:t>
            </a:r>
            <a:r>
              <a:rPr lang="en-US" sz="3600" dirty="0"/>
              <a:t> vaccines used any cell lines came from fetal tissue. The Catholic U.S. Bishops convention has issued a statement approving vaccination with these. </a:t>
            </a:r>
          </a:p>
        </p:txBody>
      </p:sp>
    </p:spTree>
    <p:extLst>
      <p:ext uri="{BB962C8B-B14F-4D97-AF65-F5344CB8AC3E}">
        <p14:creationId xmlns:p14="http://schemas.microsoft.com/office/powerpoint/2010/main" val="179744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F843-2E10-4243-8A22-C83B7DA1530C}"/>
              </a:ext>
            </a:extLst>
          </p:cNvPr>
          <p:cNvSpPr>
            <a:spLocks noGrp="1"/>
          </p:cNvSpPr>
          <p:nvPr>
            <p:ph type="title"/>
          </p:nvPr>
        </p:nvSpPr>
        <p:spPr>
          <a:xfrm>
            <a:off x="623888" y="662258"/>
            <a:ext cx="7886700" cy="2660381"/>
          </a:xfrm>
        </p:spPr>
        <p:txBody>
          <a:bodyPr anchor="t">
            <a:normAutofit/>
          </a:bodyPr>
          <a:lstStyle/>
          <a:p>
            <a:r>
              <a:rPr lang="en-US" sz="4000" b="1" dirty="0">
                <a:solidFill>
                  <a:srgbClr val="FFC000"/>
                </a:solidFill>
              </a:rPr>
              <a:t>Myth:</a:t>
            </a:r>
            <a:r>
              <a:rPr lang="en-US" sz="4000" dirty="0"/>
              <a:t> COVID treatments have gotten much better, so a vaccine is unnecessary</a:t>
            </a:r>
          </a:p>
        </p:txBody>
      </p:sp>
      <p:sp>
        <p:nvSpPr>
          <p:cNvPr id="4" name="Title 1">
            <a:extLst>
              <a:ext uri="{FF2B5EF4-FFF2-40B4-BE49-F238E27FC236}">
                <a16:creationId xmlns:a16="http://schemas.microsoft.com/office/drawing/2014/main" id="{63D0A9BC-4787-194A-A460-662DF1503F77}"/>
              </a:ext>
            </a:extLst>
          </p:cNvPr>
          <p:cNvSpPr txBox="1">
            <a:spLocks/>
          </p:cNvSpPr>
          <p:nvPr/>
        </p:nvSpPr>
        <p:spPr>
          <a:xfrm>
            <a:off x="623888" y="2446317"/>
            <a:ext cx="7886700" cy="3749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FF0000"/>
                </a:solidFill>
              </a:rPr>
              <a:t>Fact: </a:t>
            </a:r>
            <a:r>
              <a:rPr lang="en-US" sz="3600" dirty="0"/>
              <a:t>We wish it were true. But it’s not. None of the “prophylactic” treatments have shown efficacy in preventing or treating COVID-19. Even steroids and the HHS-supplied treatments </a:t>
            </a:r>
            <a:r>
              <a:rPr lang="en-US" sz="3600" dirty="0" err="1"/>
              <a:t>Remdesivir</a:t>
            </a:r>
            <a:r>
              <a:rPr lang="en-US" sz="3600" dirty="0"/>
              <a:t> and the monoclonal antibodies have only decreased mortality by </a:t>
            </a:r>
            <a:r>
              <a:rPr lang="en-US" sz="3600" i="1" dirty="0"/>
              <a:t>at most </a:t>
            </a:r>
            <a:r>
              <a:rPr lang="en-US" sz="3600" dirty="0"/>
              <a:t>&lt; 50%  </a:t>
            </a:r>
          </a:p>
        </p:txBody>
      </p:sp>
    </p:spTree>
    <p:extLst>
      <p:ext uri="{BB962C8B-B14F-4D97-AF65-F5344CB8AC3E}">
        <p14:creationId xmlns:p14="http://schemas.microsoft.com/office/powerpoint/2010/main" val="380498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F843-2E10-4243-8A22-C83B7DA1530C}"/>
              </a:ext>
            </a:extLst>
          </p:cNvPr>
          <p:cNvSpPr>
            <a:spLocks noGrp="1"/>
          </p:cNvSpPr>
          <p:nvPr>
            <p:ph type="title"/>
          </p:nvPr>
        </p:nvSpPr>
        <p:spPr>
          <a:xfrm>
            <a:off x="623888" y="469902"/>
            <a:ext cx="7886700" cy="2852737"/>
          </a:xfrm>
        </p:spPr>
        <p:txBody>
          <a:bodyPr anchor="t">
            <a:normAutofit/>
          </a:bodyPr>
          <a:lstStyle/>
          <a:p>
            <a:r>
              <a:rPr lang="en-US" sz="4000" b="1" dirty="0">
                <a:solidFill>
                  <a:srgbClr val="FFC000"/>
                </a:solidFill>
              </a:rPr>
              <a:t>Myth:</a:t>
            </a:r>
            <a:r>
              <a:rPr lang="en-US" sz="4000" dirty="0"/>
              <a:t> Ill effects from the vaccine won’t be seen for months or years</a:t>
            </a:r>
          </a:p>
        </p:txBody>
      </p:sp>
      <p:sp>
        <p:nvSpPr>
          <p:cNvPr id="4" name="Title 1">
            <a:extLst>
              <a:ext uri="{FF2B5EF4-FFF2-40B4-BE49-F238E27FC236}">
                <a16:creationId xmlns:a16="http://schemas.microsoft.com/office/drawing/2014/main" id="{63D0A9BC-4787-194A-A460-662DF1503F77}"/>
              </a:ext>
            </a:extLst>
          </p:cNvPr>
          <p:cNvSpPr txBox="1">
            <a:spLocks/>
          </p:cNvSpPr>
          <p:nvPr/>
        </p:nvSpPr>
        <p:spPr>
          <a:xfrm>
            <a:off x="633412" y="2303813"/>
            <a:ext cx="8083076" cy="3894447"/>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FF0000"/>
                </a:solidFill>
              </a:rPr>
              <a:t>Fact:</a:t>
            </a:r>
            <a:r>
              <a:rPr lang="en-US" dirty="0"/>
              <a:t> 70 years of vaccines refute this.  Under an EUA, 50% of all individuals must have received all doses and 90 days must have passed to assess for side effects.  For COVID-19, 75000 people received both doses in the 2 trials &gt;90 days ago and NO serious side effects have occurred. Despite misinformation about vaccines in general, the incidence of side effects from any approved vaccines is </a:t>
            </a:r>
            <a:r>
              <a:rPr lang="en-US" i="1" dirty="0"/>
              <a:t>extremely</a:t>
            </a:r>
            <a:r>
              <a:rPr lang="en-US" dirty="0"/>
              <a:t> low.</a:t>
            </a:r>
          </a:p>
          <a:p>
            <a:r>
              <a:rPr lang="en-US" dirty="0"/>
              <a:t>On the other hand, research indicates that as many as 1 in 3 people who contract COVID experience prolonged illness and/or a post-COVID syndrome which effects their quality of life. </a:t>
            </a:r>
          </a:p>
        </p:txBody>
      </p:sp>
    </p:spTree>
    <p:extLst>
      <p:ext uri="{BB962C8B-B14F-4D97-AF65-F5344CB8AC3E}">
        <p14:creationId xmlns:p14="http://schemas.microsoft.com/office/powerpoint/2010/main" val="305270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A254D376-7060-4491-9779-FC35E62F3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B210BBA-4B1E-8145-ADBF-F2C39DF90932}"/>
              </a:ext>
            </a:extLst>
          </p:cNvPr>
          <p:cNvPicPr>
            <a:picLocks noChangeAspect="1"/>
          </p:cNvPicPr>
          <p:nvPr/>
        </p:nvPicPr>
        <p:blipFill rotWithShape="1">
          <a:blip r:embed="rId2">
            <a:extLst>
              <a:ext uri="{28A0092B-C50C-407E-A947-70E740481C1C}">
                <a14:useLocalDpi xmlns:a14="http://schemas.microsoft.com/office/drawing/2010/main" val="0"/>
              </a:ext>
            </a:extLst>
          </a:blip>
          <a:srcRect t="11179" b="6662"/>
          <a:stretch/>
        </p:blipFill>
        <p:spPr>
          <a:xfrm>
            <a:off x="20" y="10"/>
            <a:ext cx="9143980" cy="5014697"/>
          </a:xfrm>
          <a:prstGeom prst="rect">
            <a:avLst/>
          </a:prstGeom>
        </p:spPr>
      </p:pic>
      <p:sp>
        <p:nvSpPr>
          <p:cNvPr id="12" name="Title 11">
            <a:extLst>
              <a:ext uri="{FF2B5EF4-FFF2-40B4-BE49-F238E27FC236}">
                <a16:creationId xmlns:a16="http://schemas.microsoft.com/office/drawing/2014/main" id="{0B899C2F-450D-3D4F-9730-0F1EDA3F2856}"/>
              </a:ext>
            </a:extLst>
          </p:cNvPr>
          <p:cNvSpPr>
            <a:spLocks noGrp="1"/>
          </p:cNvSpPr>
          <p:nvPr>
            <p:ph type="ctrTitle"/>
          </p:nvPr>
        </p:nvSpPr>
        <p:spPr/>
        <p:txBody>
          <a:bodyPr/>
          <a:lstStyle/>
          <a:p>
            <a:endParaRPr lang="en-US"/>
          </a:p>
        </p:txBody>
      </p:sp>
      <p:sp>
        <p:nvSpPr>
          <p:cNvPr id="14" name="TextBox 13">
            <a:extLst>
              <a:ext uri="{FF2B5EF4-FFF2-40B4-BE49-F238E27FC236}">
                <a16:creationId xmlns:a16="http://schemas.microsoft.com/office/drawing/2014/main" id="{2681566F-B096-1F46-8D6C-668A04BD469A}"/>
              </a:ext>
            </a:extLst>
          </p:cNvPr>
          <p:cNvSpPr txBox="1"/>
          <p:nvPr/>
        </p:nvSpPr>
        <p:spPr>
          <a:xfrm>
            <a:off x="1178741" y="5059842"/>
            <a:ext cx="6784230" cy="1569660"/>
          </a:xfrm>
          <a:prstGeom prst="rect">
            <a:avLst/>
          </a:prstGeom>
          <a:noFill/>
        </p:spPr>
        <p:txBody>
          <a:bodyPr wrap="none" rtlCol="0">
            <a:spAutoFit/>
          </a:bodyPr>
          <a:lstStyle/>
          <a:p>
            <a:pPr marL="285750" indent="-285750" algn="ctr">
              <a:buFont typeface="Wingdings" pitchFamily="2" charset="2"/>
              <a:buChar char="v"/>
            </a:pPr>
            <a:r>
              <a:rPr lang="en-US" sz="3200" dirty="0"/>
              <a:t>Changes to PPE Use After Vaccination</a:t>
            </a:r>
          </a:p>
          <a:p>
            <a:pPr marL="285750" indent="-285750" algn="ctr">
              <a:buFont typeface="Wingdings" pitchFamily="2" charset="2"/>
              <a:buChar char="v"/>
            </a:pPr>
            <a:r>
              <a:rPr lang="en-US" sz="3200" dirty="0"/>
              <a:t>Vaccine Distribution</a:t>
            </a:r>
          </a:p>
          <a:p>
            <a:pPr marL="285750" indent="-285750" algn="ctr">
              <a:buFont typeface="Wingdings" pitchFamily="2" charset="2"/>
              <a:buChar char="v"/>
            </a:pPr>
            <a:r>
              <a:rPr lang="en-US" sz="3200" dirty="0"/>
              <a:t>Other Frequently Asked Questions</a:t>
            </a:r>
          </a:p>
        </p:txBody>
      </p:sp>
    </p:spTree>
    <p:extLst>
      <p:ext uri="{BB962C8B-B14F-4D97-AF65-F5344CB8AC3E}">
        <p14:creationId xmlns:p14="http://schemas.microsoft.com/office/powerpoint/2010/main" val="3538055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1A23-505C-7A42-9C66-420412700591}"/>
              </a:ext>
            </a:extLst>
          </p:cNvPr>
          <p:cNvSpPr>
            <a:spLocks noGrp="1"/>
          </p:cNvSpPr>
          <p:nvPr>
            <p:ph type="title"/>
          </p:nvPr>
        </p:nvSpPr>
        <p:spPr/>
        <p:txBody>
          <a:bodyPr/>
          <a:lstStyle/>
          <a:p>
            <a:pPr algn="ctr"/>
            <a:r>
              <a:rPr lang="en-US" dirty="0"/>
              <a:t>Will PPE Use Change After Vaccination?</a:t>
            </a:r>
          </a:p>
        </p:txBody>
      </p:sp>
      <p:pic>
        <p:nvPicPr>
          <p:cNvPr id="7" name="Picture 6">
            <a:extLst>
              <a:ext uri="{FF2B5EF4-FFF2-40B4-BE49-F238E27FC236}">
                <a16:creationId xmlns:a16="http://schemas.microsoft.com/office/drawing/2014/main" id="{0ABE18DC-C65C-AB4D-970F-AF731BA2C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575" y="1827791"/>
            <a:ext cx="6038850" cy="4665083"/>
          </a:xfrm>
          <a:prstGeom prst="rect">
            <a:avLst/>
          </a:prstGeom>
        </p:spPr>
      </p:pic>
    </p:spTree>
    <p:extLst>
      <p:ext uri="{BB962C8B-B14F-4D97-AF65-F5344CB8AC3E}">
        <p14:creationId xmlns:p14="http://schemas.microsoft.com/office/powerpoint/2010/main" val="4082218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2077903-96E3-4CBF-AFAA-6DED41748A24}"/>
              </a:ext>
            </a:extLst>
          </p:cNvPr>
          <p:cNvPicPr>
            <a:picLocks noChangeAspect="1"/>
          </p:cNvPicPr>
          <p:nvPr/>
        </p:nvPicPr>
        <p:blipFill rotWithShape="1">
          <a:blip r:embed="rId2"/>
          <a:srcRect l="29234" t="6484" r="11590" b="-1"/>
          <a:stretch/>
        </p:blipFill>
        <p:spPr>
          <a:xfrm>
            <a:off x="-1" y="10"/>
            <a:ext cx="6501383" cy="6857990"/>
          </a:xfrm>
          <a:prstGeom prst="rect">
            <a:avLst/>
          </a:prstGeom>
        </p:spPr>
      </p:pic>
      <p:sp>
        <p:nvSpPr>
          <p:cNvPr id="16" name="Rectangle 15">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91183" y="0"/>
            <a:ext cx="7052817"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1B83427B-0744-384D-8B01-83956A579B28}"/>
              </a:ext>
            </a:extLst>
          </p:cNvPr>
          <p:cNvSpPr>
            <a:spLocks noGrp="1"/>
          </p:cNvSpPr>
          <p:nvPr>
            <p:ph type="title"/>
          </p:nvPr>
        </p:nvSpPr>
        <p:spPr>
          <a:xfrm>
            <a:off x="5886450" y="1122363"/>
            <a:ext cx="3017520" cy="3204134"/>
          </a:xfrm>
        </p:spPr>
        <p:txBody>
          <a:bodyPr vert="horz" lIns="91440" tIns="45720" rIns="91440" bIns="45720" rtlCol="0" anchor="ctr">
            <a:normAutofit/>
          </a:bodyPr>
          <a:lstStyle/>
          <a:p>
            <a:r>
              <a:rPr lang="en-US" sz="4200" dirty="0"/>
              <a:t>PPE use shall continue until morale improves!</a:t>
            </a:r>
          </a:p>
        </p:txBody>
      </p:sp>
      <p:sp>
        <p:nvSpPr>
          <p:cNvPr id="7" name="Text Placeholder 6">
            <a:extLst>
              <a:ext uri="{FF2B5EF4-FFF2-40B4-BE49-F238E27FC236}">
                <a16:creationId xmlns:a16="http://schemas.microsoft.com/office/drawing/2014/main" id="{DF1CB8F3-D012-9D42-9EFE-8761DF51C126}"/>
              </a:ext>
            </a:extLst>
          </p:cNvPr>
          <p:cNvSpPr>
            <a:spLocks noGrp="1"/>
          </p:cNvSpPr>
          <p:nvPr>
            <p:ph type="body" idx="1"/>
          </p:nvPr>
        </p:nvSpPr>
        <p:spPr>
          <a:xfrm>
            <a:off x="5886450" y="4676873"/>
            <a:ext cx="3017520" cy="1965227"/>
          </a:xfrm>
        </p:spPr>
        <p:txBody>
          <a:bodyPr vert="horz" lIns="91440" tIns="45720" rIns="91440" bIns="45720" rtlCol="0">
            <a:noAutofit/>
          </a:bodyPr>
          <a:lstStyle/>
          <a:p>
            <a:r>
              <a:rPr lang="en-US" sz="1600" dirty="0"/>
              <a:t>NOTHING changes.  PLEASE continue to follow PPE guidance using eye protection, face masks, gloves, frequent hand sanitizing, cleaning procedures for equipment, and follow department specific and local policies.  PROTECT YOURSELF and PROTECT OTHERS!</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796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8736" y="4546920"/>
            <a:ext cx="301752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292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F843-2E10-4243-8A22-C83B7DA1530C}"/>
              </a:ext>
            </a:extLst>
          </p:cNvPr>
          <p:cNvSpPr>
            <a:spLocks noGrp="1"/>
          </p:cNvSpPr>
          <p:nvPr>
            <p:ph type="title"/>
          </p:nvPr>
        </p:nvSpPr>
        <p:spPr>
          <a:xfrm>
            <a:off x="532171" y="4689827"/>
            <a:ext cx="3800336" cy="1687143"/>
          </a:xfrm>
        </p:spPr>
        <p:txBody>
          <a:bodyPr anchor="t">
            <a:noAutofit/>
          </a:bodyPr>
          <a:lstStyle/>
          <a:p>
            <a:r>
              <a:rPr lang="en-US" sz="3200" b="1" dirty="0">
                <a:solidFill>
                  <a:srgbClr val="FFC000"/>
                </a:solidFill>
              </a:rPr>
              <a:t>Can vaccination cause “false-positive” tests for COVID?</a:t>
            </a:r>
          </a:p>
        </p:txBody>
      </p:sp>
      <p:pic>
        <p:nvPicPr>
          <p:cNvPr id="5122" name="Picture 2" descr="Abbott&amp;#39;s Affordable BinaxNOW™ COVID-19 Antigen Tes">
            <a:extLst>
              <a:ext uri="{FF2B5EF4-FFF2-40B4-BE49-F238E27FC236}">
                <a16:creationId xmlns:a16="http://schemas.microsoft.com/office/drawing/2014/main" id="{7642E2B6-9048-2246-BCA1-4A41ADDD3D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14" r="-2" b="6597"/>
          <a:stretch/>
        </p:blipFill>
        <p:spPr bwMode="auto">
          <a:xfrm>
            <a:off x="866667" y="637762"/>
            <a:ext cx="7417323" cy="357930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5575557-3D14-544E-8AC8-8BBF72F39D83}"/>
              </a:ext>
            </a:extLst>
          </p:cNvPr>
          <p:cNvSpPr>
            <a:spLocks noGrp="1"/>
          </p:cNvSpPr>
          <p:nvPr>
            <p:ph idx="1"/>
          </p:nvPr>
        </p:nvSpPr>
        <p:spPr>
          <a:xfrm>
            <a:off x="4868645" y="4735182"/>
            <a:ext cx="3853515" cy="1641788"/>
          </a:xfrm>
        </p:spPr>
        <p:txBody>
          <a:bodyPr>
            <a:normAutofit lnSpcReduction="10000"/>
          </a:bodyPr>
          <a:lstStyle/>
          <a:p>
            <a:pPr marL="0" indent="0">
              <a:buNone/>
            </a:pPr>
            <a:r>
              <a:rPr lang="en-US" sz="2000" dirty="0"/>
              <a:t>No. COVID vaccination will not affect PCR or Antigen tests for COVID. If you become symptomatic and test positive, this still means that you have contracted the disease.</a:t>
            </a:r>
          </a:p>
          <a:p>
            <a:pPr marL="0" indent="0">
              <a:buNone/>
            </a:pPr>
            <a:endParaRPr lang="en-US" sz="2000" dirty="0"/>
          </a:p>
        </p:txBody>
      </p:sp>
    </p:spTree>
    <p:extLst>
      <p:ext uri="{BB962C8B-B14F-4D97-AF65-F5344CB8AC3E}">
        <p14:creationId xmlns:p14="http://schemas.microsoft.com/office/powerpoint/2010/main" val="36903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4392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805D54-EC25-BD48-88E2-7104C3968EEA}"/>
              </a:ext>
            </a:extLst>
          </p:cNvPr>
          <p:cNvSpPr>
            <a:spLocks noGrp="1"/>
          </p:cNvSpPr>
          <p:nvPr>
            <p:ph type="title"/>
          </p:nvPr>
        </p:nvSpPr>
        <p:spPr>
          <a:xfrm>
            <a:off x="393192" y="4767072"/>
            <a:ext cx="4945641" cy="1625210"/>
          </a:xfrm>
        </p:spPr>
        <p:txBody>
          <a:bodyPr vert="horz" lIns="91440" tIns="45720" rIns="91440" bIns="45720" rtlCol="0" anchor="ctr">
            <a:normAutofit/>
          </a:bodyPr>
          <a:lstStyle/>
          <a:p>
            <a:pPr algn="r"/>
            <a:r>
              <a:rPr lang="en-US" sz="4400">
                <a:solidFill>
                  <a:srgbClr val="FFFFFF"/>
                </a:solidFill>
              </a:rPr>
              <a:t>SARS-CoV2 Virus Explained</a:t>
            </a:r>
          </a:p>
        </p:txBody>
      </p:sp>
      <p:pic>
        <p:nvPicPr>
          <p:cNvPr id="8" name="Picture 7">
            <a:extLst>
              <a:ext uri="{FF2B5EF4-FFF2-40B4-BE49-F238E27FC236}">
                <a16:creationId xmlns:a16="http://schemas.microsoft.com/office/drawing/2014/main" id="{0C3176E2-2059-9D42-85BC-8E7B8496D6D1}"/>
              </a:ext>
            </a:extLst>
          </p:cNvPr>
          <p:cNvPicPr>
            <a:picLocks noChangeAspect="1"/>
          </p:cNvPicPr>
          <p:nvPr/>
        </p:nvPicPr>
        <p:blipFill rotWithShape="1">
          <a:blip r:embed="rId2">
            <a:extLst>
              <a:ext uri="{28A0092B-C50C-407E-A947-70E740481C1C}">
                <a14:useLocalDpi xmlns:a14="http://schemas.microsoft.com/office/drawing/2010/main" val="0"/>
              </a:ext>
            </a:extLst>
          </a:blip>
          <a:srcRect l="2909" r="24594"/>
          <a:stretch/>
        </p:blipFill>
        <p:spPr>
          <a:xfrm>
            <a:off x="245660" y="321733"/>
            <a:ext cx="5293729" cy="4107392"/>
          </a:xfrm>
          <a:prstGeom prst="rect">
            <a:avLst/>
          </a:prstGeom>
        </p:spPr>
      </p:pic>
      <p:sp>
        <p:nvSpPr>
          <p:cNvPr id="24" name="Rectangle 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0A77CC3A-C5CB-6849-B719-8A167CE26EE3}"/>
              </a:ext>
            </a:extLst>
          </p:cNvPr>
          <p:cNvSpPr>
            <a:spLocks noGrp="1"/>
          </p:cNvSpPr>
          <p:nvPr>
            <p:ph type="body" sz="half" idx="2"/>
          </p:nvPr>
        </p:nvSpPr>
        <p:spPr>
          <a:xfrm>
            <a:off x="5686922" y="321732"/>
            <a:ext cx="3211418" cy="6214534"/>
          </a:xfrm>
        </p:spPr>
        <p:txBody>
          <a:bodyPr vert="horz" lIns="91440" tIns="45720" rIns="91440" bIns="45720" rtlCol="0" anchor="ctr">
            <a:noAutofit/>
          </a:bodyPr>
          <a:lstStyle/>
          <a:p>
            <a:pPr marL="285750" indent="-228600">
              <a:buFont typeface="Arial" panose="020B0604020202020204" pitchFamily="34" charset="0"/>
              <a:buChar char="•"/>
            </a:pPr>
            <a:r>
              <a:rPr lang="en-US" sz="1800" dirty="0">
                <a:solidFill>
                  <a:srgbClr val="FFFFFF"/>
                </a:solidFill>
              </a:rPr>
              <a:t>“SARS” = Severe Acute Respiratory Syndrome</a:t>
            </a:r>
          </a:p>
          <a:p>
            <a:pPr marL="285750" indent="-228600">
              <a:buFont typeface="Arial" panose="020B0604020202020204" pitchFamily="34" charset="0"/>
              <a:buChar char="•"/>
            </a:pPr>
            <a:r>
              <a:rPr lang="en-US" sz="1800" dirty="0" err="1">
                <a:solidFill>
                  <a:srgbClr val="FFFFFF"/>
                </a:solidFill>
              </a:rPr>
              <a:t>CoV</a:t>
            </a:r>
            <a:r>
              <a:rPr lang="en-US" sz="1800" dirty="0">
                <a:solidFill>
                  <a:srgbClr val="FFFFFF"/>
                </a:solidFill>
              </a:rPr>
              <a:t> = Coronavirus</a:t>
            </a:r>
          </a:p>
          <a:p>
            <a:pPr marL="285750" indent="-228600">
              <a:buFont typeface="Arial" panose="020B0604020202020204" pitchFamily="34" charset="0"/>
              <a:buChar char="•"/>
            </a:pPr>
            <a:r>
              <a:rPr lang="en-US" sz="1800" dirty="0">
                <a:solidFill>
                  <a:srgbClr val="FFFFFF"/>
                </a:solidFill>
              </a:rPr>
              <a:t>COVID 19= </a:t>
            </a:r>
            <a:r>
              <a:rPr lang="en-US" sz="1800" dirty="0" err="1">
                <a:solidFill>
                  <a:srgbClr val="FFFFFF"/>
                </a:solidFill>
              </a:rPr>
              <a:t>COronaVIrus</a:t>
            </a:r>
            <a:r>
              <a:rPr lang="en-US" sz="1800" dirty="0">
                <a:solidFill>
                  <a:srgbClr val="FFFFFF"/>
                </a:solidFill>
              </a:rPr>
              <a:t> Disease - 19 (first identified in 2019)</a:t>
            </a:r>
          </a:p>
          <a:p>
            <a:pPr marL="285750" indent="-228600">
              <a:buFont typeface="Arial" panose="020B0604020202020204" pitchFamily="34" charset="0"/>
              <a:buChar char="•"/>
            </a:pPr>
            <a:r>
              <a:rPr lang="en-US" sz="1800" dirty="0">
                <a:solidFill>
                  <a:srgbClr val="FFFFFF"/>
                </a:solidFill>
              </a:rPr>
              <a:t>A “novel” virus, meaning there are no previous human diseases involving this virus</a:t>
            </a:r>
          </a:p>
          <a:p>
            <a:pPr marL="285750" indent="-228600">
              <a:buFont typeface="Arial" panose="020B0604020202020204" pitchFamily="34" charset="0"/>
              <a:buChar char="•"/>
            </a:pPr>
            <a:r>
              <a:rPr lang="en-US" sz="1800" dirty="0">
                <a:solidFill>
                  <a:srgbClr val="FFFFFF"/>
                </a:solidFill>
              </a:rPr>
              <a:t>Belongs to the Coronavirus family, typically causing respiratory illness, similar to other coronavirus that are less lethal (common cold) and more lethal (SARS, MERS)</a:t>
            </a:r>
          </a:p>
        </p:txBody>
      </p:sp>
    </p:spTree>
    <p:extLst>
      <p:ext uri="{BB962C8B-B14F-4D97-AF65-F5344CB8AC3E}">
        <p14:creationId xmlns:p14="http://schemas.microsoft.com/office/powerpoint/2010/main" val="2655730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F843-2E10-4243-8A22-C83B7DA1530C}"/>
              </a:ext>
            </a:extLst>
          </p:cNvPr>
          <p:cNvSpPr>
            <a:spLocks noGrp="1"/>
          </p:cNvSpPr>
          <p:nvPr>
            <p:ph type="title"/>
          </p:nvPr>
        </p:nvSpPr>
        <p:spPr>
          <a:xfrm>
            <a:off x="623888" y="469902"/>
            <a:ext cx="7886700" cy="2852737"/>
          </a:xfrm>
        </p:spPr>
        <p:txBody>
          <a:bodyPr anchor="t">
            <a:normAutofit/>
          </a:bodyPr>
          <a:lstStyle/>
          <a:p>
            <a:r>
              <a:rPr lang="en-US" sz="4000" b="1" dirty="0">
                <a:solidFill>
                  <a:srgbClr val="FFC000"/>
                </a:solidFill>
              </a:rPr>
              <a:t>Question:</a:t>
            </a:r>
            <a:r>
              <a:rPr lang="en-US" sz="4000" dirty="0"/>
              <a:t> If I get COVID symptoms after vaccination, what happens?</a:t>
            </a:r>
          </a:p>
        </p:txBody>
      </p:sp>
      <p:sp>
        <p:nvSpPr>
          <p:cNvPr id="4" name="Title 1">
            <a:extLst>
              <a:ext uri="{FF2B5EF4-FFF2-40B4-BE49-F238E27FC236}">
                <a16:creationId xmlns:a16="http://schemas.microsoft.com/office/drawing/2014/main" id="{63D0A9BC-4787-194A-A460-662DF1503F77}"/>
              </a:ext>
            </a:extLst>
          </p:cNvPr>
          <p:cNvSpPr txBox="1">
            <a:spLocks/>
          </p:cNvSpPr>
          <p:nvPr/>
        </p:nvSpPr>
        <p:spPr>
          <a:xfrm>
            <a:off x="623888" y="2479491"/>
            <a:ext cx="7886700" cy="3408361"/>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FF0000"/>
                </a:solidFill>
              </a:rPr>
              <a:t>A: </a:t>
            </a:r>
            <a:r>
              <a:rPr lang="en-US" dirty="0"/>
              <a:t>Since there is still a chance that you could get (and transmit) COVID-19 after vaccination, we will continue to follow our current protocol. This may change over time as we (and the country) get more data.</a:t>
            </a:r>
          </a:p>
        </p:txBody>
      </p:sp>
    </p:spTree>
    <p:extLst>
      <p:ext uri="{BB962C8B-B14F-4D97-AF65-F5344CB8AC3E}">
        <p14:creationId xmlns:p14="http://schemas.microsoft.com/office/powerpoint/2010/main" val="276288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F843-2E10-4243-8A22-C83B7DA1530C}"/>
              </a:ext>
            </a:extLst>
          </p:cNvPr>
          <p:cNvSpPr>
            <a:spLocks noGrp="1"/>
          </p:cNvSpPr>
          <p:nvPr>
            <p:ph type="title"/>
          </p:nvPr>
        </p:nvSpPr>
        <p:spPr>
          <a:xfrm>
            <a:off x="595245" y="285008"/>
            <a:ext cx="8323123" cy="1645500"/>
          </a:xfrm>
        </p:spPr>
        <p:txBody>
          <a:bodyPr anchor="b">
            <a:noAutofit/>
          </a:bodyPr>
          <a:lstStyle/>
          <a:p>
            <a:r>
              <a:rPr lang="en-US" sz="4000" b="1" dirty="0">
                <a:solidFill>
                  <a:srgbClr val="FFC000"/>
                </a:solidFill>
              </a:rPr>
              <a:t>Will the vaccine prevent me from passing COVID-19 to family or friends?</a:t>
            </a:r>
          </a:p>
        </p:txBody>
      </p:sp>
      <p:sp>
        <p:nvSpPr>
          <p:cNvPr id="3" name="Content Placeholder 2">
            <a:extLst>
              <a:ext uri="{FF2B5EF4-FFF2-40B4-BE49-F238E27FC236}">
                <a16:creationId xmlns:a16="http://schemas.microsoft.com/office/drawing/2014/main" id="{B1CE9B81-B9CC-6143-94B1-FAF4F3719E7D}"/>
              </a:ext>
            </a:extLst>
          </p:cNvPr>
          <p:cNvSpPr>
            <a:spLocks noGrp="1"/>
          </p:cNvSpPr>
          <p:nvPr>
            <p:ph idx="1"/>
          </p:nvPr>
        </p:nvSpPr>
        <p:spPr>
          <a:xfrm>
            <a:off x="595244" y="2599509"/>
            <a:ext cx="3718902" cy="3639450"/>
          </a:xfrm>
        </p:spPr>
        <p:txBody>
          <a:bodyPr anchor="ctr">
            <a:normAutofit lnSpcReduction="10000"/>
          </a:bodyPr>
          <a:lstStyle/>
          <a:p>
            <a:pPr marL="0" indent="0">
              <a:buNone/>
            </a:pPr>
            <a:r>
              <a:rPr lang="en-US" sz="2400" dirty="0"/>
              <a:t>Maybe. We don’t know how many asymptomatic infections occurred during the trial. But there also have not been reports of “super-spreader” events related to the vaccine trials. Our hope is that the vaccine prevents you contracting the disease, thus preventing you from passing it on.</a:t>
            </a:r>
          </a:p>
        </p:txBody>
      </p:sp>
      <p:pic>
        <p:nvPicPr>
          <p:cNvPr id="6146" name="Picture 2" descr="What To Consider When Choosing Your Multigenerational Home - Trinity Homes">
            <a:extLst>
              <a:ext uri="{FF2B5EF4-FFF2-40B4-BE49-F238E27FC236}">
                <a16:creationId xmlns:a16="http://schemas.microsoft.com/office/drawing/2014/main" id="{9D997DA7-AC7E-5A4F-A326-850914A7DC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807" r="13754" b="-2"/>
          <a:stretch/>
        </p:blipFill>
        <p:spPr bwMode="auto">
          <a:xfrm>
            <a:off x="4481149" y="2484255"/>
            <a:ext cx="3862707" cy="371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588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onavirus Vaccine Dreams - The New York Times">
            <a:extLst>
              <a:ext uri="{FF2B5EF4-FFF2-40B4-BE49-F238E27FC236}">
                <a16:creationId xmlns:a16="http://schemas.microsoft.com/office/drawing/2014/main" id="{7378A6EE-3520-E447-A883-F2A6769D3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3125"/>
            <a:ext cx="9144000" cy="58737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9A55C13-1524-A640-B431-7B202F9FE7A2}"/>
              </a:ext>
            </a:extLst>
          </p:cNvPr>
          <p:cNvSpPr>
            <a:spLocks noGrp="1"/>
          </p:cNvSpPr>
          <p:nvPr>
            <p:ph type="title"/>
          </p:nvPr>
        </p:nvSpPr>
        <p:spPr>
          <a:xfrm>
            <a:off x="819150" y="111125"/>
            <a:ext cx="7689850" cy="638175"/>
          </a:xfrm>
          <a:solidFill>
            <a:schemeClr val="accent2"/>
          </a:solidFill>
        </p:spPr>
        <p:txBody>
          <a:bodyPr>
            <a:normAutofit fontScale="90000"/>
          </a:bodyPr>
          <a:lstStyle/>
          <a:p>
            <a:pPr algn="ctr"/>
            <a:r>
              <a:rPr lang="en-US" dirty="0"/>
              <a:t>How will vaccines be distributed?</a:t>
            </a:r>
          </a:p>
        </p:txBody>
      </p:sp>
    </p:spTree>
    <p:extLst>
      <p:ext uri="{BB962C8B-B14F-4D97-AF65-F5344CB8AC3E}">
        <p14:creationId xmlns:p14="http://schemas.microsoft.com/office/powerpoint/2010/main" val="2168580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8393" y="0"/>
            <a:ext cx="457559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4574286"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0FA54C-1C63-FB48-9EB7-43AF5346D158}"/>
              </a:ext>
            </a:extLst>
          </p:cNvPr>
          <p:cNvSpPr>
            <a:spLocks noGrp="1"/>
          </p:cNvSpPr>
          <p:nvPr>
            <p:ph type="title"/>
          </p:nvPr>
        </p:nvSpPr>
        <p:spPr>
          <a:xfrm>
            <a:off x="677543" y="228306"/>
            <a:ext cx="3213314" cy="1448388"/>
          </a:xfrm>
          <a:solidFill>
            <a:schemeClr val="accent4"/>
          </a:solidFill>
        </p:spPr>
        <p:txBody>
          <a:bodyPr vert="horz" lIns="91440" tIns="45720" rIns="91440" bIns="45720" rtlCol="0" anchor="ctr">
            <a:normAutofit/>
          </a:bodyPr>
          <a:lstStyle/>
          <a:p>
            <a:pPr algn="ctr"/>
            <a:r>
              <a:rPr lang="en-US" sz="3800" b="1" dirty="0">
                <a:solidFill>
                  <a:schemeClr val="bg1"/>
                </a:solidFill>
              </a:rPr>
              <a:t>Operation Warp Speed</a:t>
            </a:r>
          </a:p>
        </p:txBody>
      </p:sp>
      <p:sp>
        <p:nvSpPr>
          <p:cNvPr id="13" name="Rectangle 12">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9659" y="434985"/>
            <a:ext cx="3429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iagram&#10;&#10;Description automatically generated">
            <a:extLst>
              <a:ext uri="{FF2B5EF4-FFF2-40B4-BE49-F238E27FC236}">
                <a16:creationId xmlns:a16="http://schemas.microsoft.com/office/drawing/2014/main" id="{FD4B178F-9392-C041-B4DB-3D17C640D337}"/>
              </a:ext>
            </a:extLst>
          </p:cNvPr>
          <p:cNvPicPr>
            <a:picLocks noChangeAspect="1"/>
          </p:cNvPicPr>
          <p:nvPr/>
        </p:nvPicPr>
        <p:blipFill rotWithShape="1">
          <a:blip r:embed="rId2">
            <a:extLst>
              <a:ext uri="{28A0092B-C50C-407E-A947-70E740481C1C}">
                <a14:useLocalDpi xmlns:a14="http://schemas.microsoft.com/office/drawing/2010/main" val="0"/>
              </a:ext>
            </a:extLst>
          </a:blip>
          <a:srcRect r="-2" b="471"/>
          <a:stretch/>
        </p:blipFill>
        <p:spPr>
          <a:xfrm>
            <a:off x="364198" y="1905000"/>
            <a:ext cx="8595979" cy="4577080"/>
          </a:xfrm>
          <a:prstGeom prst="rect">
            <a:avLst/>
          </a:prstGeom>
          <a:ln w="38100">
            <a:solidFill>
              <a:schemeClr val="accent4"/>
            </a:solidFill>
          </a:ln>
        </p:spPr>
      </p:pic>
    </p:spTree>
    <p:extLst>
      <p:ext uri="{BB962C8B-B14F-4D97-AF65-F5344CB8AC3E}">
        <p14:creationId xmlns:p14="http://schemas.microsoft.com/office/powerpoint/2010/main" val="987088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14A808-508B-5547-B472-215BEFE4E838}"/>
              </a:ext>
            </a:extLst>
          </p:cNvPr>
          <p:cNvSpPr>
            <a:spLocks noGrp="1"/>
          </p:cNvSpPr>
          <p:nvPr>
            <p:ph type="title"/>
          </p:nvPr>
        </p:nvSpPr>
        <p:spPr>
          <a:xfrm>
            <a:off x="628650" y="263527"/>
            <a:ext cx="7886700" cy="828674"/>
          </a:xfrm>
        </p:spPr>
        <p:txBody>
          <a:bodyPr/>
          <a:lstStyle/>
          <a:p>
            <a:pPr algn="ctr"/>
            <a:r>
              <a:rPr lang="en-US" dirty="0"/>
              <a:t>Operation Warp Speed</a:t>
            </a:r>
          </a:p>
        </p:txBody>
      </p:sp>
      <p:sp>
        <p:nvSpPr>
          <p:cNvPr id="4" name="Content Placeholder 3">
            <a:extLst>
              <a:ext uri="{FF2B5EF4-FFF2-40B4-BE49-F238E27FC236}">
                <a16:creationId xmlns:a16="http://schemas.microsoft.com/office/drawing/2014/main" id="{E8B2D9D9-6B22-0548-8423-EE0A4C287EC7}"/>
              </a:ext>
            </a:extLst>
          </p:cNvPr>
          <p:cNvSpPr>
            <a:spLocks noGrp="1"/>
          </p:cNvSpPr>
          <p:nvPr>
            <p:ph idx="1"/>
          </p:nvPr>
        </p:nvSpPr>
        <p:spPr>
          <a:xfrm>
            <a:off x="254000" y="1193802"/>
            <a:ext cx="8623300" cy="5299072"/>
          </a:xfrm>
        </p:spPr>
        <p:txBody>
          <a:bodyPr>
            <a:normAutofit lnSpcReduction="10000"/>
          </a:bodyPr>
          <a:lstStyle/>
          <a:p>
            <a:r>
              <a:rPr lang="en-US" dirty="0"/>
              <a:t>Partnership with Department of Health and Human Services (HHS), including the Centers for Disease Control and Prevention (CDC), the National Institutes of Health (NIH), and the Biomedical Advanced Research and Development Authority (BARDA) of the Department of Defense (DoD).</a:t>
            </a:r>
          </a:p>
          <a:p>
            <a:r>
              <a:rPr lang="en-US" dirty="0"/>
              <a:t>Phased approach</a:t>
            </a:r>
          </a:p>
          <a:p>
            <a:pPr lvl="1"/>
            <a:r>
              <a:rPr lang="en-US" dirty="0"/>
              <a:t>Phase 1: limited doses available, healthcare and frontline workers</a:t>
            </a:r>
          </a:p>
          <a:p>
            <a:pPr lvl="1"/>
            <a:r>
              <a:rPr lang="en-US" dirty="0"/>
              <a:t>Phase 2: larger supplies available, expand to at risk populations first, as well as essential infrastructure, then general population</a:t>
            </a:r>
          </a:p>
          <a:p>
            <a:pPr lvl="1"/>
            <a:r>
              <a:rPr lang="en-US" dirty="0"/>
              <a:t>Phase 3: if pandemic persists, integration into routine vaccine programs and broadscale vaccine distribution</a:t>
            </a:r>
          </a:p>
        </p:txBody>
      </p:sp>
    </p:spTree>
    <p:extLst>
      <p:ext uri="{BB962C8B-B14F-4D97-AF65-F5344CB8AC3E}">
        <p14:creationId xmlns:p14="http://schemas.microsoft.com/office/powerpoint/2010/main" val="3257568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144001"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4667" y="640091"/>
            <a:ext cx="6054666"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4460257-B81A-F64D-AF60-EFBB004EBDE5}"/>
              </a:ext>
            </a:extLst>
          </p:cNvPr>
          <p:cNvPicPr>
            <a:picLocks noChangeAspect="1"/>
          </p:cNvPicPr>
          <p:nvPr/>
        </p:nvPicPr>
        <p:blipFill rotWithShape="1">
          <a:blip r:embed="rId2">
            <a:extLst>
              <a:ext uri="{28A0092B-C50C-407E-A947-70E740481C1C}">
                <a14:useLocalDpi xmlns:a14="http://schemas.microsoft.com/office/drawing/2010/main" val="0"/>
              </a:ext>
            </a:extLst>
          </a:blip>
          <a:srcRect l="501" t="-4" r="1704" b="1078"/>
          <a:stretch/>
        </p:blipFill>
        <p:spPr>
          <a:xfrm>
            <a:off x="25879" y="234779"/>
            <a:ext cx="9130411" cy="4040337"/>
          </a:xfrm>
          <a:prstGeom prst="rect">
            <a:avLst/>
          </a:prstGeom>
        </p:spPr>
      </p:pic>
      <p:sp>
        <p:nvSpPr>
          <p:cNvPr id="3" name="TextBox 2">
            <a:extLst>
              <a:ext uri="{FF2B5EF4-FFF2-40B4-BE49-F238E27FC236}">
                <a16:creationId xmlns:a16="http://schemas.microsoft.com/office/drawing/2014/main" id="{554757D3-0B64-5847-98B6-8BBF82DC4834}"/>
              </a:ext>
            </a:extLst>
          </p:cNvPr>
          <p:cNvSpPr txBox="1"/>
          <p:nvPr/>
        </p:nvSpPr>
        <p:spPr>
          <a:xfrm>
            <a:off x="3916224" y="4727575"/>
            <a:ext cx="2523497" cy="1605083"/>
          </a:xfrm>
          <a:prstGeom prst="rect">
            <a:avLst/>
          </a:prstGeom>
        </p:spPr>
        <p:txBody>
          <a:bodyPr vert="horz" lIns="91440" tIns="45720" rIns="91440" bIns="45720" rtlCol="0" anchor="t">
            <a:normAutofit fontScale="92500"/>
          </a:bodyPr>
          <a:lstStyle/>
          <a:p>
            <a:pPr defTabSz="914400">
              <a:lnSpc>
                <a:spcPct val="90000"/>
              </a:lnSpc>
              <a:spcAft>
                <a:spcPts val="600"/>
              </a:spcAft>
            </a:pPr>
            <a:r>
              <a:rPr lang="en-US" sz="1700" u="sng" dirty="0"/>
              <a:t>Phase 2</a:t>
            </a:r>
          </a:p>
          <a:p>
            <a:pPr marL="117475" indent="-117475" defTabSz="914400">
              <a:lnSpc>
                <a:spcPct val="90000"/>
              </a:lnSpc>
              <a:spcAft>
                <a:spcPts val="600"/>
              </a:spcAft>
              <a:buFont typeface="Arial" panose="020B0604020202020204" pitchFamily="34" charset="0"/>
              <a:buChar char="•"/>
            </a:pPr>
            <a:r>
              <a:rPr lang="en-US" dirty="0"/>
              <a:t>Larger supply available</a:t>
            </a:r>
          </a:p>
          <a:p>
            <a:pPr marL="117475" indent="-117475" defTabSz="914400">
              <a:lnSpc>
                <a:spcPct val="90000"/>
              </a:lnSpc>
              <a:spcAft>
                <a:spcPts val="600"/>
              </a:spcAft>
              <a:buFont typeface="Arial" panose="020B0604020202020204" pitchFamily="34" charset="0"/>
              <a:buChar char="•"/>
            </a:pPr>
            <a:r>
              <a:rPr lang="en-US" dirty="0"/>
              <a:t>Prioritize at risk people &amp; essential workers</a:t>
            </a:r>
          </a:p>
          <a:p>
            <a:pPr marL="117475" indent="-117475" defTabSz="914400">
              <a:lnSpc>
                <a:spcPct val="90000"/>
              </a:lnSpc>
              <a:spcAft>
                <a:spcPts val="600"/>
              </a:spcAft>
              <a:buFont typeface="Arial" panose="020B0604020202020204" pitchFamily="34" charset="0"/>
              <a:buChar char="•"/>
            </a:pPr>
            <a:r>
              <a:rPr lang="en-US" dirty="0"/>
              <a:t>Then general population</a:t>
            </a:r>
          </a:p>
        </p:txBody>
      </p:sp>
      <p:sp>
        <p:nvSpPr>
          <p:cNvPr id="6" name="TextBox 5">
            <a:extLst>
              <a:ext uri="{FF2B5EF4-FFF2-40B4-BE49-F238E27FC236}">
                <a16:creationId xmlns:a16="http://schemas.microsoft.com/office/drawing/2014/main" id="{281ABC1D-6B02-324C-9CF0-14617481A67D}"/>
              </a:ext>
            </a:extLst>
          </p:cNvPr>
          <p:cNvSpPr txBox="1"/>
          <p:nvPr/>
        </p:nvSpPr>
        <p:spPr>
          <a:xfrm>
            <a:off x="190005" y="4548249"/>
            <a:ext cx="184731" cy="369332"/>
          </a:xfrm>
          <a:prstGeom prst="rect">
            <a:avLst/>
          </a:prstGeom>
          <a:noFill/>
        </p:spPr>
        <p:txBody>
          <a:bodyPr wrap="none" rtlCol="0">
            <a:spAutoFit/>
          </a:bodyPr>
          <a:lstStyle/>
          <a:p>
            <a:endParaRPr lang="en-US" dirty="0"/>
          </a:p>
        </p:txBody>
      </p:sp>
      <p:sp>
        <p:nvSpPr>
          <p:cNvPr id="20" name="TextBox 19">
            <a:extLst>
              <a:ext uri="{FF2B5EF4-FFF2-40B4-BE49-F238E27FC236}">
                <a16:creationId xmlns:a16="http://schemas.microsoft.com/office/drawing/2014/main" id="{FB615A1A-2F95-9241-AB38-A7261665EF04}"/>
              </a:ext>
            </a:extLst>
          </p:cNvPr>
          <p:cNvSpPr txBox="1"/>
          <p:nvPr/>
        </p:nvSpPr>
        <p:spPr>
          <a:xfrm>
            <a:off x="896597" y="4732915"/>
            <a:ext cx="2523497" cy="1605083"/>
          </a:xfrm>
          <a:prstGeom prst="rect">
            <a:avLst/>
          </a:prstGeom>
        </p:spPr>
        <p:txBody>
          <a:bodyPr vert="horz" lIns="91440" tIns="45720" rIns="91440" bIns="45720" rtlCol="0" anchor="t">
            <a:normAutofit/>
          </a:bodyPr>
          <a:lstStyle/>
          <a:p>
            <a:pPr defTabSz="914400">
              <a:lnSpc>
                <a:spcPct val="90000"/>
              </a:lnSpc>
              <a:spcAft>
                <a:spcPts val="600"/>
              </a:spcAft>
            </a:pPr>
            <a:r>
              <a:rPr lang="en-US" u="sng" dirty="0"/>
              <a:t>Phase 1</a:t>
            </a:r>
          </a:p>
          <a:p>
            <a:pPr marL="117475" indent="-117475" defTabSz="914400">
              <a:lnSpc>
                <a:spcPct val="90000"/>
              </a:lnSpc>
              <a:spcAft>
                <a:spcPts val="600"/>
              </a:spcAft>
              <a:buFont typeface="Arial" panose="020B0604020202020204" pitchFamily="34" charset="0"/>
              <a:buChar char="•"/>
            </a:pPr>
            <a:r>
              <a:rPr lang="en-US" dirty="0"/>
              <a:t>Limited doses available</a:t>
            </a:r>
          </a:p>
          <a:p>
            <a:pPr marL="117475" indent="-117475" defTabSz="914400">
              <a:lnSpc>
                <a:spcPct val="90000"/>
              </a:lnSpc>
              <a:spcAft>
                <a:spcPts val="600"/>
              </a:spcAft>
              <a:buFont typeface="Arial" panose="020B0604020202020204" pitchFamily="34" charset="0"/>
              <a:buChar char="•"/>
            </a:pPr>
            <a:r>
              <a:rPr lang="en-US" dirty="0"/>
              <a:t>Healthcare and frontline workers</a:t>
            </a:r>
          </a:p>
          <a:p>
            <a:pPr indent="-228600" defTabSz="914400">
              <a:lnSpc>
                <a:spcPct val="90000"/>
              </a:lnSpc>
              <a:spcAft>
                <a:spcPts val="600"/>
              </a:spcAft>
              <a:buFont typeface="Arial" panose="020B0604020202020204" pitchFamily="34" charset="0"/>
              <a:buChar char="•"/>
            </a:pPr>
            <a:endParaRPr lang="en-US" dirty="0"/>
          </a:p>
        </p:txBody>
      </p:sp>
      <p:sp>
        <p:nvSpPr>
          <p:cNvPr id="21" name="TextBox 20">
            <a:extLst>
              <a:ext uri="{FF2B5EF4-FFF2-40B4-BE49-F238E27FC236}">
                <a16:creationId xmlns:a16="http://schemas.microsoft.com/office/drawing/2014/main" id="{149B3FA6-1988-F447-B8D2-9C46CF8DABFC}"/>
              </a:ext>
            </a:extLst>
          </p:cNvPr>
          <p:cNvSpPr txBox="1"/>
          <p:nvPr/>
        </p:nvSpPr>
        <p:spPr>
          <a:xfrm>
            <a:off x="6680170" y="4732915"/>
            <a:ext cx="2360839" cy="1605083"/>
          </a:xfrm>
          <a:prstGeom prst="rect">
            <a:avLst/>
          </a:prstGeom>
        </p:spPr>
        <p:txBody>
          <a:bodyPr vert="horz" lIns="91440" tIns="45720" rIns="91440" bIns="45720" rtlCol="0" anchor="t">
            <a:normAutofit/>
          </a:bodyPr>
          <a:lstStyle/>
          <a:p>
            <a:pPr defTabSz="914400">
              <a:lnSpc>
                <a:spcPct val="90000"/>
              </a:lnSpc>
              <a:spcAft>
                <a:spcPts val="600"/>
              </a:spcAft>
            </a:pPr>
            <a:r>
              <a:rPr lang="en-US" u="sng" dirty="0"/>
              <a:t>Phase 3 </a:t>
            </a:r>
          </a:p>
          <a:p>
            <a:pPr marL="117475" indent="-117475" defTabSz="914400">
              <a:lnSpc>
                <a:spcPct val="90000"/>
              </a:lnSpc>
              <a:spcAft>
                <a:spcPts val="600"/>
              </a:spcAft>
              <a:buFont typeface="Arial" panose="020B0604020202020204" pitchFamily="34" charset="0"/>
              <a:buChar char="•"/>
            </a:pPr>
            <a:r>
              <a:rPr lang="en-US" dirty="0"/>
              <a:t>Large regular supply</a:t>
            </a:r>
          </a:p>
          <a:p>
            <a:pPr marL="117475" indent="-117475" defTabSz="914400">
              <a:lnSpc>
                <a:spcPct val="90000"/>
              </a:lnSpc>
              <a:spcAft>
                <a:spcPts val="600"/>
              </a:spcAft>
              <a:buFont typeface="Arial" panose="020B0604020202020204" pitchFamily="34" charset="0"/>
              <a:buChar char="•"/>
            </a:pPr>
            <a:r>
              <a:rPr lang="en-US" dirty="0"/>
              <a:t>Integration into routine vaccination programs</a:t>
            </a:r>
          </a:p>
        </p:txBody>
      </p:sp>
    </p:spTree>
    <p:extLst>
      <p:ext uri="{BB962C8B-B14F-4D97-AF65-F5344CB8AC3E}">
        <p14:creationId xmlns:p14="http://schemas.microsoft.com/office/powerpoint/2010/main" val="2458422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D051A7-5CF2-E04E-9D2F-19F2945A2403}"/>
              </a:ext>
            </a:extLst>
          </p:cNvPr>
          <p:cNvSpPr>
            <a:spLocks noGrp="1"/>
          </p:cNvSpPr>
          <p:nvPr>
            <p:ph type="title"/>
          </p:nvPr>
        </p:nvSpPr>
        <p:spPr>
          <a:xfrm>
            <a:off x="301750" y="486618"/>
            <a:ext cx="4579007" cy="2010182"/>
          </a:xfrm>
        </p:spPr>
        <p:txBody>
          <a:bodyPr vert="horz" lIns="91440" tIns="45720" rIns="91440" bIns="45720" rtlCol="0" anchor="b">
            <a:noAutofit/>
          </a:bodyPr>
          <a:lstStyle/>
          <a:p>
            <a:r>
              <a:rPr lang="en-US" sz="4000" b="1" dirty="0">
                <a:solidFill>
                  <a:srgbClr val="FFC000"/>
                </a:solidFill>
              </a:rPr>
              <a:t>Why are we getting the </a:t>
            </a:r>
            <a:r>
              <a:rPr lang="en-US" sz="4000" b="1" dirty="0" err="1">
                <a:solidFill>
                  <a:srgbClr val="FFC000"/>
                </a:solidFill>
              </a:rPr>
              <a:t>Moderna</a:t>
            </a:r>
            <a:r>
              <a:rPr lang="en-US" sz="4000" b="1" dirty="0">
                <a:solidFill>
                  <a:srgbClr val="FFC000"/>
                </a:solidFill>
              </a:rPr>
              <a:t> vaccine when hospitals are getting Pfizer?</a:t>
            </a:r>
          </a:p>
        </p:txBody>
      </p:sp>
      <p:pic>
        <p:nvPicPr>
          <p:cNvPr id="6" name="Picture 5" descr="Logo, icon&#10;&#10;Description automatically generated">
            <a:extLst>
              <a:ext uri="{FF2B5EF4-FFF2-40B4-BE49-F238E27FC236}">
                <a16:creationId xmlns:a16="http://schemas.microsoft.com/office/drawing/2014/main" id="{A5087F4F-4FB0-B044-9958-85320B8BF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196" y="4649191"/>
            <a:ext cx="2801471" cy="1526801"/>
          </a:xfrm>
          <a:prstGeom prst="rect">
            <a:avLst/>
          </a:prstGeom>
        </p:spPr>
      </p:pic>
      <p:pic>
        <p:nvPicPr>
          <p:cNvPr id="8" name="Picture 7" descr="Logo&#10;&#10;Description automatically generated">
            <a:extLst>
              <a:ext uri="{FF2B5EF4-FFF2-40B4-BE49-F238E27FC236}">
                <a16:creationId xmlns:a16="http://schemas.microsoft.com/office/drawing/2014/main" id="{96E6EA58-726C-764C-8D33-1CB01D83E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504" y="1379543"/>
            <a:ext cx="4276585" cy="2234515"/>
          </a:xfrm>
          <a:prstGeom prst="rect">
            <a:avLst/>
          </a:prstGeom>
        </p:spPr>
      </p:pic>
      <p:sp>
        <p:nvSpPr>
          <p:cNvPr id="2" name="TextBox 1">
            <a:extLst>
              <a:ext uri="{FF2B5EF4-FFF2-40B4-BE49-F238E27FC236}">
                <a16:creationId xmlns:a16="http://schemas.microsoft.com/office/drawing/2014/main" id="{1C81F09D-D382-D04D-A6D4-00CAD1831BC1}"/>
              </a:ext>
            </a:extLst>
          </p:cNvPr>
          <p:cNvSpPr txBox="1"/>
          <p:nvPr/>
        </p:nvSpPr>
        <p:spPr>
          <a:xfrm>
            <a:off x="301750" y="2850078"/>
            <a:ext cx="4270250" cy="3416320"/>
          </a:xfrm>
          <a:prstGeom prst="rect">
            <a:avLst/>
          </a:prstGeom>
          <a:noFill/>
        </p:spPr>
        <p:txBody>
          <a:bodyPr wrap="square" rtlCol="0">
            <a:spAutoFit/>
          </a:bodyPr>
          <a:lstStyle/>
          <a:p>
            <a:r>
              <a:rPr lang="en-US" sz="2400" dirty="0" err="1"/>
              <a:t>Moderna</a:t>
            </a:r>
            <a:r>
              <a:rPr lang="en-US" sz="2400" dirty="0"/>
              <a:t> &amp; Pfizer have shown similar effectiveness. But they have </a:t>
            </a:r>
            <a:r>
              <a:rPr lang="en-US" sz="2400" i="1" dirty="0"/>
              <a:t>VERY</a:t>
            </a:r>
            <a:r>
              <a:rPr lang="en-US" sz="2400" dirty="0"/>
              <a:t> </a:t>
            </a:r>
            <a:r>
              <a:rPr lang="en-US" sz="2400" i="1" dirty="0"/>
              <a:t>different</a:t>
            </a:r>
            <a:r>
              <a:rPr lang="en-US" sz="2400" dirty="0"/>
              <a:t> storage needs, with Pfizer requiring storage at -70ºC. The </a:t>
            </a:r>
            <a:r>
              <a:rPr lang="en-US" sz="2400" dirty="0" err="1"/>
              <a:t>Moderna</a:t>
            </a:r>
            <a:r>
              <a:rPr lang="en-US" sz="2400" dirty="0"/>
              <a:t> vaccine can be stored up to 28 days in a normal refrigerator, making it more appropriate for Fire Department logistics.</a:t>
            </a:r>
          </a:p>
        </p:txBody>
      </p:sp>
    </p:spTree>
    <p:extLst>
      <p:ext uri="{BB962C8B-B14F-4D97-AF65-F5344CB8AC3E}">
        <p14:creationId xmlns:p14="http://schemas.microsoft.com/office/powerpoint/2010/main" val="9489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D051A7-5CF2-E04E-9D2F-19F2945A2403}"/>
              </a:ext>
            </a:extLst>
          </p:cNvPr>
          <p:cNvSpPr>
            <a:spLocks noGrp="1"/>
          </p:cNvSpPr>
          <p:nvPr>
            <p:ph type="title"/>
          </p:nvPr>
        </p:nvSpPr>
        <p:spPr>
          <a:xfrm>
            <a:off x="301750" y="334218"/>
            <a:ext cx="5222750" cy="1418382"/>
          </a:xfrm>
        </p:spPr>
        <p:txBody>
          <a:bodyPr vert="horz" lIns="91440" tIns="45720" rIns="91440" bIns="45720" rtlCol="0" anchor="b">
            <a:noAutofit/>
          </a:bodyPr>
          <a:lstStyle/>
          <a:p>
            <a:r>
              <a:rPr lang="en-US" sz="4000" b="1" dirty="0">
                <a:solidFill>
                  <a:srgbClr val="FFC000"/>
                </a:solidFill>
              </a:rPr>
              <a:t>What other ingredients are in the vaccine?</a:t>
            </a:r>
          </a:p>
        </p:txBody>
      </p:sp>
      <p:pic>
        <p:nvPicPr>
          <p:cNvPr id="8" name="Picture 7" descr="Logo&#10;&#10;Description automatically generated">
            <a:extLst>
              <a:ext uri="{FF2B5EF4-FFF2-40B4-BE49-F238E27FC236}">
                <a16:creationId xmlns:a16="http://schemas.microsoft.com/office/drawing/2014/main" id="{96E6EA58-726C-764C-8D33-1CB01D83E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100" y="856001"/>
            <a:ext cx="3123689" cy="1632127"/>
          </a:xfrm>
          <a:prstGeom prst="rect">
            <a:avLst/>
          </a:prstGeom>
        </p:spPr>
      </p:pic>
      <p:sp>
        <p:nvSpPr>
          <p:cNvPr id="2" name="TextBox 1">
            <a:extLst>
              <a:ext uri="{FF2B5EF4-FFF2-40B4-BE49-F238E27FC236}">
                <a16:creationId xmlns:a16="http://schemas.microsoft.com/office/drawing/2014/main" id="{1C81F09D-D382-D04D-A6D4-00CAD1831BC1}"/>
              </a:ext>
            </a:extLst>
          </p:cNvPr>
          <p:cNvSpPr txBox="1"/>
          <p:nvPr/>
        </p:nvSpPr>
        <p:spPr>
          <a:xfrm>
            <a:off x="227330" y="2389942"/>
            <a:ext cx="8689340" cy="4247317"/>
          </a:xfrm>
          <a:prstGeom prst="rect">
            <a:avLst/>
          </a:prstGeom>
          <a:noFill/>
        </p:spPr>
        <p:txBody>
          <a:bodyPr wrap="square" rtlCol="0">
            <a:spAutoFit/>
          </a:bodyPr>
          <a:lstStyle/>
          <a:p>
            <a:r>
              <a:rPr lang="en-US" sz="3000" dirty="0"/>
              <a:t>Each 0.5 mL dose contains:</a:t>
            </a:r>
          </a:p>
          <a:p>
            <a:pPr marL="342900" indent="-342900">
              <a:buFont typeface="Arial" panose="020B0604020202020204" pitchFamily="34" charset="0"/>
              <a:buChar char="•"/>
            </a:pPr>
            <a:r>
              <a:rPr lang="en-US" sz="3000" dirty="0"/>
              <a:t>100 mcg of mRNA encoding the viral spike (S) protein</a:t>
            </a:r>
          </a:p>
          <a:p>
            <a:pPr marL="342900" indent="-342900">
              <a:buFont typeface="Arial" panose="020B0604020202020204" pitchFamily="34" charset="0"/>
              <a:buChar char="•"/>
            </a:pPr>
            <a:r>
              <a:rPr lang="en-US" sz="3000" dirty="0"/>
              <a:t>4 lipids: SM-102; 1,2- dimyristoyl-rac-glycero-3-methoxypolyethylene glycol-2000 [PEG2000-DMG]; cholesterol; 1,2-distearoyl-sn-glycero-3-phosphocholine [DSPC]) </a:t>
            </a:r>
          </a:p>
          <a:p>
            <a:pPr marL="342900" indent="-342900">
              <a:buFont typeface="Arial" panose="020B0604020202020204" pitchFamily="34" charset="0"/>
              <a:buChar char="•"/>
            </a:pPr>
            <a:r>
              <a:rPr lang="en-US" sz="3000" dirty="0"/>
              <a:t>Buffers: tromethamine, tromethamine hydrochloride, acetic acid, sodium acetate, sucrose</a:t>
            </a:r>
          </a:p>
        </p:txBody>
      </p:sp>
    </p:spTree>
    <p:extLst>
      <p:ext uri="{BB962C8B-B14F-4D97-AF65-F5344CB8AC3E}">
        <p14:creationId xmlns:p14="http://schemas.microsoft.com/office/powerpoint/2010/main" val="40724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F843-2E10-4243-8A22-C83B7DA1530C}"/>
              </a:ext>
            </a:extLst>
          </p:cNvPr>
          <p:cNvSpPr>
            <a:spLocks noGrp="1"/>
          </p:cNvSpPr>
          <p:nvPr>
            <p:ph type="title"/>
          </p:nvPr>
        </p:nvSpPr>
        <p:spPr>
          <a:xfrm>
            <a:off x="388416" y="4883544"/>
            <a:ext cx="2907065" cy="1556907"/>
          </a:xfrm>
        </p:spPr>
        <p:txBody>
          <a:bodyPr anchor="ctr">
            <a:normAutofit/>
          </a:bodyPr>
          <a:lstStyle/>
          <a:p>
            <a:r>
              <a:rPr lang="en-US" sz="2800" b="1" dirty="0">
                <a:solidFill>
                  <a:srgbClr val="FFC000"/>
                </a:solidFill>
              </a:rPr>
              <a:t>What are the side effects of the vaccine?</a:t>
            </a:r>
          </a:p>
        </p:txBody>
      </p:sp>
      <p:pic>
        <p:nvPicPr>
          <p:cNvPr id="3074" name="Picture 2" descr="Allen fire chief reports mild side effects in Moderna vaccine trial">
            <a:extLst>
              <a:ext uri="{FF2B5EF4-FFF2-40B4-BE49-F238E27FC236}">
                <a16:creationId xmlns:a16="http://schemas.microsoft.com/office/drawing/2014/main" id="{8A76D62B-5443-6943-8F77-BD49BC3A02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71" b="5511"/>
          <a:stretch/>
        </p:blipFill>
        <p:spPr bwMode="auto">
          <a:xfrm>
            <a:off x="719403" y="364142"/>
            <a:ext cx="7777234" cy="386799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5170DD9-8759-EF45-85CA-028B7FF9AFD3}"/>
              </a:ext>
            </a:extLst>
          </p:cNvPr>
          <p:cNvSpPr>
            <a:spLocks noGrp="1"/>
          </p:cNvSpPr>
          <p:nvPr>
            <p:ph idx="1"/>
          </p:nvPr>
        </p:nvSpPr>
        <p:spPr>
          <a:xfrm>
            <a:off x="3718187" y="4623809"/>
            <a:ext cx="5094038" cy="1852267"/>
          </a:xfrm>
        </p:spPr>
        <p:txBody>
          <a:bodyPr anchor="ctr">
            <a:normAutofit/>
          </a:bodyPr>
          <a:lstStyle/>
          <a:p>
            <a:pPr marL="0" indent="0">
              <a:buNone/>
            </a:pPr>
            <a:r>
              <a:rPr lang="en-US" sz="2400" dirty="0"/>
              <a:t>Reported side effects from the </a:t>
            </a:r>
            <a:r>
              <a:rPr lang="en-US" sz="2400" dirty="0" err="1"/>
              <a:t>Moderna</a:t>
            </a:r>
            <a:r>
              <a:rPr lang="en-US" sz="2400" dirty="0"/>
              <a:t> vaccine included arm redness at injection site, 1-2 days of mild fever (after 2</a:t>
            </a:r>
            <a:r>
              <a:rPr lang="en-US" sz="2400" baseline="30000" dirty="0"/>
              <a:t>nd</a:t>
            </a:r>
            <a:r>
              <a:rPr lang="en-US" sz="2400" dirty="0"/>
              <a:t> dose), mild headache, or fatigue</a:t>
            </a:r>
          </a:p>
        </p:txBody>
      </p:sp>
    </p:spTree>
    <p:extLst>
      <p:ext uri="{BB962C8B-B14F-4D97-AF65-F5344CB8AC3E}">
        <p14:creationId xmlns:p14="http://schemas.microsoft.com/office/powerpoint/2010/main" val="1013289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F843-2E10-4243-8A22-C83B7DA1530C}"/>
              </a:ext>
            </a:extLst>
          </p:cNvPr>
          <p:cNvSpPr>
            <a:spLocks noGrp="1"/>
          </p:cNvSpPr>
          <p:nvPr>
            <p:ph type="title"/>
          </p:nvPr>
        </p:nvSpPr>
        <p:spPr>
          <a:xfrm>
            <a:off x="623888" y="754910"/>
            <a:ext cx="7886700" cy="2852737"/>
          </a:xfrm>
        </p:spPr>
        <p:txBody>
          <a:bodyPr anchor="t">
            <a:normAutofit/>
          </a:bodyPr>
          <a:lstStyle/>
          <a:p>
            <a:r>
              <a:rPr lang="en-US" sz="4000" b="1" dirty="0">
                <a:solidFill>
                  <a:srgbClr val="FFC000"/>
                </a:solidFill>
              </a:rPr>
              <a:t>Question:</a:t>
            </a:r>
            <a:r>
              <a:rPr lang="en-US" sz="4000" dirty="0"/>
              <a:t> If I experience side effects, how do I report them?</a:t>
            </a:r>
          </a:p>
        </p:txBody>
      </p:sp>
      <p:sp>
        <p:nvSpPr>
          <p:cNvPr id="4" name="Title 1">
            <a:extLst>
              <a:ext uri="{FF2B5EF4-FFF2-40B4-BE49-F238E27FC236}">
                <a16:creationId xmlns:a16="http://schemas.microsoft.com/office/drawing/2014/main" id="{63D0A9BC-4787-194A-A460-662DF1503F77}"/>
              </a:ext>
            </a:extLst>
          </p:cNvPr>
          <p:cNvSpPr txBox="1">
            <a:spLocks/>
          </p:cNvSpPr>
          <p:nvPr/>
        </p:nvSpPr>
        <p:spPr>
          <a:xfrm>
            <a:off x="623888" y="2694729"/>
            <a:ext cx="7886700" cy="340836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FF0000"/>
                </a:solidFill>
              </a:rPr>
              <a:t>A: </a:t>
            </a:r>
            <a:r>
              <a:rPr lang="en-US" sz="4800" dirty="0"/>
              <a:t>Let your supervisor know so you can be directed on whom to contact. As the vaccinator, we will report all side effects that you share with us to the CDC’s VAERS system. </a:t>
            </a:r>
            <a:r>
              <a:rPr lang="en-US" sz="4800" dirty="0">
                <a:solidFill>
                  <a:srgbClr val="FF0000"/>
                </a:solidFill>
              </a:rPr>
              <a:t>  </a:t>
            </a:r>
            <a:endParaRPr lang="en-US" sz="4800" dirty="0"/>
          </a:p>
        </p:txBody>
      </p:sp>
    </p:spTree>
    <p:extLst>
      <p:ext uri="{BB962C8B-B14F-4D97-AF65-F5344CB8AC3E}">
        <p14:creationId xmlns:p14="http://schemas.microsoft.com/office/powerpoint/2010/main" val="113377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F666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E6F5FB-5231-6745-908C-01BD4FD9D9F6}"/>
              </a:ext>
            </a:extLst>
          </p:cNvPr>
          <p:cNvSpPr>
            <a:spLocks noGrp="1"/>
          </p:cNvSpPr>
          <p:nvPr>
            <p:ph type="title"/>
          </p:nvPr>
        </p:nvSpPr>
        <p:spPr>
          <a:xfrm>
            <a:off x="393192" y="4767072"/>
            <a:ext cx="4945641" cy="1625210"/>
          </a:xfrm>
        </p:spPr>
        <p:txBody>
          <a:bodyPr vert="horz" lIns="91440" tIns="45720" rIns="91440" bIns="45720" rtlCol="0" anchor="ctr">
            <a:normAutofit/>
          </a:bodyPr>
          <a:lstStyle/>
          <a:p>
            <a:pPr algn="r"/>
            <a:r>
              <a:rPr lang="en-US" sz="4400" dirty="0">
                <a:solidFill>
                  <a:srgbClr val="FFFFFF"/>
                </a:solidFill>
              </a:rPr>
              <a:t>How Does COVID Infect Humans?</a:t>
            </a:r>
          </a:p>
        </p:txBody>
      </p:sp>
      <p:pic>
        <p:nvPicPr>
          <p:cNvPr id="8" name="Picture 7" descr="Chart, scatter chart, bubble chart&#10;&#10;Description automatically generated">
            <a:extLst>
              <a:ext uri="{FF2B5EF4-FFF2-40B4-BE49-F238E27FC236}">
                <a16:creationId xmlns:a16="http://schemas.microsoft.com/office/drawing/2014/main" id="{A0B03D9D-EE5A-B34D-9968-B19D923211D1}"/>
              </a:ext>
            </a:extLst>
          </p:cNvPr>
          <p:cNvPicPr>
            <a:picLocks noChangeAspect="1"/>
          </p:cNvPicPr>
          <p:nvPr/>
        </p:nvPicPr>
        <p:blipFill rotWithShape="1">
          <a:blip r:embed="rId2">
            <a:extLst>
              <a:ext uri="{28A0092B-C50C-407E-A947-70E740481C1C}">
                <a14:useLocalDpi xmlns:a14="http://schemas.microsoft.com/office/drawing/2010/main" val="0"/>
              </a:ext>
            </a:extLst>
          </a:blip>
          <a:srcRect r="2373" b="2"/>
          <a:stretch/>
        </p:blipFill>
        <p:spPr>
          <a:xfrm>
            <a:off x="245660" y="321733"/>
            <a:ext cx="5293729" cy="4107392"/>
          </a:xfrm>
          <a:prstGeom prst="rect">
            <a:avLst/>
          </a:prstGeom>
        </p:spPr>
      </p:pic>
      <p:sp>
        <p:nvSpPr>
          <p:cNvPr id="26"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887759B5-3647-D143-AAE2-A5038028D620}"/>
              </a:ext>
            </a:extLst>
          </p:cNvPr>
          <p:cNvSpPr>
            <a:spLocks noGrp="1"/>
          </p:cNvSpPr>
          <p:nvPr>
            <p:ph type="body" sz="half" idx="2"/>
          </p:nvPr>
        </p:nvSpPr>
        <p:spPr>
          <a:xfrm>
            <a:off x="5686922" y="321732"/>
            <a:ext cx="3211418" cy="6214534"/>
          </a:xfrm>
        </p:spPr>
        <p:txBody>
          <a:bodyPr vert="horz" lIns="91440" tIns="45720" rIns="91440" bIns="45720" rtlCol="0" anchor="ctr">
            <a:noAutofit/>
          </a:bodyPr>
          <a:lstStyle/>
          <a:p>
            <a:pPr marL="285750" indent="-228600">
              <a:buFont typeface="Arial" panose="020B0604020202020204" pitchFamily="34" charset="0"/>
              <a:buChar char="•"/>
            </a:pPr>
            <a:r>
              <a:rPr lang="en-US" sz="1800" dirty="0">
                <a:solidFill>
                  <a:srgbClr val="FFFFFF"/>
                </a:solidFill>
              </a:rPr>
              <a:t>The COVID 19 virus binds to cells expressing ACE2 receptors (highest cell count is in the respiratory system)</a:t>
            </a:r>
          </a:p>
          <a:p>
            <a:pPr marL="285750" indent="-228600">
              <a:buFont typeface="Arial" panose="020B0604020202020204" pitchFamily="34" charset="0"/>
              <a:buChar char="•"/>
            </a:pPr>
            <a:r>
              <a:rPr lang="en-US" sz="1800" dirty="0">
                <a:solidFill>
                  <a:srgbClr val="FFFFFF"/>
                </a:solidFill>
              </a:rPr>
              <a:t>Invades cells via “spike proteins” found on the virus surface</a:t>
            </a:r>
          </a:p>
          <a:p>
            <a:pPr marL="285750" indent="-228600">
              <a:buFont typeface="Arial" panose="020B0604020202020204" pitchFamily="34" charset="0"/>
              <a:buChar char="•"/>
            </a:pPr>
            <a:r>
              <a:rPr lang="en-US" sz="1800" dirty="0">
                <a:solidFill>
                  <a:srgbClr val="FFFFFF"/>
                </a:solidFill>
              </a:rPr>
              <a:t>Spike protein binds to surface of human cells, then helps virus enter the cell</a:t>
            </a:r>
          </a:p>
          <a:p>
            <a:pPr marL="285750" indent="-228600">
              <a:buFont typeface="Arial" panose="020B0604020202020204" pitchFamily="34" charset="0"/>
              <a:buChar char="•"/>
            </a:pPr>
            <a:r>
              <a:rPr lang="en-US" sz="1800" dirty="0">
                <a:solidFill>
                  <a:srgbClr val="FFFFFF"/>
                </a:solidFill>
              </a:rPr>
              <a:t>Once inside the cell, the virus hijacks the cell’s machinery to replicate itself.  When it has made enough copies, they burst the cell and are released from the cell</a:t>
            </a:r>
          </a:p>
        </p:txBody>
      </p:sp>
    </p:spTree>
    <p:extLst>
      <p:ext uri="{BB962C8B-B14F-4D97-AF65-F5344CB8AC3E}">
        <p14:creationId xmlns:p14="http://schemas.microsoft.com/office/powerpoint/2010/main" val="3931781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F843-2E10-4243-8A22-C83B7DA1530C}"/>
              </a:ext>
            </a:extLst>
          </p:cNvPr>
          <p:cNvSpPr>
            <a:spLocks noGrp="1"/>
          </p:cNvSpPr>
          <p:nvPr>
            <p:ph type="title"/>
          </p:nvPr>
        </p:nvSpPr>
        <p:spPr>
          <a:xfrm>
            <a:off x="480060" y="325369"/>
            <a:ext cx="3276451" cy="1956841"/>
          </a:xfrm>
        </p:spPr>
        <p:txBody>
          <a:bodyPr anchor="b">
            <a:normAutofit/>
          </a:bodyPr>
          <a:lstStyle/>
          <a:p>
            <a:r>
              <a:rPr lang="en-US" sz="3600" b="1" dirty="0">
                <a:solidFill>
                  <a:srgbClr val="FFC000"/>
                </a:solidFill>
              </a:rPr>
              <a:t>What if I miss or delay my 2</a:t>
            </a:r>
            <a:r>
              <a:rPr lang="en-US" sz="3600" b="1" baseline="30000" dirty="0">
                <a:solidFill>
                  <a:srgbClr val="FFC000"/>
                </a:solidFill>
              </a:rPr>
              <a:t>nd</a:t>
            </a:r>
            <a:r>
              <a:rPr lang="en-US" sz="3600" b="1" dirty="0">
                <a:solidFill>
                  <a:srgbClr val="FFC000"/>
                </a:solidFill>
              </a:rPr>
              <a:t> dose?</a:t>
            </a:r>
          </a:p>
        </p:txBody>
      </p:sp>
      <p:sp>
        <p:nvSpPr>
          <p:cNvPr id="3" name="Content Placeholder 2">
            <a:extLst>
              <a:ext uri="{FF2B5EF4-FFF2-40B4-BE49-F238E27FC236}">
                <a16:creationId xmlns:a16="http://schemas.microsoft.com/office/drawing/2014/main" id="{37F16C0E-B153-064C-8A0C-8A2DD0F13F3C}"/>
              </a:ext>
            </a:extLst>
          </p:cNvPr>
          <p:cNvSpPr>
            <a:spLocks noGrp="1"/>
          </p:cNvSpPr>
          <p:nvPr>
            <p:ph idx="1"/>
          </p:nvPr>
        </p:nvSpPr>
        <p:spPr>
          <a:xfrm>
            <a:off x="480060" y="3253072"/>
            <a:ext cx="3502573" cy="3320668"/>
          </a:xfrm>
        </p:spPr>
        <p:txBody>
          <a:bodyPr>
            <a:normAutofit lnSpcReduction="10000"/>
          </a:bodyPr>
          <a:lstStyle/>
          <a:p>
            <a:pPr marL="0" indent="0">
              <a:buNone/>
            </a:pPr>
            <a:r>
              <a:rPr lang="en-US" dirty="0"/>
              <a:t>In the Pfizer trial, even a single dose was &gt;50% effective in preventing disease. But we’re aiming for &gt;90%, so we will “catch up” your 2nd dose as soon as possible. </a:t>
            </a:r>
          </a:p>
        </p:txBody>
      </p:sp>
      <p:pic>
        <p:nvPicPr>
          <p:cNvPr id="4098" name="Picture 2" descr="Coronavirus vaccine update: Moderna trial volunteer experiences side effects  including pain, fever - Coronavirus Outbreak News">
            <a:extLst>
              <a:ext uri="{FF2B5EF4-FFF2-40B4-BE49-F238E27FC236}">
                <a16:creationId xmlns:a16="http://schemas.microsoft.com/office/drawing/2014/main" id="{7095486C-E557-F44A-B081-220B3EB518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960" r="29725"/>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3D0A9BC-4787-194A-A460-662DF1503F77}"/>
              </a:ext>
            </a:extLst>
          </p:cNvPr>
          <p:cNvSpPr txBox="1">
            <a:spLocks/>
          </p:cNvSpPr>
          <p:nvPr/>
        </p:nvSpPr>
        <p:spPr>
          <a:xfrm>
            <a:off x="633412" y="2550743"/>
            <a:ext cx="7886700" cy="34083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400" dirty="0"/>
          </a:p>
        </p:txBody>
      </p:sp>
    </p:spTree>
    <p:extLst>
      <p:ext uri="{BB962C8B-B14F-4D97-AF65-F5344CB8AC3E}">
        <p14:creationId xmlns:p14="http://schemas.microsoft.com/office/powerpoint/2010/main" val="253500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A1A908-CD89-FE4F-BB98-F4CE66B25444}"/>
              </a:ext>
            </a:extLst>
          </p:cNvPr>
          <p:cNvSpPr>
            <a:spLocks noGrp="1"/>
          </p:cNvSpPr>
          <p:nvPr>
            <p:ph type="title"/>
          </p:nvPr>
        </p:nvSpPr>
        <p:spPr>
          <a:xfrm>
            <a:off x="261195" y="370303"/>
            <a:ext cx="3622036" cy="1137832"/>
          </a:xfrm>
        </p:spPr>
        <p:txBody>
          <a:bodyPr anchor="ctr">
            <a:normAutofit fontScale="90000"/>
          </a:bodyPr>
          <a:lstStyle/>
          <a:p>
            <a:r>
              <a:rPr lang="en-US" b="1" i="1" dirty="0">
                <a:solidFill>
                  <a:srgbClr val="FFC000"/>
                </a:solidFill>
              </a:rPr>
              <a:t>History Repeats</a:t>
            </a:r>
          </a:p>
        </p:txBody>
      </p:sp>
      <p:sp>
        <p:nvSpPr>
          <p:cNvPr id="4" name="Content Placeholder 3">
            <a:extLst>
              <a:ext uri="{FF2B5EF4-FFF2-40B4-BE49-F238E27FC236}">
                <a16:creationId xmlns:a16="http://schemas.microsoft.com/office/drawing/2014/main" id="{41E362F3-57C1-0742-9C3E-2BE336BAE236}"/>
              </a:ext>
            </a:extLst>
          </p:cNvPr>
          <p:cNvSpPr>
            <a:spLocks noGrp="1"/>
          </p:cNvSpPr>
          <p:nvPr>
            <p:ph idx="1"/>
          </p:nvPr>
        </p:nvSpPr>
        <p:spPr>
          <a:xfrm>
            <a:off x="95004" y="1508135"/>
            <a:ext cx="3788226" cy="5050752"/>
          </a:xfrm>
        </p:spPr>
        <p:txBody>
          <a:bodyPr anchor="ctr">
            <a:normAutofit/>
          </a:bodyPr>
          <a:lstStyle/>
          <a:p>
            <a:r>
              <a:rPr lang="en-US" sz="1800" dirty="0"/>
              <a:t>In 1955, Salk introduced the 1</a:t>
            </a:r>
            <a:r>
              <a:rPr lang="en-US" sz="1800" baseline="30000" dirty="0"/>
              <a:t>st</a:t>
            </a:r>
            <a:r>
              <a:rPr lang="en-US" sz="1800" dirty="0"/>
              <a:t> polio vaccine. The public was reluctant to try it.</a:t>
            </a:r>
          </a:p>
          <a:p>
            <a:r>
              <a:rPr lang="en-US" sz="1800" dirty="0"/>
              <a:t>Elvis Presley received his publicly to encourage others. </a:t>
            </a:r>
          </a:p>
          <a:p>
            <a:r>
              <a:rPr lang="en-US" sz="1800" dirty="0"/>
              <a:t>Rates of polio paralysis and death in the USA decreased from almost 20,000/year before the vaccine, to &lt;100 afterwards.</a:t>
            </a:r>
          </a:p>
          <a:p>
            <a:endParaRPr lang="en-US" sz="1800" dirty="0"/>
          </a:p>
          <a:p>
            <a:pPr marL="0" indent="0" algn="ctr">
              <a:buNone/>
            </a:pPr>
            <a:r>
              <a:rPr lang="en-US" sz="2400" i="1" dirty="0">
                <a:solidFill>
                  <a:srgbClr val="FFC000"/>
                </a:solidFill>
              </a:rPr>
              <a:t>&gt; 300,000 Americans have died from COVID this year. How many lives might we save with vaccination?</a:t>
            </a:r>
          </a:p>
        </p:txBody>
      </p:sp>
      <p:pic>
        <p:nvPicPr>
          <p:cNvPr id="1026" name="Picture 2" descr="Elvis Presley Set an Example by Getting his Polio Vaccination | The  National Endowment for the Humanities">
            <a:extLst>
              <a:ext uri="{FF2B5EF4-FFF2-40B4-BE49-F238E27FC236}">
                <a16:creationId xmlns:a16="http://schemas.microsoft.com/office/drawing/2014/main" id="{56F8C3AA-19D6-D540-83AA-E3D2B70302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29" r="18032"/>
          <a:stretch/>
        </p:blipFill>
        <p:spPr bwMode="auto">
          <a:xfrm>
            <a:off x="3883231" y="10"/>
            <a:ext cx="5260768"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312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97EB1542-2D2C-6F4A-8FF9-65839477C31F}"/>
              </a:ext>
            </a:extLst>
          </p:cNvPr>
          <p:cNvSpPr>
            <a:spLocks noGrp="1"/>
          </p:cNvSpPr>
          <p:nvPr>
            <p:ph type="title"/>
          </p:nvPr>
        </p:nvSpPr>
        <p:spPr>
          <a:xfrm>
            <a:off x="1449677" y="949325"/>
            <a:ext cx="6053779" cy="2387600"/>
          </a:xfrm>
        </p:spPr>
        <p:txBody>
          <a:bodyPr vert="horz" lIns="91440" tIns="45720" rIns="91440" bIns="45720" rtlCol="0" anchor="b">
            <a:normAutofit/>
          </a:bodyPr>
          <a:lstStyle/>
          <a:p>
            <a:r>
              <a:rPr lang="en-US" sz="5700" kern="1200">
                <a:solidFill>
                  <a:schemeClr val="bg1"/>
                </a:solidFill>
                <a:latin typeface="+mj-lt"/>
                <a:ea typeface="+mj-ea"/>
                <a:cs typeface="+mj-cs"/>
              </a:rPr>
              <a:t>References</a:t>
            </a:r>
          </a:p>
        </p:txBody>
      </p:sp>
      <p:sp>
        <p:nvSpPr>
          <p:cNvPr id="5" name="Content Placeholder 4">
            <a:extLst>
              <a:ext uri="{FF2B5EF4-FFF2-40B4-BE49-F238E27FC236}">
                <a16:creationId xmlns:a16="http://schemas.microsoft.com/office/drawing/2014/main" id="{09EAB616-7511-BF49-BA45-E0BFEA6FA52F}"/>
              </a:ext>
            </a:extLst>
          </p:cNvPr>
          <p:cNvSpPr>
            <a:spLocks noGrp="1"/>
          </p:cNvSpPr>
          <p:nvPr>
            <p:ph idx="1"/>
          </p:nvPr>
        </p:nvSpPr>
        <p:spPr>
          <a:xfrm>
            <a:off x="1449676" y="3429000"/>
            <a:ext cx="6053773" cy="1655762"/>
          </a:xfrm>
        </p:spPr>
        <p:txBody>
          <a:bodyPr vert="horz" lIns="91440" tIns="45720" rIns="91440" bIns="45720" rtlCol="0">
            <a:normAutofit/>
          </a:bodyPr>
          <a:lstStyle/>
          <a:p>
            <a:pPr marL="0" indent="0">
              <a:buNone/>
            </a:pPr>
            <a:endParaRPr lang="en-US" kern="1200" dirty="0">
              <a:solidFill>
                <a:schemeClr val="bg1"/>
              </a:solidFill>
              <a:latin typeface="+mn-lt"/>
              <a:ea typeface="+mn-ea"/>
              <a:cs typeface="+mn-cs"/>
            </a:endParaRPr>
          </a:p>
        </p:txBody>
      </p:sp>
      <p:cxnSp>
        <p:nvCxnSpPr>
          <p:cNvPr id="12" name="Straight Connector 11">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96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828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1F284D9A-937E-F54E-8CA4-B40CD05D4231}"/>
              </a:ext>
            </a:extLst>
          </p:cNvPr>
          <p:cNvSpPr>
            <a:spLocks noGrp="1"/>
          </p:cNvSpPr>
          <p:nvPr>
            <p:ph idx="1"/>
          </p:nvPr>
        </p:nvSpPr>
        <p:spPr>
          <a:xfrm>
            <a:off x="151967" y="177800"/>
            <a:ext cx="8840065" cy="6515100"/>
          </a:xfrm>
        </p:spPr>
        <p:txBody>
          <a:bodyPr>
            <a:normAutofit fontScale="92500" lnSpcReduction="10000"/>
          </a:bodyPr>
          <a:lstStyle/>
          <a:p>
            <a:r>
              <a:rPr lang="en-US" sz="2400" u="sng" dirty="0">
                <a:solidFill>
                  <a:srgbClr val="FFFFFF"/>
                </a:solidFill>
              </a:rPr>
              <a:t>SARS CoV2 explained and how human infection occurs</a:t>
            </a:r>
          </a:p>
          <a:p>
            <a:pPr lvl="1"/>
            <a:r>
              <a:rPr lang="en-US" sz="1800" dirty="0">
                <a:solidFill>
                  <a:srgbClr val="FFFFFF"/>
                </a:solidFill>
              </a:rPr>
              <a:t>https://</a:t>
            </a:r>
            <a:r>
              <a:rPr lang="en-US" sz="1800" dirty="0" err="1">
                <a:solidFill>
                  <a:srgbClr val="FFFFFF"/>
                </a:solidFill>
              </a:rPr>
              <a:t>en.wikipedia.org</a:t>
            </a:r>
            <a:r>
              <a:rPr lang="en-US" sz="1800" dirty="0">
                <a:solidFill>
                  <a:srgbClr val="FFFFFF"/>
                </a:solidFill>
              </a:rPr>
              <a:t>/wiki/Coronavirus_disease_2019#Virology</a:t>
            </a:r>
          </a:p>
          <a:p>
            <a:pPr lvl="1"/>
            <a:r>
              <a:rPr lang="en-US" sz="1800" dirty="0">
                <a:solidFill>
                  <a:srgbClr val="FFFFFF"/>
                </a:solidFill>
              </a:rPr>
              <a:t>https://</a:t>
            </a:r>
            <a:r>
              <a:rPr lang="en-US" sz="1800" dirty="0" err="1">
                <a:solidFill>
                  <a:srgbClr val="FFFFFF"/>
                </a:solidFill>
              </a:rPr>
              <a:t>www.chemistryviews.org</a:t>
            </a:r>
            <a:r>
              <a:rPr lang="en-US" sz="1800" dirty="0">
                <a:solidFill>
                  <a:srgbClr val="FFFFFF"/>
                </a:solidFill>
              </a:rPr>
              <a:t>/details/ezine/11225161/</a:t>
            </a:r>
            <a:r>
              <a:rPr lang="en-US" sz="1800" dirty="0" err="1">
                <a:solidFill>
                  <a:srgbClr val="FFFFFF"/>
                </a:solidFill>
              </a:rPr>
              <a:t>Coronavirus_Entering_and_Replicating_in_a_Host_Cell.html</a:t>
            </a:r>
            <a:endParaRPr lang="en-US" sz="1800" dirty="0">
              <a:solidFill>
                <a:srgbClr val="FFFFFF"/>
              </a:solidFill>
            </a:endParaRPr>
          </a:p>
          <a:p>
            <a:r>
              <a:rPr lang="en-US" sz="2400" u="sng" dirty="0">
                <a:solidFill>
                  <a:srgbClr val="FFFFFF"/>
                </a:solidFill>
              </a:rPr>
              <a:t>What is an EUA?</a:t>
            </a:r>
          </a:p>
          <a:p>
            <a:pPr lvl="1"/>
            <a:r>
              <a:rPr lang="en-US" sz="1800" dirty="0">
                <a:solidFill>
                  <a:srgbClr val="FFFFFF"/>
                </a:solidFill>
              </a:rPr>
              <a:t>https://</a:t>
            </a:r>
            <a:r>
              <a:rPr lang="en-US" sz="1800" dirty="0" err="1">
                <a:solidFill>
                  <a:srgbClr val="FFFFFF"/>
                </a:solidFill>
              </a:rPr>
              <a:t>www.who.int</a:t>
            </a:r>
            <a:r>
              <a:rPr lang="en-US" sz="1800" dirty="0">
                <a:solidFill>
                  <a:srgbClr val="FFFFFF"/>
                </a:solidFill>
              </a:rPr>
              <a:t>/emergencies/diseases/novel-coronavirus-2019/covid-19-vaccines/how-are-vaccines-developed</a:t>
            </a:r>
          </a:p>
          <a:p>
            <a:pPr lvl="1"/>
            <a:r>
              <a:rPr lang="en-US" sz="1800" dirty="0">
                <a:solidFill>
                  <a:srgbClr val="FFFFFF"/>
                </a:solidFill>
              </a:rPr>
              <a:t>https://</a:t>
            </a:r>
            <a:r>
              <a:rPr lang="en-US" sz="1800" dirty="0" err="1">
                <a:solidFill>
                  <a:srgbClr val="FFFFFF"/>
                </a:solidFill>
              </a:rPr>
              <a:t>www.fda.gov</a:t>
            </a:r>
            <a:r>
              <a:rPr lang="en-US" sz="1800" dirty="0">
                <a:solidFill>
                  <a:srgbClr val="FFFFFF"/>
                </a:solidFill>
              </a:rPr>
              <a:t>/vaccines-blood-biologics/vaccines/emergency-use-authorization-vaccines-explained</a:t>
            </a:r>
          </a:p>
          <a:p>
            <a:pPr lvl="1"/>
            <a:r>
              <a:rPr lang="en-US" sz="1800" dirty="0">
                <a:solidFill>
                  <a:srgbClr val="FFFFFF"/>
                </a:solidFill>
              </a:rPr>
              <a:t>https://</a:t>
            </a:r>
            <a:r>
              <a:rPr lang="en-US" sz="1800" dirty="0" err="1">
                <a:solidFill>
                  <a:srgbClr val="FFFFFF"/>
                </a:solidFill>
              </a:rPr>
              <a:t>www.drugtopics.com</a:t>
            </a:r>
            <a:r>
              <a:rPr lang="en-US" sz="1800" dirty="0">
                <a:solidFill>
                  <a:srgbClr val="FFFFFF"/>
                </a:solidFill>
              </a:rPr>
              <a:t>/view/fda-permits-emergency-use-experimental-treatments-covid-19</a:t>
            </a:r>
          </a:p>
          <a:p>
            <a:r>
              <a:rPr lang="en-US" sz="2400" u="sng" dirty="0">
                <a:solidFill>
                  <a:srgbClr val="FFFFFF"/>
                </a:solidFill>
              </a:rPr>
              <a:t>Pfizer vaccine and trial results</a:t>
            </a:r>
          </a:p>
          <a:p>
            <a:pPr lvl="1"/>
            <a:r>
              <a:rPr lang="en-US" sz="1800" dirty="0">
                <a:solidFill>
                  <a:srgbClr val="FFFFFF"/>
                </a:solidFill>
              </a:rPr>
              <a:t>https://</a:t>
            </a:r>
            <a:r>
              <a:rPr lang="en-US" sz="1800" dirty="0" err="1">
                <a:solidFill>
                  <a:srgbClr val="FFFFFF"/>
                </a:solidFill>
              </a:rPr>
              <a:t>www.businesswire.com</a:t>
            </a:r>
            <a:r>
              <a:rPr lang="en-US" sz="1800" dirty="0">
                <a:solidFill>
                  <a:srgbClr val="FFFFFF"/>
                </a:solidFill>
              </a:rPr>
              <a:t>/news/home/20201118005595/</a:t>
            </a:r>
            <a:r>
              <a:rPr lang="en-US" sz="1800" dirty="0" err="1">
                <a:solidFill>
                  <a:srgbClr val="FFFFFF"/>
                </a:solidFill>
              </a:rPr>
              <a:t>en</a:t>
            </a:r>
            <a:r>
              <a:rPr lang="en-US" sz="1800" dirty="0">
                <a:solidFill>
                  <a:srgbClr val="FFFFFF"/>
                </a:solidFill>
              </a:rPr>
              <a:t>/</a:t>
            </a:r>
          </a:p>
          <a:p>
            <a:pPr lvl="1"/>
            <a:r>
              <a:rPr lang="en-US" sz="1800" dirty="0">
                <a:solidFill>
                  <a:srgbClr val="FFFFFF"/>
                </a:solidFill>
              </a:rPr>
              <a:t>https://</a:t>
            </a:r>
            <a:r>
              <a:rPr lang="en-US" sz="1800" dirty="0" err="1">
                <a:solidFill>
                  <a:srgbClr val="FFFFFF"/>
                </a:solidFill>
              </a:rPr>
              <a:t>www.pfizer.com</a:t>
            </a:r>
            <a:r>
              <a:rPr lang="en-US" sz="1800" dirty="0">
                <a:solidFill>
                  <a:srgbClr val="FFFFFF"/>
                </a:solidFill>
              </a:rPr>
              <a:t>/news/press-release/press-release-detail/pfizer-and-biontech-conclude-phase-3-study-covid-19-vaccine</a:t>
            </a:r>
          </a:p>
          <a:p>
            <a:pPr lvl="1"/>
            <a:r>
              <a:rPr lang="en-US" sz="1800" dirty="0"/>
              <a:t>https://</a:t>
            </a:r>
            <a:r>
              <a:rPr lang="en-US" sz="1800" dirty="0" err="1"/>
              <a:t>www.fda.gov</a:t>
            </a:r>
            <a:r>
              <a:rPr lang="en-US" sz="1800" dirty="0"/>
              <a:t>/advisory-committees/vaccines-and-related-biological-products-advisory-committee/2020-meeting-materials-vaccines-and-related-biological-products-advisory-committee </a:t>
            </a:r>
            <a:endParaRPr lang="en-US" sz="1800" dirty="0">
              <a:solidFill>
                <a:srgbClr val="FFFFFF"/>
              </a:solidFill>
            </a:endParaRPr>
          </a:p>
          <a:p>
            <a:r>
              <a:rPr lang="en-US" sz="2400" u="sng" dirty="0" err="1">
                <a:solidFill>
                  <a:srgbClr val="FFFFFF"/>
                </a:solidFill>
              </a:rPr>
              <a:t>Moderna</a:t>
            </a:r>
            <a:r>
              <a:rPr lang="en-US" sz="2400" u="sng" dirty="0">
                <a:solidFill>
                  <a:srgbClr val="FFFFFF"/>
                </a:solidFill>
              </a:rPr>
              <a:t> vaccine and trial results</a:t>
            </a:r>
          </a:p>
          <a:p>
            <a:pPr lvl="1"/>
            <a:r>
              <a:rPr lang="en-US" sz="1800" dirty="0">
                <a:solidFill>
                  <a:srgbClr val="FFFFFF"/>
                </a:solidFill>
              </a:rPr>
              <a:t>https://</a:t>
            </a:r>
            <a:r>
              <a:rPr lang="en-US" sz="1800" dirty="0" err="1">
                <a:solidFill>
                  <a:srgbClr val="FFFFFF"/>
                </a:solidFill>
              </a:rPr>
              <a:t>investors.modernatx.com</a:t>
            </a:r>
            <a:r>
              <a:rPr lang="en-US" sz="1800" dirty="0">
                <a:solidFill>
                  <a:srgbClr val="FFFFFF"/>
                </a:solidFill>
              </a:rPr>
              <a:t>/news-releases/news-release-details/moderna-completes-enrollment-phase-3-cove-study-mrna-vaccine</a:t>
            </a:r>
          </a:p>
          <a:p>
            <a:pPr lvl="1"/>
            <a:r>
              <a:rPr lang="en-US" sz="1800" dirty="0">
                <a:solidFill>
                  <a:srgbClr val="FFFFFF"/>
                </a:solidFill>
              </a:rPr>
              <a:t>https://</a:t>
            </a:r>
            <a:r>
              <a:rPr lang="en-US" sz="1800" dirty="0" err="1">
                <a:solidFill>
                  <a:srgbClr val="FFFFFF"/>
                </a:solidFill>
              </a:rPr>
              <a:t>www.nih.gov</a:t>
            </a:r>
            <a:r>
              <a:rPr lang="en-US" sz="1800" dirty="0">
                <a:solidFill>
                  <a:srgbClr val="FFFFFF"/>
                </a:solidFill>
              </a:rPr>
              <a:t>/news-events/news-releases/promising-interim-results-clinical-trial-nih-moderna-covid-19-vaccine</a:t>
            </a:r>
          </a:p>
        </p:txBody>
      </p:sp>
    </p:spTree>
    <p:extLst>
      <p:ext uri="{BB962C8B-B14F-4D97-AF65-F5344CB8AC3E}">
        <p14:creationId xmlns:p14="http://schemas.microsoft.com/office/powerpoint/2010/main" val="3651020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1F284D9A-937E-F54E-8CA4-B40CD05D4231}"/>
              </a:ext>
            </a:extLst>
          </p:cNvPr>
          <p:cNvSpPr>
            <a:spLocks noGrp="1"/>
          </p:cNvSpPr>
          <p:nvPr>
            <p:ph idx="1"/>
          </p:nvPr>
        </p:nvSpPr>
        <p:spPr>
          <a:xfrm>
            <a:off x="303935" y="393699"/>
            <a:ext cx="8536129" cy="6108701"/>
          </a:xfrm>
        </p:spPr>
        <p:txBody>
          <a:bodyPr>
            <a:normAutofit lnSpcReduction="10000"/>
          </a:bodyPr>
          <a:lstStyle/>
          <a:p>
            <a:endParaRPr lang="en-US" sz="700" dirty="0">
              <a:solidFill>
                <a:srgbClr val="FFFFFF"/>
              </a:solidFill>
            </a:endParaRPr>
          </a:p>
          <a:p>
            <a:r>
              <a:rPr lang="en-US" sz="2400" u="sng" dirty="0">
                <a:solidFill>
                  <a:srgbClr val="FFFFFF"/>
                </a:solidFill>
              </a:rPr>
              <a:t>How the Pfizer and </a:t>
            </a:r>
            <a:r>
              <a:rPr lang="en-US" sz="2400" u="sng" dirty="0" err="1">
                <a:solidFill>
                  <a:srgbClr val="FFFFFF"/>
                </a:solidFill>
              </a:rPr>
              <a:t>Moderna</a:t>
            </a:r>
            <a:r>
              <a:rPr lang="en-US" sz="2400" u="sng" dirty="0">
                <a:solidFill>
                  <a:srgbClr val="FFFFFF"/>
                </a:solidFill>
              </a:rPr>
              <a:t> COVID vaccine work/durability</a:t>
            </a:r>
          </a:p>
          <a:p>
            <a:pPr lvl="1"/>
            <a:r>
              <a:rPr lang="en-US" sz="2000" dirty="0">
                <a:solidFill>
                  <a:srgbClr val="FFFFFF"/>
                </a:solidFill>
              </a:rPr>
              <a:t>https://</a:t>
            </a:r>
            <a:r>
              <a:rPr lang="en-US" sz="2000" dirty="0" err="1">
                <a:solidFill>
                  <a:srgbClr val="FFFFFF"/>
                </a:solidFill>
              </a:rPr>
              <a:t>www.nytimes.com</a:t>
            </a:r>
            <a:r>
              <a:rPr lang="en-US" sz="2000" dirty="0">
                <a:solidFill>
                  <a:srgbClr val="FFFFFF"/>
                </a:solidFill>
              </a:rPr>
              <a:t>/interactive/2020/health/pfizer-biontech-covid-19-vaccine.html</a:t>
            </a:r>
          </a:p>
          <a:p>
            <a:pPr lvl="1"/>
            <a:r>
              <a:rPr lang="en-US" sz="2000" dirty="0">
                <a:solidFill>
                  <a:srgbClr val="FFFFFF"/>
                </a:solidFill>
              </a:rPr>
              <a:t>https://</a:t>
            </a:r>
            <a:r>
              <a:rPr lang="en-US" sz="2000" dirty="0" err="1">
                <a:solidFill>
                  <a:srgbClr val="FFFFFF"/>
                </a:solidFill>
              </a:rPr>
              <a:t>www.nytimes.com</a:t>
            </a:r>
            <a:r>
              <a:rPr lang="en-US" sz="2000" dirty="0">
                <a:solidFill>
                  <a:srgbClr val="FFFFFF"/>
                </a:solidFill>
              </a:rPr>
              <a:t>/interactive/2020/health/moderna-covid-19-vaccine.html</a:t>
            </a:r>
          </a:p>
          <a:p>
            <a:pPr lvl="1"/>
            <a:r>
              <a:rPr lang="en-US" sz="2000" dirty="0">
                <a:solidFill>
                  <a:srgbClr val="FFFFFF"/>
                </a:solidFill>
              </a:rPr>
              <a:t>https://</a:t>
            </a:r>
            <a:r>
              <a:rPr lang="en-US" sz="2000" dirty="0" err="1">
                <a:solidFill>
                  <a:srgbClr val="FFFFFF"/>
                </a:solidFill>
              </a:rPr>
              <a:t>www.nejm.org</a:t>
            </a:r>
            <a:r>
              <a:rPr lang="en-US" sz="2000" dirty="0">
                <a:solidFill>
                  <a:srgbClr val="FFFFFF"/>
                </a:solidFill>
              </a:rPr>
              <a:t>/</a:t>
            </a:r>
            <a:r>
              <a:rPr lang="en-US" sz="2000" dirty="0" err="1">
                <a:solidFill>
                  <a:srgbClr val="FFFFFF"/>
                </a:solidFill>
              </a:rPr>
              <a:t>doi</a:t>
            </a:r>
            <a:r>
              <a:rPr lang="en-US" sz="2000" dirty="0">
                <a:solidFill>
                  <a:srgbClr val="FFFFFF"/>
                </a:solidFill>
              </a:rPr>
              <a:t>/full/10.1056/NEJMc2032195</a:t>
            </a:r>
          </a:p>
          <a:p>
            <a:r>
              <a:rPr lang="en-US" sz="2400" u="sng" dirty="0">
                <a:solidFill>
                  <a:srgbClr val="FFFFFF"/>
                </a:solidFill>
              </a:rPr>
              <a:t>Prior RNA vaccine use to treat disease</a:t>
            </a:r>
          </a:p>
          <a:p>
            <a:pPr lvl="1"/>
            <a:r>
              <a:rPr lang="en-US" sz="2000" dirty="0">
                <a:solidFill>
                  <a:srgbClr val="FFFFFF"/>
                </a:solidFill>
              </a:rPr>
              <a:t>https://</a:t>
            </a:r>
            <a:r>
              <a:rPr lang="en-US" sz="2000" dirty="0" err="1">
                <a:solidFill>
                  <a:srgbClr val="FFFFFF"/>
                </a:solidFill>
              </a:rPr>
              <a:t>www.ncbi.nlm.nih.gov</a:t>
            </a:r>
            <a:r>
              <a:rPr lang="en-US" sz="2000" dirty="0">
                <a:solidFill>
                  <a:srgbClr val="FFFFFF"/>
                </a:solidFill>
              </a:rPr>
              <a:t>/</a:t>
            </a:r>
            <a:r>
              <a:rPr lang="en-US" sz="2000" dirty="0" err="1">
                <a:solidFill>
                  <a:srgbClr val="FFFFFF"/>
                </a:solidFill>
              </a:rPr>
              <a:t>pmc</a:t>
            </a:r>
            <a:r>
              <a:rPr lang="en-US" sz="2000" dirty="0">
                <a:solidFill>
                  <a:srgbClr val="FFFFFF"/>
                </a:solidFill>
              </a:rPr>
              <a:t>/articles/PMC7177048/</a:t>
            </a:r>
          </a:p>
          <a:p>
            <a:pPr lvl="1"/>
            <a:r>
              <a:rPr lang="en-US" sz="2000" dirty="0">
                <a:solidFill>
                  <a:srgbClr val="FFFFFF"/>
                </a:solidFill>
              </a:rPr>
              <a:t>https://</a:t>
            </a:r>
            <a:r>
              <a:rPr lang="en-US" sz="2000" dirty="0" err="1">
                <a:solidFill>
                  <a:srgbClr val="FFFFFF"/>
                </a:solidFill>
              </a:rPr>
              <a:t>www.jci.org</a:t>
            </a:r>
            <a:r>
              <a:rPr lang="en-US" sz="2000" dirty="0">
                <a:solidFill>
                  <a:srgbClr val="FFFFFF"/>
                </a:solidFill>
              </a:rPr>
              <a:t>/articles/view/134915</a:t>
            </a:r>
          </a:p>
          <a:p>
            <a:pPr lvl="1"/>
            <a:r>
              <a:rPr lang="en-US" sz="2000" dirty="0">
                <a:solidFill>
                  <a:srgbClr val="FFFFFF"/>
                </a:solidFill>
              </a:rPr>
              <a:t>https://</a:t>
            </a:r>
            <a:r>
              <a:rPr lang="en-US" sz="2000" dirty="0" err="1">
                <a:solidFill>
                  <a:srgbClr val="FFFFFF"/>
                </a:solidFill>
              </a:rPr>
              <a:t>www.fda.gov</a:t>
            </a:r>
            <a:r>
              <a:rPr lang="en-US" sz="2000" dirty="0">
                <a:solidFill>
                  <a:srgbClr val="FFFFFF"/>
                </a:solidFill>
              </a:rPr>
              <a:t>/news-events/press-announcements/fda-approves-first-its-kind-targeted-rna-based-therapy-treat-rare-disease#:~:text=FDA%20News%20Release-,FDA%20approves%20first%2Dof%2Dits%20kind%20targeted%20RNA%2Dbased,to%20treat%20a%20rare%20disease&amp;text=The%20U.S.%20Food%20and%20Drug,(</a:t>
            </a:r>
            <a:r>
              <a:rPr lang="en-US" sz="2000" dirty="0" err="1">
                <a:solidFill>
                  <a:srgbClr val="FFFFFF"/>
                </a:solidFill>
              </a:rPr>
              <a:t>hATTR</a:t>
            </a:r>
            <a:r>
              <a:rPr lang="en-US" sz="2000" dirty="0">
                <a:solidFill>
                  <a:srgbClr val="FFFFFF"/>
                </a:solidFill>
              </a:rPr>
              <a:t>)%20in%20adult%20patients.</a:t>
            </a:r>
          </a:p>
          <a:p>
            <a:r>
              <a:rPr lang="en-US" sz="2400" u="sng" dirty="0">
                <a:solidFill>
                  <a:srgbClr val="FFFFFF"/>
                </a:solidFill>
              </a:rPr>
              <a:t>Vaccine distribution plan</a:t>
            </a:r>
          </a:p>
          <a:p>
            <a:pPr lvl="1"/>
            <a:r>
              <a:rPr lang="en-US" sz="2000" dirty="0">
                <a:solidFill>
                  <a:srgbClr val="FFFFFF"/>
                </a:solidFill>
              </a:rPr>
              <a:t>https://</a:t>
            </a:r>
            <a:r>
              <a:rPr lang="en-US" sz="2000" dirty="0" err="1">
                <a:solidFill>
                  <a:srgbClr val="FFFFFF"/>
                </a:solidFill>
              </a:rPr>
              <a:t>www.hhs.gov</a:t>
            </a:r>
            <a:r>
              <a:rPr lang="en-US" sz="2000" dirty="0">
                <a:solidFill>
                  <a:srgbClr val="FFFFFF"/>
                </a:solidFill>
              </a:rPr>
              <a:t>/coronavirus/explaining-operation-warp-speed/</a:t>
            </a:r>
            <a:r>
              <a:rPr lang="en-US" sz="2000" dirty="0" err="1">
                <a:solidFill>
                  <a:srgbClr val="FFFFFF"/>
                </a:solidFill>
              </a:rPr>
              <a:t>index.html</a:t>
            </a:r>
            <a:endParaRPr lang="en-US" sz="2000" dirty="0">
              <a:solidFill>
                <a:srgbClr val="FFFFFF"/>
              </a:solidFill>
            </a:endParaRPr>
          </a:p>
          <a:p>
            <a:pPr lvl="1"/>
            <a:r>
              <a:rPr lang="en-US" sz="2000" dirty="0">
                <a:solidFill>
                  <a:srgbClr val="FFFFFF"/>
                </a:solidFill>
              </a:rPr>
              <a:t>https://</a:t>
            </a:r>
            <a:r>
              <a:rPr lang="en-US" sz="2000" dirty="0" err="1">
                <a:solidFill>
                  <a:srgbClr val="FFFFFF"/>
                </a:solidFill>
              </a:rPr>
              <a:t>www.hhs.gov</a:t>
            </a:r>
            <a:r>
              <a:rPr lang="en-US" sz="2000" dirty="0">
                <a:solidFill>
                  <a:srgbClr val="FFFFFF"/>
                </a:solidFill>
              </a:rPr>
              <a:t>/sites/default/files/strategy-for-distributing-covid-19-vaccine.pdf</a:t>
            </a:r>
          </a:p>
          <a:p>
            <a:pPr lvl="1"/>
            <a:endParaRPr lang="en-US" sz="2000" dirty="0">
              <a:solidFill>
                <a:srgbClr val="FFFFFF"/>
              </a:solidFill>
            </a:endParaRPr>
          </a:p>
        </p:txBody>
      </p:sp>
    </p:spTree>
    <p:extLst>
      <p:ext uri="{BB962C8B-B14F-4D97-AF65-F5344CB8AC3E}">
        <p14:creationId xmlns:p14="http://schemas.microsoft.com/office/powerpoint/2010/main" val="2358197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1F284D9A-937E-F54E-8CA4-B40CD05D4231}"/>
              </a:ext>
            </a:extLst>
          </p:cNvPr>
          <p:cNvSpPr>
            <a:spLocks noGrp="1"/>
          </p:cNvSpPr>
          <p:nvPr>
            <p:ph idx="1"/>
          </p:nvPr>
        </p:nvSpPr>
        <p:spPr>
          <a:xfrm>
            <a:off x="303935" y="393699"/>
            <a:ext cx="8536129" cy="6108701"/>
          </a:xfrm>
        </p:spPr>
        <p:txBody>
          <a:bodyPr>
            <a:normAutofit/>
          </a:bodyPr>
          <a:lstStyle/>
          <a:p>
            <a:endParaRPr lang="en-US" sz="700" dirty="0">
              <a:solidFill>
                <a:srgbClr val="FFFFFF"/>
              </a:solidFill>
            </a:endParaRPr>
          </a:p>
          <a:p>
            <a:r>
              <a:rPr lang="en-US" sz="2400" u="sng" dirty="0">
                <a:solidFill>
                  <a:srgbClr val="FFFFFF"/>
                </a:solidFill>
              </a:rPr>
              <a:t>Addressing COVID &amp; Vaccine misinformation on the internet</a:t>
            </a:r>
          </a:p>
          <a:p>
            <a:pPr lvl="1"/>
            <a:r>
              <a:rPr lang="en-US" sz="2000" dirty="0">
                <a:solidFill>
                  <a:srgbClr val="FFFFFF"/>
                </a:solidFill>
              </a:rPr>
              <a:t>https://</a:t>
            </a:r>
            <a:r>
              <a:rPr lang="en-US" sz="2000" dirty="0" err="1">
                <a:solidFill>
                  <a:srgbClr val="FFFFFF"/>
                </a:solidFill>
              </a:rPr>
              <a:t>www.ncronline.org</a:t>
            </a:r>
            <a:r>
              <a:rPr lang="en-US" sz="2000" dirty="0">
                <a:solidFill>
                  <a:srgbClr val="FFFFFF"/>
                </a:solidFill>
              </a:rPr>
              <a:t>/news/coronavirus/use-pfizer-moderna-covid-19-vaccines-morally-acceptable-say-bishops </a:t>
            </a:r>
          </a:p>
          <a:p>
            <a:pPr lvl="1"/>
            <a:r>
              <a:rPr lang="en-US" sz="2000" dirty="0">
                <a:hlinkClick r:id="rId2">
                  <a:extLst>
                    <a:ext uri="{A12FA001-AC4F-418D-AE19-62706E023703}">
                      <ahyp:hlinkClr xmlns:ahyp="http://schemas.microsoft.com/office/drawing/2018/hyperlinkcolor" val="tx"/>
                    </a:ext>
                  </a:extLst>
                </a:hlinkClick>
              </a:rPr>
              <a:t>https://www.heritage.org/public-health/commentary/the-covid-vaccine-and-the-pro-life-movement</a:t>
            </a:r>
            <a:endParaRPr lang="en-US" sz="2000" dirty="0"/>
          </a:p>
          <a:p>
            <a:pPr lvl="1"/>
            <a:r>
              <a:rPr lang="en-US" sz="2000" dirty="0">
                <a:hlinkClick r:id="rId3">
                  <a:extLst>
                    <a:ext uri="{A12FA001-AC4F-418D-AE19-62706E023703}">
                      <ahyp:hlinkClr xmlns:ahyp="http://schemas.microsoft.com/office/drawing/2018/hyperlinkcolor" val="tx"/>
                    </a:ext>
                  </a:extLst>
                </a:hlinkClick>
              </a:rPr>
              <a:t>https://www.nejm.org/doi/full/10.1056/NEJMoa2007764</a:t>
            </a:r>
            <a:r>
              <a:rPr lang="en-US" sz="2000" dirty="0"/>
              <a:t> </a:t>
            </a:r>
          </a:p>
          <a:p>
            <a:pPr lvl="1"/>
            <a:r>
              <a:rPr lang="en-US" sz="2000" dirty="0">
                <a:solidFill>
                  <a:srgbClr val="FFFFFF"/>
                </a:solidFill>
              </a:rPr>
              <a:t>https://</a:t>
            </a:r>
            <a:r>
              <a:rPr lang="en-US" sz="2000" dirty="0" err="1">
                <a:solidFill>
                  <a:srgbClr val="FFFFFF"/>
                </a:solidFill>
              </a:rPr>
              <a:t>jamanetwork.com</a:t>
            </a:r>
            <a:r>
              <a:rPr lang="en-US" sz="2000" dirty="0">
                <a:solidFill>
                  <a:srgbClr val="FFFFFF"/>
                </a:solidFill>
              </a:rPr>
              <a:t>/journals/</a:t>
            </a:r>
            <a:r>
              <a:rPr lang="en-US" sz="2000" dirty="0" err="1">
                <a:solidFill>
                  <a:srgbClr val="FFFFFF"/>
                </a:solidFill>
              </a:rPr>
              <a:t>jama</a:t>
            </a:r>
            <a:r>
              <a:rPr lang="en-US" sz="2000" dirty="0">
                <a:solidFill>
                  <a:srgbClr val="FFFFFF"/>
                </a:solidFill>
              </a:rPr>
              <a:t>/</a:t>
            </a:r>
            <a:r>
              <a:rPr lang="en-US" sz="2000" dirty="0" err="1">
                <a:solidFill>
                  <a:srgbClr val="FFFFFF"/>
                </a:solidFill>
              </a:rPr>
              <a:t>fullarticle</a:t>
            </a:r>
            <a:r>
              <a:rPr lang="en-US" sz="2000" dirty="0">
                <a:solidFill>
                  <a:srgbClr val="FFFFFF"/>
                </a:solidFill>
              </a:rPr>
              <a:t>/2770279</a:t>
            </a:r>
          </a:p>
          <a:p>
            <a:pPr lvl="1"/>
            <a:r>
              <a:rPr lang="en-US" sz="2000" dirty="0">
                <a:solidFill>
                  <a:srgbClr val="FFFFFF"/>
                </a:solidFill>
              </a:rPr>
              <a:t>https://</a:t>
            </a:r>
            <a:r>
              <a:rPr lang="en-US" sz="2000" dirty="0" err="1">
                <a:solidFill>
                  <a:srgbClr val="FFFFFF"/>
                </a:solidFill>
              </a:rPr>
              <a:t>www.who.int</a:t>
            </a:r>
            <a:r>
              <a:rPr lang="en-US" sz="2000" dirty="0">
                <a:solidFill>
                  <a:srgbClr val="FFFFFF"/>
                </a:solidFill>
              </a:rPr>
              <a:t>/emergencies/diseases/novel-coronavirus-2019/advice-for-public/</a:t>
            </a:r>
            <a:r>
              <a:rPr lang="en-US" sz="2000" dirty="0" err="1">
                <a:solidFill>
                  <a:srgbClr val="FFFFFF"/>
                </a:solidFill>
              </a:rPr>
              <a:t>myth-busters?gclid</a:t>
            </a:r>
            <a:r>
              <a:rPr lang="en-US" sz="2000" dirty="0">
                <a:solidFill>
                  <a:srgbClr val="FFFFFF"/>
                </a:solidFill>
              </a:rPr>
              <a:t>=Cj0KCQiA2uH-BRCCARIsAEeef3kLX9BGHJNqEHN8hHFaOFiCVZ8b9wH9qoEoz5rndsg8s9OVi-61f3oaAlyrEALw_wcB#chloroquine</a:t>
            </a:r>
          </a:p>
        </p:txBody>
      </p:sp>
    </p:spTree>
    <p:extLst>
      <p:ext uri="{BB962C8B-B14F-4D97-AF65-F5344CB8AC3E}">
        <p14:creationId xmlns:p14="http://schemas.microsoft.com/office/powerpoint/2010/main" val="266974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0CA84D0-F02B-454F-94E8-65623E647320}"/>
              </a:ext>
            </a:extLst>
          </p:cNvPr>
          <p:cNvPicPr>
            <a:picLocks noChangeAspect="1"/>
          </p:cNvPicPr>
          <p:nvPr/>
        </p:nvPicPr>
        <p:blipFill rotWithShape="1">
          <a:blip r:embed="rId2">
            <a:extLst>
              <a:ext uri="{28A0092B-C50C-407E-A947-70E740481C1C}">
                <a14:useLocalDpi xmlns:a14="http://schemas.microsoft.com/office/drawing/2010/main" val="0"/>
              </a:ext>
            </a:extLst>
          </a:blip>
          <a:srcRect l="20896" r="17457" b="2"/>
          <a:stretch/>
        </p:blipFill>
        <p:spPr>
          <a:xfrm>
            <a:off x="3082595" y="10"/>
            <a:ext cx="6061405"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3" name="Freeform: Shape 1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B477A9-98A9-BF43-B002-4AC6EBFCE8BE}"/>
              </a:ext>
            </a:extLst>
          </p:cNvPr>
          <p:cNvSpPr>
            <a:spLocks noGrp="1"/>
          </p:cNvSpPr>
          <p:nvPr>
            <p:ph type="title"/>
          </p:nvPr>
        </p:nvSpPr>
        <p:spPr>
          <a:xfrm>
            <a:off x="360771" y="1363663"/>
            <a:ext cx="3235615" cy="3204134"/>
          </a:xfrm>
        </p:spPr>
        <p:txBody>
          <a:bodyPr vert="horz" lIns="91440" tIns="45720" rIns="91440" bIns="45720" rtlCol="0" anchor="ctr">
            <a:normAutofit/>
          </a:bodyPr>
          <a:lstStyle/>
          <a:p>
            <a:r>
              <a:rPr lang="en-US" sz="4200" dirty="0"/>
              <a:t>The COVID-19 Vaccine</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02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06573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4465335"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CD051A7-5CF2-E04E-9D2F-19F2945A2403}"/>
              </a:ext>
            </a:extLst>
          </p:cNvPr>
          <p:cNvSpPr>
            <a:spLocks noGrp="1"/>
          </p:cNvSpPr>
          <p:nvPr>
            <p:ph type="title"/>
          </p:nvPr>
        </p:nvSpPr>
        <p:spPr>
          <a:xfrm>
            <a:off x="301751" y="198628"/>
            <a:ext cx="3861831" cy="2249424"/>
          </a:xfrm>
        </p:spPr>
        <p:txBody>
          <a:bodyPr vert="horz" lIns="91440" tIns="45720" rIns="91440" bIns="45720" rtlCol="0" anchor="b">
            <a:normAutofit/>
          </a:bodyPr>
          <a:lstStyle/>
          <a:p>
            <a:r>
              <a:rPr lang="en-US" sz="4700" dirty="0"/>
              <a:t>Two </a:t>
            </a:r>
            <a:br>
              <a:rPr lang="en-US" sz="4700" dirty="0"/>
            </a:br>
            <a:r>
              <a:rPr lang="en-US" sz="4700" dirty="0"/>
              <a:t>Leading</a:t>
            </a:r>
            <a:br>
              <a:rPr lang="en-US" sz="4700" dirty="0"/>
            </a:br>
            <a:r>
              <a:rPr lang="en-US" sz="4700" dirty="0"/>
              <a:t>Developers </a:t>
            </a:r>
          </a:p>
        </p:txBody>
      </p:sp>
      <p:pic>
        <p:nvPicPr>
          <p:cNvPr id="6" name="Picture 5" descr="Logo, icon&#10;&#10;Description automatically generated">
            <a:extLst>
              <a:ext uri="{FF2B5EF4-FFF2-40B4-BE49-F238E27FC236}">
                <a16:creationId xmlns:a16="http://schemas.microsoft.com/office/drawing/2014/main" id="{A5087F4F-4FB0-B044-9958-85320B8BF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0" y="732777"/>
            <a:ext cx="3312671" cy="1805405"/>
          </a:xfrm>
          <a:prstGeom prst="rect">
            <a:avLst/>
          </a:prstGeom>
        </p:spPr>
      </p:pic>
      <p:pic>
        <p:nvPicPr>
          <p:cNvPr id="8" name="Picture 7" descr="Logo&#10;&#10;Description automatically generated">
            <a:extLst>
              <a:ext uri="{FF2B5EF4-FFF2-40B4-BE49-F238E27FC236}">
                <a16:creationId xmlns:a16="http://schemas.microsoft.com/office/drawing/2014/main" id="{96E6EA58-726C-764C-8D33-1CB01D83E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335" y="3612104"/>
            <a:ext cx="4276585" cy="2234515"/>
          </a:xfrm>
          <a:prstGeom prst="rect">
            <a:avLst/>
          </a:prstGeom>
        </p:spPr>
      </p:pic>
    </p:spTree>
    <p:extLst>
      <p:ext uri="{BB962C8B-B14F-4D97-AF65-F5344CB8AC3E}">
        <p14:creationId xmlns:p14="http://schemas.microsoft.com/office/powerpoint/2010/main" val="2249437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text, sign&#10;&#10;Description automatically generated">
            <a:extLst>
              <a:ext uri="{FF2B5EF4-FFF2-40B4-BE49-F238E27FC236}">
                <a16:creationId xmlns:a16="http://schemas.microsoft.com/office/drawing/2014/main" id="{143C2987-C1AF-1F40-9010-D5F1093C7EF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335" r="9984" b="-1"/>
          <a:stretch/>
        </p:blipFill>
        <p:spPr>
          <a:xfrm>
            <a:off x="20" y="10"/>
            <a:ext cx="9143980" cy="6857990"/>
          </a:xfrm>
          <a:prstGeom prst="rect">
            <a:avLst/>
          </a:prstGeom>
        </p:spPr>
      </p:pic>
    </p:spTree>
    <p:extLst>
      <p:ext uri="{BB962C8B-B14F-4D97-AF65-F5344CB8AC3E}">
        <p14:creationId xmlns:p14="http://schemas.microsoft.com/office/powerpoint/2010/main" val="845410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A91E-B3D3-A348-853F-9CB827689615}"/>
              </a:ext>
            </a:extLst>
          </p:cNvPr>
          <p:cNvSpPr>
            <a:spLocks noGrp="1"/>
          </p:cNvSpPr>
          <p:nvPr>
            <p:ph type="title"/>
          </p:nvPr>
        </p:nvSpPr>
        <p:spPr/>
        <p:txBody>
          <a:bodyPr/>
          <a:lstStyle/>
          <a:p>
            <a:r>
              <a:rPr lang="en-US" dirty="0"/>
              <a:t>Why is an EUA necessary?</a:t>
            </a:r>
          </a:p>
        </p:txBody>
      </p:sp>
      <p:sp>
        <p:nvSpPr>
          <p:cNvPr id="3" name="Content Placeholder 2">
            <a:extLst>
              <a:ext uri="{FF2B5EF4-FFF2-40B4-BE49-F238E27FC236}">
                <a16:creationId xmlns:a16="http://schemas.microsoft.com/office/drawing/2014/main" id="{792F1BA8-51D1-5347-96CD-D79618F9A9AB}"/>
              </a:ext>
            </a:extLst>
          </p:cNvPr>
          <p:cNvSpPr>
            <a:spLocks noGrp="1"/>
          </p:cNvSpPr>
          <p:nvPr>
            <p:ph idx="1"/>
          </p:nvPr>
        </p:nvSpPr>
        <p:spPr>
          <a:xfrm>
            <a:off x="330200" y="1825624"/>
            <a:ext cx="8483600" cy="4667250"/>
          </a:xfrm>
        </p:spPr>
        <p:txBody>
          <a:bodyPr>
            <a:normAutofit/>
          </a:bodyPr>
          <a:lstStyle/>
          <a:p>
            <a:r>
              <a:rPr lang="en-US" dirty="0"/>
              <a:t>Normally, most vaccine development happens in non-humans (</a:t>
            </a:r>
            <a:r>
              <a:rPr lang="en-US" dirty="0" err="1"/>
              <a:t>ie</a:t>
            </a:r>
            <a:r>
              <a:rPr lang="en-US" dirty="0"/>
              <a:t>: animals, in vitro testing)</a:t>
            </a:r>
          </a:p>
          <a:p>
            <a:r>
              <a:rPr lang="en-US" dirty="0"/>
              <a:t>In emergency circumstances (a pandemic), the FDA will allow tightly controlled, limited testing in healthy human volunteers in three phases</a:t>
            </a:r>
          </a:p>
          <a:p>
            <a:pPr lvl="1"/>
            <a:r>
              <a:rPr lang="en-US" u="sng" dirty="0"/>
              <a:t>Phase 1</a:t>
            </a:r>
            <a:r>
              <a:rPr lang="en-US" dirty="0"/>
              <a:t>: Small scale safety testing in healthy human volunteers (generally 100 - 200)</a:t>
            </a:r>
          </a:p>
          <a:p>
            <a:pPr lvl="1"/>
            <a:r>
              <a:rPr lang="en-US" u="sng" dirty="0"/>
              <a:t>Phase 2</a:t>
            </a:r>
            <a:r>
              <a:rPr lang="en-US" dirty="0"/>
              <a:t>: Safety testing of varying doses on 1000-2000 volunteers reconfirming safety in the larger group</a:t>
            </a:r>
          </a:p>
          <a:p>
            <a:pPr lvl="1"/>
            <a:r>
              <a:rPr lang="en-US" u="sng" dirty="0"/>
              <a:t>Phase 3</a:t>
            </a:r>
            <a:r>
              <a:rPr lang="en-US" dirty="0"/>
              <a:t>: Testing in 10,000+ volunteers to </a:t>
            </a:r>
            <a:r>
              <a:rPr lang="en-US" dirty="0" err="1"/>
              <a:t>seehow</a:t>
            </a:r>
            <a:r>
              <a:rPr lang="en-US" dirty="0"/>
              <a:t> well the vaccine protects against the virus, with continued safety assessment.</a:t>
            </a:r>
          </a:p>
        </p:txBody>
      </p:sp>
    </p:spTree>
    <p:extLst>
      <p:ext uri="{BB962C8B-B14F-4D97-AF65-F5344CB8AC3E}">
        <p14:creationId xmlns:p14="http://schemas.microsoft.com/office/powerpoint/2010/main" val="287769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9A46F-5355-D04F-9641-F68B9CB07257}"/>
              </a:ext>
            </a:extLst>
          </p:cNvPr>
          <p:cNvSpPr>
            <a:spLocks noGrp="1"/>
          </p:cNvSpPr>
          <p:nvPr>
            <p:ph type="title"/>
          </p:nvPr>
        </p:nvSpPr>
        <p:spPr/>
        <p:txBody>
          <a:bodyPr/>
          <a:lstStyle/>
          <a:p>
            <a:r>
              <a:rPr lang="en-US"/>
              <a:t>Pfizer Phase 3 Stats</a:t>
            </a:r>
            <a:endParaRPr lang="en-US" dirty="0"/>
          </a:p>
        </p:txBody>
      </p:sp>
      <p:pic>
        <p:nvPicPr>
          <p:cNvPr id="5" name="Content Placeholder 4" descr="Diagram&#10;&#10;Description automatically generated">
            <a:extLst>
              <a:ext uri="{FF2B5EF4-FFF2-40B4-BE49-F238E27FC236}">
                <a16:creationId xmlns:a16="http://schemas.microsoft.com/office/drawing/2014/main" id="{2CE8E70F-0213-DC44-A55D-0FBE551683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724" y="2134772"/>
            <a:ext cx="8519476" cy="3785616"/>
          </a:xfrm>
          <a:ln w="50800" cmpd="thickThin">
            <a:solidFill>
              <a:schemeClr val="accent2"/>
            </a:solidFill>
          </a:ln>
        </p:spPr>
      </p:pic>
    </p:spTree>
    <p:extLst>
      <p:ext uri="{BB962C8B-B14F-4D97-AF65-F5344CB8AC3E}">
        <p14:creationId xmlns:p14="http://schemas.microsoft.com/office/powerpoint/2010/main" val="34464035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910</TotalTime>
  <Words>2537</Words>
  <Application>Microsoft Macintosh PowerPoint</Application>
  <PresentationFormat>On-screen Show (4:3)</PresentationFormat>
  <Paragraphs>158</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Avenir Next LT Pro</vt:lpstr>
      <vt:lpstr>Calibri</vt:lpstr>
      <vt:lpstr>Calibri Light</vt:lpstr>
      <vt:lpstr>Wingdings</vt:lpstr>
      <vt:lpstr>Office Theme</vt:lpstr>
      <vt:lpstr>COVID 19 Vaccine Educational Brief Kevin E Mackey MD, FAEMS, Sacramento Regional Fire Shira A Schlesinger MD, MPH, FACEP, Newport Beach Fire</vt:lpstr>
      <vt:lpstr>Essential Scientific Material is Included to Address Common Questions</vt:lpstr>
      <vt:lpstr>SARS-CoV2 Virus Explained</vt:lpstr>
      <vt:lpstr>How Does COVID Infect Humans?</vt:lpstr>
      <vt:lpstr>The COVID-19 Vaccine</vt:lpstr>
      <vt:lpstr>Two  Leading Developers </vt:lpstr>
      <vt:lpstr>PowerPoint Presentation</vt:lpstr>
      <vt:lpstr>Why is an EUA necessary?</vt:lpstr>
      <vt:lpstr>Pfizer Phase 3 Stats</vt:lpstr>
      <vt:lpstr>Pfizer Phase 3 Results</vt:lpstr>
      <vt:lpstr>Moderna Phase 3 Results</vt:lpstr>
      <vt:lpstr>Side by Side Comparison</vt:lpstr>
      <vt:lpstr>How does the vaccine actually work?   Hint: Replication</vt:lpstr>
      <vt:lpstr>- REMEMBER: the “spike protein” is unique to COVID-19 virus, and helps the virus invade human cells   - The vaccines contains viral mRNA that “writes” the spike protein without the rest of the virus  - The mRNA is taken up by cells  the human cell’s own manufacturing plant (ribosomes) making the spike proteins (but not other parts of the virus)  -  The spike proteins are released into the body, triggering the body to “learn” what the spike proteins ”look like” and create antibodies and immunes cells against them. </vt:lpstr>
      <vt:lpstr>The resulting “Activated B” immune cells seek out and destroy cells expressing the spike proteins (e.g. any viral particles or infected cells)</vt:lpstr>
      <vt:lpstr>Antibodies produced in the B cells also flow through the body looking for cells  containing the spike protein (like SARS-CoV 2 infected cells) and destroys them thereby stopping the spread of the infection to nearby cells.</vt:lpstr>
      <vt:lpstr>PowerPoint Presentation</vt:lpstr>
      <vt:lpstr>Myth: The COVID 19 Vaccine will stop you from contracting COVID-19</vt:lpstr>
      <vt:lpstr>Myth: The process of vaccine development was rushed and haphazard</vt:lpstr>
      <vt:lpstr>Myth: There have not been any prior RNA vaccines used in humans</vt:lpstr>
      <vt:lpstr>Myth: RNA vaccines can implant material into the human genome (DNA) or fundamentally change a human’s genetic structure</vt:lpstr>
      <vt:lpstr>Myth: The COVID vaccine uses live virus</vt:lpstr>
      <vt:lpstr>Myth: The COVID vaccine was made from “aborted fetal tissue”</vt:lpstr>
      <vt:lpstr>Myth: COVID treatments have gotten much better, so a vaccine is unnecessary</vt:lpstr>
      <vt:lpstr>Myth: Ill effects from the vaccine won’t be seen for months or years</vt:lpstr>
      <vt:lpstr>PowerPoint Presentation</vt:lpstr>
      <vt:lpstr>Will PPE Use Change After Vaccination?</vt:lpstr>
      <vt:lpstr>PPE use shall continue until morale improves!</vt:lpstr>
      <vt:lpstr>Can vaccination cause “false-positive” tests for COVID?</vt:lpstr>
      <vt:lpstr>Question: If I get COVID symptoms after vaccination, what happens?</vt:lpstr>
      <vt:lpstr>Will the vaccine prevent me from passing COVID-19 to family or friends?</vt:lpstr>
      <vt:lpstr>How will vaccines be distributed?</vt:lpstr>
      <vt:lpstr>Operation Warp Speed</vt:lpstr>
      <vt:lpstr>Operation Warp Speed</vt:lpstr>
      <vt:lpstr>PowerPoint Presentation</vt:lpstr>
      <vt:lpstr>Why are we getting the Moderna vaccine when hospitals are getting Pfizer?</vt:lpstr>
      <vt:lpstr>What other ingredients are in the vaccine?</vt:lpstr>
      <vt:lpstr>What are the side effects of the vaccine?</vt:lpstr>
      <vt:lpstr>Question: If I experience side effects, how do I report them?</vt:lpstr>
      <vt:lpstr>What if I miss or delay my 2nd dose?</vt:lpstr>
      <vt:lpstr>History Repeats</vt:lpstr>
      <vt:lpstr>References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Vaccine Educational Brief Kevin E Mackey MD, FAEMS Sacramento Regional Fire</dc:title>
  <dc:creator>Microsoft Office User</dc:creator>
  <cp:lastModifiedBy>Microsoft Office User</cp:lastModifiedBy>
  <cp:revision>12</cp:revision>
  <dcterms:created xsi:type="dcterms:W3CDTF">2020-12-15T21:45:45Z</dcterms:created>
  <dcterms:modified xsi:type="dcterms:W3CDTF">2020-12-23T19:40:42Z</dcterms:modified>
</cp:coreProperties>
</file>