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9" r:id="rId1"/>
  </p:sldMasterIdLst>
  <p:notesMasterIdLst>
    <p:notesMasterId r:id="rId22"/>
  </p:notesMasterIdLst>
  <p:handoutMasterIdLst>
    <p:handoutMasterId r:id="rId23"/>
  </p:handoutMasterIdLst>
  <p:sldIdLst>
    <p:sldId id="317" r:id="rId2"/>
    <p:sldId id="318" r:id="rId3"/>
    <p:sldId id="334" r:id="rId4"/>
    <p:sldId id="333" r:id="rId5"/>
    <p:sldId id="335" r:id="rId6"/>
    <p:sldId id="343" r:id="rId7"/>
    <p:sldId id="336" r:id="rId8"/>
    <p:sldId id="337" r:id="rId9"/>
    <p:sldId id="338" r:id="rId10"/>
    <p:sldId id="339" r:id="rId11"/>
    <p:sldId id="320" r:id="rId12"/>
    <p:sldId id="316" r:id="rId13"/>
    <p:sldId id="319" r:id="rId14"/>
    <p:sldId id="340" r:id="rId15"/>
    <p:sldId id="323" r:id="rId16"/>
    <p:sldId id="331" r:id="rId17"/>
    <p:sldId id="325" r:id="rId18"/>
    <p:sldId id="330" r:id="rId19"/>
    <p:sldId id="326" r:id="rId20"/>
    <p:sldId id="341" r:id="rId21"/>
  </p:sldIdLst>
  <p:sldSz cx="12192000" cy="6858000"/>
  <p:notesSz cx="7315200" cy="9601200"/>
  <p:custDataLst>
    <p:tags r:id="rId24"/>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229"/>
    <a:srgbClr val="FFC82E"/>
    <a:srgbClr val="FFC500"/>
    <a:srgbClr val="C4161C"/>
    <a:srgbClr val="996633"/>
    <a:srgbClr val="FFC000"/>
    <a:srgbClr val="F3C582"/>
    <a:srgbClr val="F7C66F"/>
    <a:srgbClr val="FDD66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3" autoAdjust="0"/>
    <p:restoredTop sz="77925" autoAdjust="0"/>
  </p:normalViewPr>
  <p:slideViewPr>
    <p:cSldViewPr snapToGrid="0" snapToObjects="1">
      <p:cViewPr varScale="1">
        <p:scale>
          <a:sx n="56" d="100"/>
          <a:sy n="56" d="100"/>
        </p:scale>
        <p:origin x="1440" y="6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hangingPunct="1">
              <a:defRPr sz="13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eaLnBrk="1" hangingPunct="1">
              <a:defRPr sz="1300">
                <a:latin typeface="Arial" charset="0"/>
                <a:ea typeface="ＭＳ Ｐゴシック" charset="-128"/>
              </a:defRPr>
            </a:lvl1pPr>
          </a:lstStyle>
          <a:p>
            <a:pPr>
              <a:defRPr/>
            </a:pPr>
            <a:fld id="{5FE5C421-7E86-4987-AA60-F8A3422ADD64}" type="datetimeFigureOut">
              <a:rPr lang="en-US"/>
              <a:pPr>
                <a:defRPr/>
              </a:pPr>
              <a:t>6/25/2021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1" hangingPunct="1">
              <a:defRPr sz="13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ACB56D6B-826F-4D73-84B8-A1834E2C43B1}" type="slidenum">
              <a:rPr lang="en-US" altLang="en-US"/>
              <a:pPr>
                <a:defRPr/>
              </a:pPr>
              <a:t>‹#›</a:t>
            </a:fld>
            <a:endParaRPr lang="en-US" altLang="en-US"/>
          </a:p>
        </p:txBody>
      </p:sp>
    </p:spTree>
    <p:extLst>
      <p:ext uri="{BB962C8B-B14F-4D97-AF65-F5344CB8AC3E}">
        <p14:creationId xmlns:p14="http://schemas.microsoft.com/office/powerpoint/2010/main" val="2620755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681C191-D03C-46B0-9555-DF15D029A695}" type="datetimeFigureOut">
              <a:rPr lang="en-US" smtClean="0"/>
              <a:t>6/25/2021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9DE559D-2ACA-4EE9-B65E-1ACCD042CEB3}" type="slidenum">
              <a:rPr lang="en-US" smtClean="0"/>
              <a:t>‹#›</a:t>
            </a:fld>
            <a:endParaRPr lang="en-US"/>
          </a:p>
        </p:txBody>
      </p:sp>
    </p:spTree>
    <p:extLst>
      <p:ext uri="{BB962C8B-B14F-4D97-AF65-F5344CB8AC3E}">
        <p14:creationId xmlns:p14="http://schemas.microsoft.com/office/powerpoint/2010/main" val="35227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DE559D-2ACA-4EE9-B65E-1ACCD042CEB3}" type="slidenum">
              <a:rPr lang="en-US" smtClean="0"/>
              <a:t>1</a:t>
            </a:fld>
            <a:endParaRPr lang="en-US"/>
          </a:p>
        </p:txBody>
      </p:sp>
    </p:spTree>
    <p:extLst>
      <p:ext uri="{BB962C8B-B14F-4D97-AF65-F5344CB8AC3E}">
        <p14:creationId xmlns:p14="http://schemas.microsoft.com/office/powerpoint/2010/main" val="286739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2</a:t>
            </a:fld>
            <a:endParaRPr lang="en-US"/>
          </a:p>
        </p:txBody>
      </p:sp>
    </p:spTree>
    <p:extLst>
      <p:ext uri="{BB962C8B-B14F-4D97-AF65-F5344CB8AC3E}">
        <p14:creationId xmlns:p14="http://schemas.microsoft.com/office/powerpoint/2010/main" val="21131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4</a:t>
            </a:fld>
            <a:endParaRPr lang="en-US"/>
          </a:p>
        </p:txBody>
      </p:sp>
    </p:spTree>
    <p:extLst>
      <p:ext uri="{BB962C8B-B14F-4D97-AF65-F5344CB8AC3E}">
        <p14:creationId xmlns:p14="http://schemas.microsoft.com/office/powerpoint/2010/main" val="27349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DE559D-2ACA-4EE9-B65E-1ACCD042CEB3}" type="slidenum">
              <a:rPr lang="en-US" smtClean="0"/>
              <a:t>7</a:t>
            </a:fld>
            <a:endParaRPr lang="en-US"/>
          </a:p>
        </p:txBody>
      </p:sp>
    </p:spTree>
    <p:extLst>
      <p:ext uri="{BB962C8B-B14F-4D97-AF65-F5344CB8AC3E}">
        <p14:creationId xmlns:p14="http://schemas.microsoft.com/office/powerpoint/2010/main" val="15393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E559D-2ACA-4EE9-B65E-1ACCD042CEB3}" type="slidenum">
              <a:rPr lang="en-US" smtClean="0"/>
              <a:t>19</a:t>
            </a:fld>
            <a:endParaRPr lang="en-US"/>
          </a:p>
        </p:txBody>
      </p:sp>
    </p:spTree>
    <p:extLst>
      <p:ext uri="{BB962C8B-B14F-4D97-AF65-F5344CB8AC3E}">
        <p14:creationId xmlns:p14="http://schemas.microsoft.com/office/powerpoint/2010/main" val="174325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20</a:t>
            </a:fld>
            <a:endParaRPr lang="en-US"/>
          </a:p>
        </p:txBody>
      </p:sp>
    </p:spTree>
    <p:extLst>
      <p:ext uri="{BB962C8B-B14F-4D97-AF65-F5344CB8AC3E}">
        <p14:creationId xmlns:p14="http://schemas.microsoft.com/office/powerpoint/2010/main" val="74141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Slide - Opening Slide 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737" y="2249424"/>
            <a:ext cx="11091672" cy="2386584"/>
          </a:xfrm>
          <a:prstGeom prst="rect">
            <a:avLst/>
          </a:prstGeom>
        </p:spPr>
        <p:txBody>
          <a:bodyPr anchor="b" anchorCtr="0">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ubtitle 2"/>
          <p:cNvSpPr>
            <a:spLocks noGrp="1"/>
          </p:cNvSpPr>
          <p:nvPr>
            <p:ph type="subTitle" idx="1"/>
          </p:nvPr>
        </p:nvSpPr>
        <p:spPr>
          <a:xfrm>
            <a:off x="550817" y="4725445"/>
            <a:ext cx="11090366" cy="1655762"/>
          </a:xfrm>
          <a:prstGeom prst="rect">
            <a:avLst/>
          </a:prstGeo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6274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Slide - Opening Slide Blank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737" y="2249424"/>
            <a:ext cx="11091672" cy="2386584"/>
          </a:xfrm>
          <a:prstGeom prst="rect">
            <a:avLst/>
          </a:prstGeom>
        </p:spPr>
        <p:txBody>
          <a:bodyPr anchor="b" anchorCtr="0">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ubtitle 2"/>
          <p:cNvSpPr>
            <a:spLocks noGrp="1"/>
          </p:cNvSpPr>
          <p:nvPr>
            <p:ph type="subTitle" idx="1"/>
          </p:nvPr>
        </p:nvSpPr>
        <p:spPr>
          <a:xfrm>
            <a:off x="550817" y="4725445"/>
            <a:ext cx="11090366" cy="1655762"/>
          </a:xfrm>
          <a:prstGeom prst="rect">
            <a:avLst/>
          </a:prstGeo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007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59" y="1097280"/>
            <a:ext cx="11261562" cy="4669666"/>
          </a:xfrm>
        </p:spPr>
        <p:txBody>
          <a:bodyPr/>
          <a:lstStyle>
            <a:lvl1pPr marL="0" indent="0">
              <a:lnSpc>
                <a:spcPct val="100000"/>
              </a:lnSpc>
              <a:buNone/>
              <a:defRPr sz="3200" b="0">
                <a:effectLst/>
                <a:latin typeface="Arial" panose="020B0604020202020204" pitchFamily="34" charset="0"/>
                <a:cs typeface="Arial" panose="020B0604020202020204" pitchFamily="34" charset="0"/>
              </a:defRPr>
            </a:lvl1pPr>
            <a:lvl2pPr marL="6858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2800" baseline="0">
                <a:effectLst/>
                <a:latin typeface="Arial" panose="020B0604020202020204" pitchFamily="34" charset="0"/>
                <a:cs typeface="Arial" panose="020B0604020202020204" pitchFamily="34" charset="0"/>
              </a:defRPr>
            </a:lvl2pPr>
            <a:lvl3pPr marL="1257300" indent="-458788">
              <a:defRPr sz="2400">
                <a:effectLst/>
                <a:latin typeface="Arial" panose="020B0604020202020204" pitchFamily="34" charset="0"/>
                <a:cs typeface="Arial" panose="020B0604020202020204" pitchFamily="34" charset="0"/>
              </a:defRPr>
            </a:lvl3pPr>
            <a:lvl4pPr marL="1257300" indent="0">
              <a:buNone/>
              <a:defRPr sz="2000">
                <a:effectLst/>
                <a:latin typeface="Arial" panose="020B0604020202020204" pitchFamily="34" charset="0"/>
                <a:cs typeface="Arial" panose="020B0604020202020204" pitchFamily="34" charset="0"/>
              </a:defRPr>
            </a:lvl4pPr>
            <a:lvl5pPr>
              <a:defRPr sz="1600">
                <a:effectLst/>
                <a:latin typeface="Arial" panose="020B0604020202020204" pitchFamily="34" charset="0"/>
                <a:cs typeface="Arial" panose="020B0604020202020204" pitchFamily="34" charset="0"/>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4200">
                <a:solidFill>
                  <a:srgbClr val="FFC82E"/>
                </a:solidFill>
              </a:defRPr>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1B670E5D-9938-48ED-B777-8BBB2F731EDA}"/>
              </a:ext>
            </a:extLst>
          </p:cNvPr>
          <p:cNvSpPr>
            <a:spLocks noGrp="1"/>
          </p:cNvSpPr>
          <p:nvPr>
            <p:ph type="ftr" sz="quarter" idx="10"/>
          </p:nvPr>
        </p:nvSpPr>
        <p:spPr/>
        <p:txBody>
          <a:bodyPr/>
          <a:lstStyle/>
          <a:p>
            <a:r>
              <a:rPr lang="en-US"/>
              <a:t>Legislative Conference | Washington, DC</a:t>
            </a:r>
            <a:endParaRPr lang="en-US" dirty="0"/>
          </a:p>
        </p:txBody>
      </p:sp>
      <p:sp>
        <p:nvSpPr>
          <p:cNvPr id="4" name="Slide Number Placeholder 3">
            <a:extLst>
              <a:ext uri="{FF2B5EF4-FFF2-40B4-BE49-F238E27FC236}">
                <a16:creationId xmlns:a16="http://schemas.microsoft.com/office/drawing/2014/main" id="{5BF778B8-A933-48F2-BC0B-CABC32EAA7C5}"/>
              </a:ext>
            </a:extLst>
          </p:cNvPr>
          <p:cNvSpPr>
            <a:spLocks noGrp="1"/>
          </p:cNvSpPr>
          <p:nvPr>
            <p:ph type="sldNum" sz="quarter" idx="11"/>
          </p:nvPr>
        </p:nvSpPr>
        <p:spPr/>
        <p:txBody>
          <a:bodyPr/>
          <a:lstStyle/>
          <a:p>
            <a:fld id="{567D8AE3-3262-4CFB-BDF0-2626C72D47ED}" type="slidenum">
              <a:rPr lang="en-US" smtClean="0"/>
              <a:pPr/>
              <a:t>‹#›</a:t>
            </a:fld>
            <a:endParaRPr lang="en-US"/>
          </a:p>
        </p:txBody>
      </p:sp>
    </p:spTree>
    <p:extLst>
      <p:ext uri="{BB962C8B-B14F-4D97-AF65-F5344CB8AC3E}">
        <p14:creationId xmlns:p14="http://schemas.microsoft.com/office/powerpoint/2010/main" val="217369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ulle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1097280"/>
            <a:ext cx="11261562" cy="4946904"/>
          </a:xfrm>
        </p:spPr>
        <p:txBody>
          <a:bodyPr/>
          <a:lstStyle>
            <a:lvl1pPr>
              <a:lnSpc>
                <a:spcPct val="100000"/>
              </a:lnSpc>
              <a:spcAft>
                <a:spcPts val="600"/>
              </a:spcAft>
              <a:defRPr lang="en-US" altLang="en-US" sz="3200" b="0" kern="1200" dirty="0" smtClean="0">
                <a:solidFill>
                  <a:schemeClr val="tx1"/>
                </a:solidFill>
                <a:effectLst/>
                <a:latin typeface="Arial" panose="020B0604020202020204" pitchFamily="34" charset="0"/>
                <a:ea typeface="+mn-ea"/>
                <a:cs typeface="Arial" panose="020B0604020202020204" pitchFamily="34" charset="0"/>
              </a:defRPr>
            </a:lvl1pPr>
            <a:lvl2pPr marL="800100" indent="-342900">
              <a:lnSpc>
                <a:spcPct val="100000"/>
              </a:lnSpc>
              <a:spcAft>
                <a:spcPts val="600"/>
              </a:spcAft>
              <a:defRPr sz="2800">
                <a:effectLst/>
                <a:latin typeface="Arial" panose="020B0604020202020204" pitchFamily="34" charset="0"/>
                <a:cs typeface="Arial" panose="020B0604020202020204" pitchFamily="34" charset="0"/>
              </a:defRPr>
            </a:lvl2pPr>
            <a:lvl3pPr>
              <a:lnSpc>
                <a:spcPct val="100000"/>
              </a:lnSpc>
              <a:spcAft>
                <a:spcPts val="600"/>
              </a:spcAft>
              <a:defRPr sz="2400">
                <a:effectLst/>
                <a:latin typeface="Arial" panose="020B0604020202020204" pitchFamily="34" charset="0"/>
                <a:cs typeface="Arial" panose="020B0604020202020204" pitchFamily="34" charset="0"/>
              </a:defRPr>
            </a:lvl3pPr>
            <a:lvl4pPr marL="1712913" indent="-334963">
              <a:lnSpc>
                <a:spcPct val="100000"/>
              </a:lnSpc>
              <a:spcAft>
                <a:spcPts val="600"/>
              </a:spcAft>
              <a:defRPr sz="2000">
                <a:effectLst/>
                <a:latin typeface="Arial" panose="020B0604020202020204" pitchFamily="34" charset="0"/>
                <a:cs typeface="Arial" panose="020B0604020202020204" pitchFamily="34" charset="0"/>
              </a:defRPr>
            </a:lvl4pPr>
            <a:lvl5pPr marL="1371600" indent="0">
              <a:spcAft>
                <a:spcPts val="600"/>
              </a:spcAft>
              <a:buNone/>
              <a:defRPr sz="1600">
                <a:effectLst/>
                <a:latin typeface="Arial" panose="020B0604020202020204" pitchFamily="34" charset="0"/>
                <a:cs typeface="Arial" panose="020B0604020202020204" pitchFamily="34" charset="0"/>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4200">
                <a:solidFill>
                  <a:srgbClr val="FFC82E"/>
                </a:solidFill>
              </a:defRPr>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3F499E38-3A0F-46BF-B091-84D183DB9CA6}"/>
              </a:ext>
            </a:extLst>
          </p:cNvPr>
          <p:cNvSpPr>
            <a:spLocks noGrp="1"/>
          </p:cNvSpPr>
          <p:nvPr>
            <p:ph type="ftr" sz="quarter" idx="10"/>
          </p:nvPr>
        </p:nvSpPr>
        <p:spPr/>
        <p:txBody>
          <a:bodyPr/>
          <a:lstStyle/>
          <a:p>
            <a:r>
              <a:rPr lang="en-US"/>
              <a:t>Legislative Conference | Washington, DC</a:t>
            </a:r>
            <a:endParaRPr lang="en-US" dirty="0"/>
          </a:p>
        </p:txBody>
      </p:sp>
      <p:sp>
        <p:nvSpPr>
          <p:cNvPr id="4" name="Slide Number Placeholder 3">
            <a:extLst>
              <a:ext uri="{FF2B5EF4-FFF2-40B4-BE49-F238E27FC236}">
                <a16:creationId xmlns:a16="http://schemas.microsoft.com/office/drawing/2014/main" id="{F039CB74-331E-4A5E-9407-19EE78C42264}"/>
              </a:ext>
            </a:extLst>
          </p:cNvPr>
          <p:cNvSpPr>
            <a:spLocks noGrp="1"/>
          </p:cNvSpPr>
          <p:nvPr>
            <p:ph type="sldNum" sz="quarter" idx="11"/>
          </p:nvPr>
        </p:nvSpPr>
        <p:spPr/>
        <p:txBody>
          <a:bodyPr/>
          <a:lstStyle/>
          <a:p>
            <a:fld id="{567D8AE3-3262-4CFB-BDF0-2626C72D47ED}" type="slidenum">
              <a:rPr lang="en-US" smtClean="0"/>
              <a:pPr/>
              <a:t>‹#›</a:t>
            </a:fld>
            <a:endParaRPr lang="en-US"/>
          </a:p>
        </p:txBody>
      </p:sp>
    </p:spTree>
    <p:extLst>
      <p:ext uri="{BB962C8B-B14F-4D97-AF65-F5344CB8AC3E}">
        <p14:creationId xmlns:p14="http://schemas.microsoft.com/office/powerpoint/2010/main" val="2174878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95703A-3D70-4AB7-AE81-EB164EE201F2}"/>
              </a:ext>
            </a:extLst>
          </p:cNvPr>
          <p:cNvSpPr>
            <a:spLocks noGrp="1"/>
          </p:cNvSpPr>
          <p:nvPr>
            <p:ph type="ftr" sz="quarter" idx="3"/>
          </p:nvPr>
        </p:nvSpPr>
        <p:spPr>
          <a:xfrm>
            <a:off x="768096" y="6309360"/>
            <a:ext cx="4114800" cy="365125"/>
          </a:xfrm>
          <a:prstGeom prst="rect">
            <a:avLst/>
          </a:prstGeom>
        </p:spPr>
        <p:txBody>
          <a:bodyPr vert="horz" lIns="91440" tIns="45720" rIns="91440" bIns="45720" rtlCol="0" anchor="ctr"/>
          <a:lstStyle>
            <a:lvl1pPr algn="l">
              <a:defRPr sz="1400" b="1">
                <a:solidFill>
                  <a:srgbClr val="7B5229"/>
                </a:solidFill>
              </a:defRPr>
            </a:lvl1pPr>
          </a:lstStyle>
          <a:p>
            <a:r>
              <a:rPr lang="en-US"/>
              <a:t>Legislative Conference | Washington, DC</a:t>
            </a:r>
            <a:endParaRPr lang="en-US" dirty="0"/>
          </a:p>
        </p:txBody>
      </p:sp>
      <p:sp>
        <p:nvSpPr>
          <p:cNvPr id="3" name="Slide Number Placeholder 2">
            <a:extLst>
              <a:ext uri="{FF2B5EF4-FFF2-40B4-BE49-F238E27FC236}">
                <a16:creationId xmlns:a16="http://schemas.microsoft.com/office/drawing/2014/main" id="{FBC95235-FA11-4E48-9912-32777261D26D}"/>
              </a:ext>
            </a:extLst>
          </p:cNvPr>
          <p:cNvSpPr>
            <a:spLocks noGrp="1"/>
          </p:cNvSpPr>
          <p:nvPr>
            <p:ph type="sldNum" sz="quarter" idx="4"/>
          </p:nvPr>
        </p:nvSpPr>
        <p:spPr>
          <a:xfrm>
            <a:off x="137160" y="6309360"/>
            <a:ext cx="616528" cy="365125"/>
          </a:xfrm>
          <a:prstGeom prst="rect">
            <a:avLst/>
          </a:prstGeom>
        </p:spPr>
        <p:txBody>
          <a:bodyPr vert="horz" lIns="91440" tIns="45720" rIns="91440" bIns="45720" rtlCol="0" anchor="ctr"/>
          <a:lstStyle>
            <a:lvl1pPr algn="ctr">
              <a:defRPr sz="1600" b="1">
                <a:solidFill>
                  <a:srgbClr val="7B5229"/>
                </a:solidFill>
              </a:defRPr>
            </a:lvl1pPr>
          </a:lstStyle>
          <a:p>
            <a:fld id="{567D8AE3-3262-4CFB-BDF0-2626C72D47ED}" type="slidenum">
              <a:rPr lang="en-US" smtClean="0"/>
              <a:pPr/>
              <a:t>‹#›</a:t>
            </a:fld>
            <a:endParaRPr lang="en-US"/>
          </a:p>
        </p:txBody>
      </p:sp>
    </p:spTree>
    <p:extLst>
      <p:ext uri="{BB962C8B-B14F-4D97-AF65-F5344CB8AC3E}">
        <p14:creationId xmlns:p14="http://schemas.microsoft.com/office/powerpoint/2010/main" val="3230181876"/>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 id="2147483688" r:id="rId4"/>
  </p:sldLayoutIdLst>
  <p:hf hdr="0" dt="0"/>
  <p:txStyles>
    <p:title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54737" y="2980245"/>
            <a:ext cx="11091672" cy="1655761"/>
          </a:xfrm>
        </p:spPr>
        <p:txBody>
          <a:bodyPr anchor="ctr" anchorCtr="0">
            <a:normAutofit/>
          </a:bodyPr>
          <a:lstStyle/>
          <a:p>
            <a:r>
              <a:rPr lang="en-US" sz="4000" dirty="0">
                <a:solidFill>
                  <a:srgbClr val="C4161C"/>
                </a:solidFill>
                <a:effectLst>
                  <a:outerShdw blurRad="38100" dist="38100" dir="2700000" algn="tl">
                    <a:srgbClr val="000000">
                      <a:alpha val="43137"/>
                    </a:srgbClr>
                  </a:outerShdw>
                </a:effectLst>
              </a:rPr>
              <a:t>Federal Firefighters Fairness Act</a:t>
            </a:r>
            <a:endParaRPr lang="en-US" sz="4000" dirty="0">
              <a:solidFill>
                <a:srgbClr val="C4161C"/>
              </a:solidFill>
            </a:endParaRPr>
          </a:p>
        </p:txBody>
      </p:sp>
      <p:sp>
        <p:nvSpPr>
          <p:cNvPr id="9" name="Content Placeholder 2"/>
          <p:cNvSpPr>
            <a:spLocks noGrp="1"/>
          </p:cNvSpPr>
          <p:nvPr>
            <p:ph type="subTitle" idx="1"/>
          </p:nvPr>
        </p:nvSpPr>
        <p:spPr>
          <a:prstGeom prst="rect">
            <a:avLst/>
          </a:prstGeom>
        </p:spPr>
        <p:txBody>
          <a:bodyPr rtlCol="0">
            <a:noAutofit/>
          </a:bodyPr>
          <a:lstStyle/>
          <a:p>
            <a:pPr marL="0" indent="0" algn="ctr" eaLnBrk="1" fontAlgn="auto" hangingPunct="1">
              <a:lnSpc>
                <a:spcPct val="100000"/>
              </a:lnSpc>
              <a:spcBef>
                <a:spcPts val="0"/>
              </a:spcBef>
              <a:spcAft>
                <a:spcPts val="0"/>
              </a:spcAft>
              <a:buNone/>
              <a:defRPr/>
            </a:pPr>
            <a:r>
              <a:rPr lang="en-US" sz="2400" b="1" dirty="0">
                <a:latin typeface="Arial" panose="020B0604020202020204" pitchFamily="34" charset="0"/>
                <a:cs typeface="Arial" panose="020B0604020202020204" pitchFamily="34" charset="0"/>
              </a:rPr>
              <a:t>Presenter</a:t>
            </a:r>
            <a:r>
              <a:rPr lang="en-US" sz="2400" b="1" dirty="0"/>
              <a:t>: Greg Russell</a:t>
            </a:r>
            <a:endParaRPr lang="en-US" sz="2400" b="1" dirty="0">
              <a:latin typeface="Arial" panose="020B0604020202020204" pitchFamily="34" charset="0"/>
              <a:cs typeface="Arial" panose="020B0604020202020204" pitchFamily="34" charset="0"/>
            </a:endParaRPr>
          </a:p>
          <a:p>
            <a:pPr marL="0" indent="0" algn="ctr" eaLnBrk="1" fontAlgn="auto" hangingPunct="1">
              <a:spcBef>
                <a:spcPts val="0"/>
              </a:spcBef>
              <a:spcAft>
                <a:spcPts val="0"/>
              </a:spcAft>
              <a:buNone/>
              <a:defRPr/>
            </a:pPr>
            <a:endParaRPr lang="en-US" sz="2400" b="1" dirty="0">
              <a:latin typeface="Arial" panose="020B0604020202020204" pitchFamily="34" charset="0"/>
              <a:cs typeface="Arial" panose="020B0604020202020204" pitchFamily="34" charset="0"/>
            </a:endParaRPr>
          </a:p>
          <a:p>
            <a:pPr>
              <a:spcBef>
                <a:spcPts val="0"/>
              </a:spcBef>
              <a:defRPr/>
            </a:pPr>
            <a:r>
              <a:rPr lang="en-US" sz="2400" b="1" dirty="0">
                <a:latin typeface="Arial" panose="020B0604020202020204" pitchFamily="34" charset="0"/>
                <a:cs typeface="Arial" panose="020B0604020202020204" pitchFamily="34" charset="0"/>
              </a:rPr>
              <a:t>June 28, 2021</a:t>
            </a:r>
          </a:p>
        </p:txBody>
      </p:sp>
      <p:pic>
        <p:nvPicPr>
          <p:cNvPr id="6" name="Picture 5" descr="A picture containing text&#10;&#10;Description automatically generated">
            <a:extLst>
              <a:ext uri="{FF2B5EF4-FFF2-40B4-BE49-F238E27FC236}">
                <a16:creationId xmlns:a16="http://schemas.microsoft.com/office/drawing/2014/main" id="{D9450DE0-E993-4AAB-8F5B-FED85D84F081}"/>
              </a:ext>
            </a:extLst>
          </p:cNvPr>
          <p:cNvPicPr>
            <a:picLocks noChangeAspect="1"/>
          </p:cNvPicPr>
          <p:nvPr/>
        </p:nvPicPr>
        <p:blipFill>
          <a:blip r:embed="rId4"/>
          <a:stretch>
            <a:fillRect/>
          </a:stretch>
        </p:blipFill>
        <p:spPr>
          <a:xfrm>
            <a:off x="-15240" y="348115"/>
            <a:ext cx="12192000" cy="2438400"/>
          </a:xfrm>
          <a:prstGeom prst="rect">
            <a:avLst/>
          </a:prstGeom>
        </p:spPr>
      </p:pic>
    </p:spTree>
    <p:extLst>
      <p:ext uri="{BB962C8B-B14F-4D97-AF65-F5344CB8AC3E}">
        <p14:creationId xmlns:p14="http://schemas.microsoft.com/office/powerpoint/2010/main" val="4059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FC7908-353A-4754-BB59-C741CE20D1A9}"/>
              </a:ext>
            </a:extLst>
          </p:cNvPr>
          <p:cNvSpPr>
            <a:spLocks noGrp="1"/>
          </p:cNvSpPr>
          <p:nvPr>
            <p:ph idx="1"/>
          </p:nvPr>
        </p:nvSpPr>
        <p:spPr>
          <a:xfrm>
            <a:off x="484632" y="1097280"/>
            <a:ext cx="11261562" cy="4946904"/>
          </a:xfrm>
        </p:spPr>
        <p:txBody>
          <a:bodyPr/>
          <a:lstStyle/>
          <a:p>
            <a:r>
              <a:rPr lang="en-US" sz="2800" dirty="0"/>
              <a:t>Any presumptive disability coverage determination may be challenged if the employing agency can demonstrate the disease or illness was likely the result of another cause.</a:t>
            </a:r>
          </a:p>
          <a:p>
            <a:pPr lvl="1"/>
            <a:r>
              <a:rPr lang="en-US" sz="2400" dirty="0"/>
              <a:t>Consider history of tobacco or IV drug use</a:t>
            </a:r>
          </a:p>
          <a:p>
            <a:r>
              <a:rPr lang="en-US" sz="2800" dirty="0"/>
              <a:t>Burden of proof rests with the employer.</a:t>
            </a:r>
          </a:p>
          <a:p>
            <a:r>
              <a:rPr lang="en-US" sz="2800" dirty="0"/>
              <a:t>Presumptive disability benefits in the federal sector are not new</a:t>
            </a:r>
          </a:p>
          <a:p>
            <a:pPr lvl="1"/>
            <a:r>
              <a:rPr lang="en-US" sz="2400" dirty="0"/>
              <a:t>Covid-19 (included in the American Rescue Plan 3/11/21)</a:t>
            </a:r>
          </a:p>
          <a:p>
            <a:pPr lvl="1"/>
            <a:r>
              <a:rPr lang="en-US" sz="2400" dirty="0"/>
              <a:t>9/11 World Trade Center responders and victims  </a:t>
            </a:r>
          </a:p>
          <a:p>
            <a:pPr lvl="1"/>
            <a:r>
              <a:rPr lang="en-US" sz="2400" dirty="0"/>
              <a:t>Agent Orange Exposure</a:t>
            </a:r>
          </a:p>
          <a:p>
            <a:endParaRPr lang="en-US" dirty="0"/>
          </a:p>
        </p:txBody>
      </p:sp>
      <p:sp>
        <p:nvSpPr>
          <p:cNvPr id="3" name="Title 2">
            <a:extLst>
              <a:ext uri="{FF2B5EF4-FFF2-40B4-BE49-F238E27FC236}">
                <a16:creationId xmlns:a16="http://schemas.microsoft.com/office/drawing/2014/main" id="{6F258CD1-6DF0-403D-A76F-FC22B011A5F3}"/>
              </a:ext>
            </a:extLst>
          </p:cNvPr>
          <p:cNvSpPr>
            <a:spLocks noGrp="1"/>
          </p:cNvSpPr>
          <p:nvPr>
            <p:ph type="title"/>
          </p:nvPr>
        </p:nvSpPr>
        <p:spPr>
          <a:xfrm>
            <a:off x="0" y="45720"/>
            <a:ext cx="12192000" cy="777240"/>
          </a:xfrm>
        </p:spPr>
        <p:txBody>
          <a:bodyPr/>
          <a:lstStyle/>
          <a:p>
            <a:r>
              <a:rPr lang="en-US" dirty="0"/>
              <a:t>Presumptive Disability</a:t>
            </a:r>
          </a:p>
        </p:txBody>
      </p:sp>
      <p:sp>
        <p:nvSpPr>
          <p:cNvPr id="4" name="Footer Placeholder 3">
            <a:extLst>
              <a:ext uri="{FF2B5EF4-FFF2-40B4-BE49-F238E27FC236}">
                <a16:creationId xmlns:a16="http://schemas.microsoft.com/office/drawing/2014/main" id="{C8F0836F-163A-49A6-9C6B-E25CF0C5AB2A}"/>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C3E738CE-79F4-419D-8EC7-A2B6B692774C}"/>
              </a:ext>
            </a:extLst>
          </p:cNvPr>
          <p:cNvSpPr>
            <a:spLocks noGrp="1"/>
          </p:cNvSpPr>
          <p:nvPr>
            <p:ph type="sldNum" sz="quarter" idx="11"/>
          </p:nvPr>
        </p:nvSpPr>
        <p:spPr/>
        <p:txBody>
          <a:bodyPr/>
          <a:lstStyle/>
          <a:p>
            <a:fld id="{567D8AE3-3262-4CFB-BDF0-2626C72D47ED}" type="slidenum">
              <a:rPr lang="en-US" smtClean="0"/>
              <a:pPr/>
              <a:t>10</a:t>
            </a:fld>
            <a:endParaRPr lang="en-US"/>
          </a:p>
        </p:txBody>
      </p:sp>
    </p:spTree>
    <p:extLst>
      <p:ext uri="{BB962C8B-B14F-4D97-AF65-F5344CB8AC3E}">
        <p14:creationId xmlns:p14="http://schemas.microsoft.com/office/powerpoint/2010/main" val="134850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396BE2-D412-3A49-B241-40EE87BC287A}"/>
              </a:ext>
            </a:extLst>
          </p:cNvPr>
          <p:cNvSpPr>
            <a:spLocks noGrp="1"/>
          </p:cNvSpPr>
          <p:nvPr>
            <p:ph idx="1"/>
          </p:nvPr>
        </p:nvSpPr>
        <p:spPr/>
        <p:txBody>
          <a:bodyPr/>
          <a:lstStyle/>
          <a:p>
            <a:pPr marL="0" indent="0" algn="ctr">
              <a:buNone/>
            </a:pPr>
            <a:r>
              <a:rPr lang="en-US" b="1" i="1" dirty="0"/>
              <a:t>The Federal Firefighters Fairness Act </a:t>
            </a:r>
            <a:br>
              <a:rPr lang="en-US" b="1" i="1" dirty="0"/>
            </a:br>
            <a:r>
              <a:rPr lang="en-US" dirty="0"/>
              <a:t>H.R. 2499 &amp; S. 1116 </a:t>
            </a:r>
            <a:endParaRPr lang="en-US" sz="2000" u="sng" dirty="0"/>
          </a:p>
          <a:p>
            <a:pPr marL="0" indent="0">
              <a:buNone/>
            </a:pPr>
            <a:r>
              <a:rPr lang="en-US" sz="2800" u="sng" dirty="0"/>
              <a:t>Sponsors:</a:t>
            </a:r>
          </a:p>
          <a:p>
            <a:pPr marL="0" indent="0">
              <a:buNone/>
            </a:pPr>
            <a:r>
              <a:rPr lang="en-US" sz="2800" dirty="0"/>
              <a:t>H.R. 2499 - Rep. </a:t>
            </a:r>
            <a:r>
              <a:rPr lang="en-US" sz="2800" dirty="0" err="1"/>
              <a:t>Salud</a:t>
            </a:r>
            <a:r>
              <a:rPr lang="en-US" sz="2800" dirty="0"/>
              <a:t> Carbajal (D-CA) &amp;  Rep. Don Bacon (R-NE),</a:t>
            </a:r>
          </a:p>
          <a:p>
            <a:pPr marL="0" indent="0">
              <a:buNone/>
            </a:pPr>
            <a:r>
              <a:rPr lang="en-US" sz="2800" dirty="0"/>
              <a:t>		</a:t>
            </a:r>
            <a:br>
              <a:rPr lang="en-US" sz="2800" dirty="0"/>
            </a:br>
            <a:r>
              <a:rPr lang="en-US" sz="2800" dirty="0"/>
              <a:t>S. 1116 – Sen. Tom Carper (D-DE) &amp; Sen. Susan Collins (R-ME), </a:t>
            </a:r>
          </a:p>
          <a:p>
            <a:pPr marL="0" indent="0">
              <a:buNone/>
            </a:pPr>
            <a:r>
              <a:rPr lang="en-US" sz="2800" dirty="0">
                <a:effectLst>
                  <a:outerShdw blurRad="38100" dist="38100" dir="2700000" algn="tl">
                    <a:srgbClr val="000000">
                      <a:alpha val="43137"/>
                    </a:srgbClr>
                  </a:outerShdw>
                </a:effectLst>
              </a:rPr>
              <a:t>	</a:t>
            </a:r>
            <a:br>
              <a:rPr lang="en-US" sz="2400" dirty="0"/>
            </a:br>
            <a:r>
              <a:rPr lang="en-US" sz="2400" dirty="0"/>
              <a:t>To create a rebuttable presumption that cardiovascular disease, certain cancers and certain infectious diseases contracted by federal fire fighters are job-related for purposes of workers’ compensation and disability retirement.</a:t>
            </a:r>
          </a:p>
        </p:txBody>
      </p:sp>
      <p:sp>
        <p:nvSpPr>
          <p:cNvPr id="3" name="Title 2">
            <a:extLst>
              <a:ext uri="{FF2B5EF4-FFF2-40B4-BE49-F238E27FC236}">
                <a16:creationId xmlns:a16="http://schemas.microsoft.com/office/drawing/2014/main" id="{14EBFD3A-2288-4946-8100-C3D5073D100D}"/>
              </a:ext>
            </a:extLst>
          </p:cNvPr>
          <p:cNvSpPr>
            <a:spLocks noGrp="1"/>
          </p:cNvSpPr>
          <p:nvPr>
            <p:ph type="title"/>
          </p:nvPr>
        </p:nvSpPr>
        <p:spPr/>
        <p:txBody>
          <a:bodyPr/>
          <a:lstStyle/>
          <a:p>
            <a:r>
              <a:rPr lang="en-US" dirty="0">
                <a:solidFill>
                  <a:srgbClr val="FFC500"/>
                </a:solidFill>
              </a:rPr>
              <a:t>The Federal Firefighters Fairness Act</a:t>
            </a:r>
          </a:p>
        </p:txBody>
      </p:sp>
      <p:sp>
        <p:nvSpPr>
          <p:cNvPr id="4" name="Footer Placeholder 3">
            <a:extLst>
              <a:ext uri="{FF2B5EF4-FFF2-40B4-BE49-F238E27FC236}">
                <a16:creationId xmlns:a16="http://schemas.microsoft.com/office/drawing/2014/main" id="{84785091-5CBF-4839-9064-B718F0609A9B}"/>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BEA40443-ECA0-4A08-8956-EAD81EBC014B}"/>
              </a:ext>
            </a:extLst>
          </p:cNvPr>
          <p:cNvSpPr>
            <a:spLocks noGrp="1"/>
          </p:cNvSpPr>
          <p:nvPr>
            <p:ph type="sldNum" sz="quarter" idx="11"/>
          </p:nvPr>
        </p:nvSpPr>
        <p:spPr/>
        <p:txBody>
          <a:bodyPr/>
          <a:lstStyle/>
          <a:p>
            <a:fld id="{567D8AE3-3262-4CFB-BDF0-2626C72D47ED}" type="slidenum">
              <a:rPr lang="en-US" smtClean="0"/>
              <a:pPr/>
              <a:t>11</a:t>
            </a:fld>
            <a:endParaRPr lang="en-US"/>
          </a:p>
        </p:txBody>
      </p:sp>
    </p:spTree>
    <p:extLst>
      <p:ext uri="{BB962C8B-B14F-4D97-AF65-F5344CB8AC3E}">
        <p14:creationId xmlns:p14="http://schemas.microsoft.com/office/powerpoint/2010/main" val="312446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FC7870-5515-004B-BDC5-AFEFB1DAD004}"/>
              </a:ext>
            </a:extLst>
          </p:cNvPr>
          <p:cNvSpPr>
            <a:spLocks noGrp="1"/>
          </p:cNvSpPr>
          <p:nvPr>
            <p:ph idx="1"/>
          </p:nvPr>
        </p:nvSpPr>
        <p:spPr>
          <a:xfrm>
            <a:off x="484188" y="1096964"/>
            <a:ext cx="11261725" cy="3111782"/>
          </a:xfrm>
        </p:spPr>
        <p:txBody>
          <a:bodyPr/>
          <a:lstStyle/>
          <a:p>
            <a:pPr lvl="1"/>
            <a:r>
              <a:rPr lang="en-US" dirty="0"/>
              <a:t>Establishes a presumption certain diseases are the direct cause of employment for the fire fighters after minimum of 5 years of service</a:t>
            </a:r>
          </a:p>
          <a:p>
            <a:pPr lvl="2"/>
            <a:r>
              <a:rPr lang="en-US" dirty="0"/>
              <a:t>Heart disease</a:t>
            </a:r>
          </a:p>
          <a:p>
            <a:pPr lvl="2"/>
            <a:r>
              <a:rPr lang="en-US" dirty="0"/>
              <a:t>Lung disease</a:t>
            </a:r>
          </a:p>
          <a:p>
            <a:pPr lvl="2"/>
            <a:r>
              <a:rPr lang="en-US" dirty="0"/>
              <a:t>Certain cancers</a:t>
            </a:r>
          </a:p>
          <a:p>
            <a:endParaRPr lang="en-US" dirty="0"/>
          </a:p>
        </p:txBody>
      </p:sp>
      <p:sp>
        <p:nvSpPr>
          <p:cNvPr id="3" name="Title 2">
            <a:extLst>
              <a:ext uri="{FF2B5EF4-FFF2-40B4-BE49-F238E27FC236}">
                <a16:creationId xmlns:a16="http://schemas.microsoft.com/office/drawing/2014/main" id="{A96B9402-15FF-C448-BCD7-4D0D37A73DE8}"/>
              </a:ext>
            </a:extLst>
          </p:cNvPr>
          <p:cNvSpPr>
            <a:spLocks noGrp="1"/>
          </p:cNvSpPr>
          <p:nvPr>
            <p:ph type="title"/>
          </p:nvPr>
        </p:nvSpPr>
        <p:spPr>
          <a:xfrm>
            <a:off x="0" y="45720"/>
            <a:ext cx="12192000" cy="777240"/>
          </a:xfrm>
        </p:spPr>
        <p:txBody>
          <a:bodyPr/>
          <a:lstStyle/>
          <a:p>
            <a:r>
              <a:rPr lang="en-US"/>
              <a:t>The Federal Firefighters Fairness Act</a:t>
            </a:r>
            <a:endParaRPr lang="en-US" dirty="0"/>
          </a:p>
        </p:txBody>
      </p:sp>
      <p:sp>
        <p:nvSpPr>
          <p:cNvPr id="7" name="TextBox 6">
            <a:extLst>
              <a:ext uri="{FF2B5EF4-FFF2-40B4-BE49-F238E27FC236}">
                <a16:creationId xmlns:a16="http://schemas.microsoft.com/office/drawing/2014/main" id="{282244BA-B97C-4A02-A43F-AFEB462C57B6}"/>
              </a:ext>
            </a:extLst>
          </p:cNvPr>
          <p:cNvSpPr txBox="1"/>
          <p:nvPr/>
        </p:nvSpPr>
        <p:spPr>
          <a:xfrm>
            <a:off x="1189138" y="5761036"/>
            <a:ext cx="9813725" cy="646331"/>
          </a:xfrm>
          <a:prstGeom prst="rect">
            <a:avLst/>
          </a:prstGeom>
          <a:noFill/>
        </p:spPr>
        <p:txBody>
          <a:bodyPr wrap="square" rtlCol="0">
            <a:spAutoFit/>
          </a:bodyPr>
          <a:lstStyle/>
          <a:p>
            <a:r>
              <a:rPr lang="en-US" sz="1800" dirty="0"/>
              <a:t>Any other cancer the Secretary of Labor determines is a hazard of fire protection activities</a:t>
            </a:r>
          </a:p>
          <a:p>
            <a:endParaRPr lang="en-US" dirty="0"/>
          </a:p>
        </p:txBody>
      </p:sp>
      <p:sp>
        <p:nvSpPr>
          <p:cNvPr id="12" name="TextBox 11">
            <a:extLst>
              <a:ext uri="{FF2B5EF4-FFF2-40B4-BE49-F238E27FC236}">
                <a16:creationId xmlns:a16="http://schemas.microsoft.com/office/drawing/2014/main" id="{A86EC20A-55E7-4CFA-876C-C456F2399507}"/>
              </a:ext>
            </a:extLst>
          </p:cNvPr>
          <p:cNvSpPr txBox="1"/>
          <p:nvPr/>
        </p:nvSpPr>
        <p:spPr>
          <a:xfrm>
            <a:off x="1777177" y="3956736"/>
            <a:ext cx="4610506" cy="2062103"/>
          </a:xfrm>
          <a:prstGeom prst="rect">
            <a:avLst/>
          </a:prstGeom>
          <a:noFill/>
        </p:spPr>
        <p:txBody>
          <a:bodyPr wrap="square" rtlCol="0">
            <a:spAutoFit/>
          </a:bodyPr>
          <a:lstStyle/>
          <a:p>
            <a:pPr marL="342900" indent="-342900">
              <a:buFont typeface="Arial" panose="020B0604020202020204" pitchFamily="34" charset="0"/>
              <a:buChar char="•"/>
            </a:pPr>
            <a:r>
              <a:rPr lang="en-US" sz="2200" dirty="0"/>
              <a:t>Cancer of the respiratory system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Cancer of the digestive system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Skin cancer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Testicular cancer</a:t>
            </a:r>
          </a:p>
          <a:p>
            <a:pPr marL="342900" indent="-342900">
              <a:buFont typeface="Arial" panose="020B0604020202020204" pitchFamily="34" charset="0"/>
              <a:buChar char="•"/>
            </a:pPr>
            <a:r>
              <a:rPr lang="en-US" sz="2200" dirty="0"/>
              <a:t>Brain cancer</a:t>
            </a: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E49BE864-6A80-44FD-95DC-AFFD26A01CF2}"/>
              </a:ext>
            </a:extLst>
          </p:cNvPr>
          <p:cNvSpPr txBox="1"/>
          <p:nvPr/>
        </p:nvSpPr>
        <p:spPr>
          <a:xfrm>
            <a:off x="6309240" y="3958824"/>
            <a:ext cx="5882760" cy="1723549"/>
          </a:xfrm>
          <a:prstGeom prst="rect">
            <a:avLst/>
          </a:prstGeom>
          <a:noFill/>
        </p:spPr>
        <p:txBody>
          <a:bodyPr wrap="square" rtlCol="0">
            <a:spAutoFit/>
          </a:bodyPr>
          <a:lstStyle/>
          <a:p>
            <a:pPr marL="342900" indent="-342900">
              <a:buFont typeface="Arial" panose="020B0604020202020204" pitchFamily="34" charset="0"/>
              <a:buChar char="•"/>
            </a:pPr>
            <a:r>
              <a:rPr lang="en-US" sz="2200" dirty="0"/>
              <a:t>Cancer of the blood and lymphatic system</a:t>
            </a:r>
          </a:p>
          <a:p>
            <a:pPr marL="342900" indent="-342900">
              <a:buFont typeface="Arial" panose="020B0604020202020204" pitchFamily="34" charset="0"/>
              <a:buChar char="•"/>
            </a:pPr>
            <a:r>
              <a:rPr lang="en-US" sz="2200" dirty="0"/>
              <a:t>Bladder cancer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Breast cancer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Kidney cancer</a:t>
            </a:r>
          </a:p>
          <a:p>
            <a:endParaRPr lang="en-US" dirty="0"/>
          </a:p>
        </p:txBody>
      </p:sp>
      <p:sp>
        <p:nvSpPr>
          <p:cNvPr id="4" name="Footer Placeholder 3">
            <a:extLst>
              <a:ext uri="{FF2B5EF4-FFF2-40B4-BE49-F238E27FC236}">
                <a16:creationId xmlns:a16="http://schemas.microsoft.com/office/drawing/2014/main" id="{F31A1A55-A31F-44D2-84AA-D6AEC2EA597A}"/>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3076D622-F4BA-47AB-A41A-C634B3085BAF}"/>
              </a:ext>
            </a:extLst>
          </p:cNvPr>
          <p:cNvSpPr>
            <a:spLocks noGrp="1"/>
          </p:cNvSpPr>
          <p:nvPr>
            <p:ph type="sldNum" sz="quarter" idx="11"/>
          </p:nvPr>
        </p:nvSpPr>
        <p:spPr/>
        <p:txBody>
          <a:bodyPr/>
          <a:lstStyle/>
          <a:p>
            <a:fld id="{567D8AE3-3262-4CFB-BDF0-2626C72D47ED}" type="slidenum">
              <a:rPr lang="en-US" smtClean="0"/>
              <a:pPr/>
              <a:t>12</a:t>
            </a:fld>
            <a:endParaRPr lang="en-US"/>
          </a:p>
        </p:txBody>
      </p:sp>
    </p:spTree>
    <p:extLst>
      <p:ext uri="{BB962C8B-B14F-4D97-AF65-F5344CB8AC3E}">
        <p14:creationId xmlns:p14="http://schemas.microsoft.com/office/powerpoint/2010/main" val="82333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84F29-63E2-8849-B789-E76EF05B1EB8}"/>
              </a:ext>
            </a:extLst>
          </p:cNvPr>
          <p:cNvSpPr>
            <a:spLocks noGrp="1"/>
          </p:cNvSpPr>
          <p:nvPr>
            <p:ph idx="1"/>
          </p:nvPr>
        </p:nvSpPr>
        <p:spPr>
          <a:xfrm>
            <a:off x="484632" y="1097280"/>
            <a:ext cx="11261562" cy="4946904"/>
          </a:xfrm>
        </p:spPr>
        <p:txBody>
          <a:bodyPr/>
          <a:lstStyle/>
          <a:p>
            <a:r>
              <a:rPr lang="en-US" dirty="0"/>
              <a:t>Certain infectious diseases, no minimum service required</a:t>
            </a:r>
          </a:p>
          <a:p>
            <a:pPr lvl="1"/>
            <a:r>
              <a:rPr lang="en-US" dirty="0"/>
              <a:t>Any communicable disease declared by WHO or CDC to be a pandemic</a:t>
            </a:r>
          </a:p>
          <a:p>
            <a:pPr lvl="1"/>
            <a:r>
              <a:rPr lang="en-US" dirty="0"/>
              <a:t>Any chronic infectious disease, the contraction of which the Secretary of Labor through regulations determines to be related to the hazards to which an employee in fire protection activities may be subject.</a:t>
            </a:r>
          </a:p>
        </p:txBody>
      </p:sp>
      <p:sp>
        <p:nvSpPr>
          <p:cNvPr id="3" name="Title 2">
            <a:extLst>
              <a:ext uri="{FF2B5EF4-FFF2-40B4-BE49-F238E27FC236}">
                <a16:creationId xmlns:a16="http://schemas.microsoft.com/office/drawing/2014/main" id="{394BB5C9-08C8-BB4E-A5CC-82ADDDE9798A}"/>
              </a:ext>
            </a:extLst>
          </p:cNvPr>
          <p:cNvSpPr>
            <a:spLocks noGrp="1"/>
          </p:cNvSpPr>
          <p:nvPr>
            <p:ph type="title"/>
          </p:nvPr>
        </p:nvSpPr>
        <p:spPr>
          <a:xfrm>
            <a:off x="0" y="45720"/>
            <a:ext cx="12192000" cy="777240"/>
          </a:xfrm>
        </p:spPr>
        <p:txBody>
          <a:bodyPr/>
          <a:lstStyle/>
          <a:p>
            <a:r>
              <a:rPr lang="en-US" dirty="0"/>
              <a:t>The Federal Firefighters Fairness Act</a:t>
            </a:r>
          </a:p>
        </p:txBody>
      </p:sp>
      <p:sp>
        <p:nvSpPr>
          <p:cNvPr id="4" name="Footer Placeholder 3">
            <a:extLst>
              <a:ext uri="{FF2B5EF4-FFF2-40B4-BE49-F238E27FC236}">
                <a16:creationId xmlns:a16="http://schemas.microsoft.com/office/drawing/2014/main" id="{5D0BC1DD-6050-435D-8CFE-25B62F214B06}"/>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4552F4C3-8806-44E9-A571-F66C6AD1AE10}"/>
              </a:ext>
            </a:extLst>
          </p:cNvPr>
          <p:cNvSpPr>
            <a:spLocks noGrp="1"/>
          </p:cNvSpPr>
          <p:nvPr>
            <p:ph type="sldNum" sz="quarter" idx="11"/>
          </p:nvPr>
        </p:nvSpPr>
        <p:spPr/>
        <p:txBody>
          <a:bodyPr/>
          <a:lstStyle/>
          <a:p>
            <a:fld id="{567D8AE3-3262-4CFB-BDF0-2626C72D47ED}" type="slidenum">
              <a:rPr lang="en-US" smtClean="0"/>
              <a:pPr/>
              <a:t>13</a:t>
            </a:fld>
            <a:endParaRPr lang="en-US"/>
          </a:p>
        </p:txBody>
      </p:sp>
    </p:spTree>
    <p:extLst>
      <p:ext uri="{BB962C8B-B14F-4D97-AF65-F5344CB8AC3E}">
        <p14:creationId xmlns:p14="http://schemas.microsoft.com/office/powerpoint/2010/main" val="69173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84F29-63E2-8849-B789-E76EF05B1EB8}"/>
              </a:ext>
            </a:extLst>
          </p:cNvPr>
          <p:cNvSpPr>
            <a:spLocks noGrp="1"/>
          </p:cNvSpPr>
          <p:nvPr>
            <p:ph idx="1"/>
          </p:nvPr>
        </p:nvSpPr>
        <p:spPr>
          <a:xfrm>
            <a:off x="484632" y="1097280"/>
            <a:ext cx="11261562" cy="4946904"/>
          </a:xfrm>
        </p:spPr>
        <p:txBody>
          <a:bodyPr/>
          <a:lstStyle/>
          <a:p>
            <a:r>
              <a:rPr lang="en-US" dirty="0"/>
              <a:t>TIME IN SERVICE</a:t>
            </a:r>
          </a:p>
          <a:p>
            <a:pPr lvl="1"/>
            <a:r>
              <a:rPr lang="en-US" dirty="0"/>
              <a:t>No time requirement</a:t>
            </a:r>
          </a:p>
          <a:p>
            <a:pPr lvl="2"/>
            <a:r>
              <a:rPr lang="en-US" dirty="0"/>
              <a:t>Infectious disease</a:t>
            </a:r>
          </a:p>
          <a:p>
            <a:pPr lvl="1"/>
            <a:r>
              <a:rPr lang="en-US" dirty="0"/>
              <a:t>Minimum of five years of service in fire protection activities</a:t>
            </a:r>
          </a:p>
          <a:p>
            <a:pPr lvl="2"/>
            <a:r>
              <a:rPr lang="en-US" dirty="0"/>
              <a:t>Heart disease</a:t>
            </a:r>
          </a:p>
          <a:p>
            <a:pPr lvl="2"/>
            <a:r>
              <a:rPr lang="en-US" dirty="0"/>
              <a:t>Lung disease</a:t>
            </a:r>
          </a:p>
          <a:p>
            <a:pPr lvl="2"/>
            <a:r>
              <a:rPr lang="en-US" dirty="0"/>
              <a:t>Cancers</a:t>
            </a:r>
          </a:p>
          <a:p>
            <a:pPr lvl="1"/>
            <a:r>
              <a:rPr lang="en-US" dirty="0"/>
              <a:t>Presumption ends 10 years after last day of employment in fire protection activities</a:t>
            </a:r>
          </a:p>
        </p:txBody>
      </p:sp>
      <p:sp>
        <p:nvSpPr>
          <p:cNvPr id="3" name="Title 2">
            <a:extLst>
              <a:ext uri="{FF2B5EF4-FFF2-40B4-BE49-F238E27FC236}">
                <a16:creationId xmlns:a16="http://schemas.microsoft.com/office/drawing/2014/main" id="{394BB5C9-08C8-BB4E-A5CC-82ADDDE9798A}"/>
              </a:ext>
            </a:extLst>
          </p:cNvPr>
          <p:cNvSpPr>
            <a:spLocks noGrp="1"/>
          </p:cNvSpPr>
          <p:nvPr>
            <p:ph type="title"/>
          </p:nvPr>
        </p:nvSpPr>
        <p:spPr>
          <a:xfrm>
            <a:off x="0" y="45720"/>
            <a:ext cx="12192000" cy="777240"/>
          </a:xfrm>
        </p:spPr>
        <p:txBody>
          <a:bodyPr/>
          <a:lstStyle/>
          <a:p>
            <a:r>
              <a:rPr lang="en-US" dirty="0"/>
              <a:t>The Federal Firefighters Fairness Act</a:t>
            </a:r>
          </a:p>
        </p:txBody>
      </p:sp>
      <p:sp>
        <p:nvSpPr>
          <p:cNvPr id="4" name="Footer Placeholder 3">
            <a:extLst>
              <a:ext uri="{FF2B5EF4-FFF2-40B4-BE49-F238E27FC236}">
                <a16:creationId xmlns:a16="http://schemas.microsoft.com/office/drawing/2014/main" id="{E141D234-151A-436E-B8D1-BDE6DBA00A2A}"/>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1AE9C6A9-08C2-4F47-9552-11F318BAD82A}"/>
              </a:ext>
            </a:extLst>
          </p:cNvPr>
          <p:cNvSpPr>
            <a:spLocks noGrp="1"/>
          </p:cNvSpPr>
          <p:nvPr>
            <p:ph type="sldNum" sz="quarter" idx="11"/>
          </p:nvPr>
        </p:nvSpPr>
        <p:spPr/>
        <p:txBody>
          <a:bodyPr/>
          <a:lstStyle/>
          <a:p>
            <a:fld id="{567D8AE3-3262-4CFB-BDF0-2626C72D47ED}" type="slidenum">
              <a:rPr lang="en-US" smtClean="0"/>
              <a:pPr/>
              <a:t>14</a:t>
            </a:fld>
            <a:endParaRPr lang="en-US"/>
          </a:p>
        </p:txBody>
      </p:sp>
    </p:spTree>
    <p:extLst>
      <p:ext uri="{BB962C8B-B14F-4D97-AF65-F5344CB8AC3E}">
        <p14:creationId xmlns:p14="http://schemas.microsoft.com/office/powerpoint/2010/main" val="407808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2615E5-290A-1146-99BA-4D72019A2D78}"/>
              </a:ext>
            </a:extLst>
          </p:cNvPr>
          <p:cNvSpPr>
            <a:spLocks noGrp="1"/>
          </p:cNvSpPr>
          <p:nvPr>
            <p:ph idx="1"/>
          </p:nvPr>
        </p:nvSpPr>
        <p:spPr>
          <a:xfrm>
            <a:off x="484632" y="1097280"/>
            <a:ext cx="11261562" cy="4946904"/>
          </a:xfrm>
        </p:spPr>
        <p:txBody>
          <a:bodyPr/>
          <a:lstStyle/>
          <a:p>
            <a:r>
              <a:rPr lang="en-US" b="1" dirty="0"/>
              <a:t>Make it personal/Take it home!</a:t>
            </a:r>
          </a:p>
          <a:p>
            <a:pPr lvl="1"/>
            <a:r>
              <a:rPr lang="en-US" dirty="0"/>
              <a:t>Consider your response history exposures.  Each of us has one or more calls that have impacted our lives.  Tell the story!  </a:t>
            </a:r>
          </a:p>
          <a:p>
            <a:pPr lvl="1"/>
            <a:r>
              <a:rPr lang="en-US" dirty="0"/>
              <a:t>Have you or a colleague been impacted by a covered condition? We all know at least one!  Tell the story!</a:t>
            </a:r>
          </a:p>
          <a:p>
            <a:pPr lvl="2"/>
            <a:r>
              <a:rPr lang="en-US" dirty="0"/>
              <a:t>Cancer: Single greatest killer of fire fighters and retirees</a:t>
            </a:r>
          </a:p>
          <a:p>
            <a:pPr lvl="2"/>
            <a:r>
              <a:rPr lang="en-US" dirty="0"/>
              <a:t>Heart disease: Significant number of active LODD succumb to MI</a:t>
            </a:r>
          </a:p>
          <a:p>
            <a:pPr lvl="2"/>
            <a:r>
              <a:rPr lang="en-US" dirty="0"/>
              <a:t>Lung disease: Cause of significant number of early or disability retirements.</a:t>
            </a:r>
          </a:p>
          <a:p>
            <a:endParaRPr lang="en-US" dirty="0"/>
          </a:p>
        </p:txBody>
      </p:sp>
      <p:sp>
        <p:nvSpPr>
          <p:cNvPr id="3" name="Title 2">
            <a:extLst>
              <a:ext uri="{FF2B5EF4-FFF2-40B4-BE49-F238E27FC236}">
                <a16:creationId xmlns:a16="http://schemas.microsoft.com/office/drawing/2014/main" id="{76D32158-E691-C247-9794-0E3105F4B948}"/>
              </a:ext>
            </a:extLst>
          </p:cNvPr>
          <p:cNvSpPr>
            <a:spLocks noGrp="1"/>
          </p:cNvSpPr>
          <p:nvPr>
            <p:ph type="title"/>
          </p:nvPr>
        </p:nvSpPr>
        <p:spPr>
          <a:xfrm>
            <a:off x="0" y="45720"/>
            <a:ext cx="12192000" cy="777240"/>
          </a:xfrm>
        </p:spPr>
        <p:txBody>
          <a:bodyPr/>
          <a:lstStyle/>
          <a:p>
            <a:r>
              <a:rPr lang="en-US"/>
              <a:t>Make YOUR Case</a:t>
            </a:r>
            <a:endParaRPr lang="en-US" dirty="0"/>
          </a:p>
        </p:txBody>
      </p:sp>
      <p:sp>
        <p:nvSpPr>
          <p:cNvPr id="4" name="Footer Placeholder 3">
            <a:extLst>
              <a:ext uri="{FF2B5EF4-FFF2-40B4-BE49-F238E27FC236}">
                <a16:creationId xmlns:a16="http://schemas.microsoft.com/office/drawing/2014/main" id="{44B88736-7CE6-4364-88EA-8BEFE22FDD31}"/>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2BF09D3A-E858-4801-A73C-4510615FD7BC}"/>
              </a:ext>
            </a:extLst>
          </p:cNvPr>
          <p:cNvSpPr>
            <a:spLocks noGrp="1"/>
          </p:cNvSpPr>
          <p:nvPr>
            <p:ph type="sldNum" sz="quarter" idx="11"/>
          </p:nvPr>
        </p:nvSpPr>
        <p:spPr/>
        <p:txBody>
          <a:bodyPr/>
          <a:lstStyle/>
          <a:p>
            <a:fld id="{567D8AE3-3262-4CFB-BDF0-2626C72D47ED}" type="slidenum">
              <a:rPr lang="en-US" smtClean="0"/>
              <a:pPr/>
              <a:t>15</a:t>
            </a:fld>
            <a:endParaRPr lang="en-US"/>
          </a:p>
        </p:txBody>
      </p:sp>
    </p:spTree>
    <p:extLst>
      <p:ext uri="{BB962C8B-B14F-4D97-AF65-F5344CB8AC3E}">
        <p14:creationId xmlns:p14="http://schemas.microsoft.com/office/powerpoint/2010/main" val="155762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0B0603-5235-4EB4-9997-7D808470353E}"/>
              </a:ext>
            </a:extLst>
          </p:cNvPr>
          <p:cNvSpPr>
            <a:spLocks noGrp="1"/>
          </p:cNvSpPr>
          <p:nvPr>
            <p:ph idx="1"/>
          </p:nvPr>
        </p:nvSpPr>
        <p:spPr>
          <a:xfrm>
            <a:off x="481259" y="1097280"/>
            <a:ext cx="11261562" cy="4669666"/>
          </a:xfrm>
        </p:spPr>
        <p:txBody>
          <a:bodyPr/>
          <a:lstStyle/>
          <a:p>
            <a:pPr>
              <a:spcAft>
                <a:spcPts val="600"/>
              </a:spcAft>
            </a:pPr>
            <a:r>
              <a:rPr lang="en-US" dirty="0"/>
              <a:t>The </a:t>
            </a:r>
            <a:r>
              <a:rPr lang="en-US" i="1" dirty="0"/>
              <a:t>Federal Firefighters Fairness Act </a:t>
            </a:r>
            <a:r>
              <a:rPr lang="en-US" dirty="0"/>
              <a:t>is broadly supported by fire service and labor organizations.  </a:t>
            </a:r>
          </a:p>
          <a:p>
            <a:pPr lvl="1">
              <a:spcAft>
                <a:spcPts val="600"/>
              </a:spcAft>
            </a:pPr>
            <a:r>
              <a:rPr lang="en-US" dirty="0"/>
              <a:t>International Association of Fire Fighters (IAFF) </a:t>
            </a:r>
          </a:p>
          <a:p>
            <a:pPr lvl="1">
              <a:spcAft>
                <a:spcPts val="600"/>
              </a:spcAft>
            </a:pPr>
            <a:r>
              <a:rPr lang="en-US" dirty="0"/>
              <a:t>International Association of Fire Chiefs (IAFC)</a:t>
            </a:r>
          </a:p>
          <a:p>
            <a:pPr lvl="1">
              <a:spcAft>
                <a:spcPts val="600"/>
              </a:spcAft>
            </a:pPr>
            <a:r>
              <a:rPr lang="en-US" dirty="0"/>
              <a:t>American Federation of Government Employees (AFGE)</a:t>
            </a:r>
          </a:p>
          <a:p>
            <a:pPr lvl="1">
              <a:spcAft>
                <a:spcPts val="600"/>
              </a:spcAft>
            </a:pPr>
            <a:r>
              <a:rPr lang="en-US" dirty="0"/>
              <a:t>National Federation of Federal Employees (NFFE)</a:t>
            </a:r>
          </a:p>
          <a:p>
            <a:pPr lvl="1"/>
            <a:endParaRPr lang="en-US" dirty="0"/>
          </a:p>
          <a:p>
            <a:pPr lvl="1"/>
            <a:endParaRPr lang="en-US" dirty="0"/>
          </a:p>
        </p:txBody>
      </p:sp>
      <p:sp>
        <p:nvSpPr>
          <p:cNvPr id="3" name="Title 2">
            <a:extLst>
              <a:ext uri="{FF2B5EF4-FFF2-40B4-BE49-F238E27FC236}">
                <a16:creationId xmlns:a16="http://schemas.microsoft.com/office/drawing/2014/main" id="{B4E05069-ED6B-4A07-9AB3-78767CE7F873}"/>
              </a:ext>
            </a:extLst>
          </p:cNvPr>
          <p:cNvSpPr>
            <a:spLocks noGrp="1"/>
          </p:cNvSpPr>
          <p:nvPr>
            <p:ph type="title"/>
          </p:nvPr>
        </p:nvSpPr>
        <p:spPr>
          <a:xfrm>
            <a:off x="0" y="45720"/>
            <a:ext cx="12192000" cy="777240"/>
          </a:xfrm>
        </p:spPr>
        <p:txBody>
          <a:bodyPr/>
          <a:lstStyle/>
          <a:p>
            <a:r>
              <a:rPr lang="en-US" dirty="0"/>
              <a:t>Broad Support</a:t>
            </a:r>
          </a:p>
        </p:txBody>
      </p:sp>
      <p:sp>
        <p:nvSpPr>
          <p:cNvPr id="4" name="Footer Placeholder 3">
            <a:extLst>
              <a:ext uri="{FF2B5EF4-FFF2-40B4-BE49-F238E27FC236}">
                <a16:creationId xmlns:a16="http://schemas.microsoft.com/office/drawing/2014/main" id="{6480C3A4-0D57-4578-B14A-BB8A0F7B0965}"/>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27A620A7-E7C7-4461-B336-130AE4447209}"/>
              </a:ext>
            </a:extLst>
          </p:cNvPr>
          <p:cNvSpPr>
            <a:spLocks noGrp="1"/>
          </p:cNvSpPr>
          <p:nvPr>
            <p:ph type="sldNum" sz="quarter" idx="11"/>
          </p:nvPr>
        </p:nvSpPr>
        <p:spPr/>
        <p:txBody>
          <a:bodyPr/>
          <a:lstStyle/>
          <a:p>
            <a:fld id="{567D8AE3-3262-4CFB-BDF0-2626C72D47ED}" type="slidenum">
              <a:rPr lang="en-US" smtClean="0"/>
              <a:pPr/>
              <a:t>16</a:t>
            </a:fld>
            <a:endParaRPr lang="en-US"/>
          </a:p>
        </p:txBody>
      </p:sp>
    </p:spTree>
    <p:extLst>
      <p:ext uri="{BB962C8B-B14F-4D97-AF65-F5344CB8AC3E}">
        <p14:creationId xmlns:p14="http://schemas.microsoft.com/office/powerpoint/2010/main" val="3380847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91038-2601-B346-B483-5293B5ADEAE4}"/>
              </a:ext>
            </a:extLst>
          </p:cNvPr>
          <p:cNvSpPr>
            <a:spLocks noGrp="1"/>
          </p:cNvSpPr>
          <p:nvPr>
            <p:ph idx="1"/>
          </p:nvPr>
        </p:nvSpPr>
        <p:spPr>
          <a:xfrm>
            <a:off x="484632" y="1097280"/>
            <a:ext cx="11261562" cy="4946904"/>
          </a:xfrm>
        </p:spPr>
        <p:txBody>
          <a:bodyPr/>
          <a:lstStyle/>
          <a:p>
            <a:pPr marL="0" indent="0" algn="ctr">
              <a:spcAft>
                <a:spcPts val="1200"/>
              </a:spcAft>
              <a:buNone/>
            </a:pPr>
            <a:r>
              <a:rPr lang="en-US" b="1" u="sng" dirty="0"/>
              <a:t>House of Representatives</a:t>
            </a:r>
          </a:p>
          <a:p>
            <a:r>
              <a:rPr lang="en-US" dirty="0"/>
              <a:t>Give strong primary focus to any House members on the Committee on Education and Labor</a:t>
            </a:r>
          </a:p>
          <a:p>
            <a:r>
              <a:rPr lang="en-US" dirty="0"/>
              <a:t>Secondarily, target any House member on the Committee on Armed Services and Oversight and Reform</a:t>
            </a:r>
          </a:p>
          <a:p>
            <a:r>
              <a:rPr lang="en-US" dirty="0"/>
              <a:t>Ask ALL members to become a cosponsor!  </a:t>
            </a:r>
          </a:p>
          <a:p>
            <a:endParaRPr lang="en-US" dirty="0"/>
          </a:p>
          <a:p>
            <a:endParaRPr lang="en-US" dirty="0"/>
          </a:p>
          <a:p>
            <a:endParaRPr lang="en-US" dirty="0"/>
          </a:p>
        </p:txBody>
      </p:sp>
      <p:sp>
        <p:nvSpPr>
          <p:cNvPr id="3" name="Title 2">
            <a:extLst>
              <a:ext uri="{FF2B5EF4-FFF2-40B4-BE49-F238E27FC236}">
                <a16:creationId xmlns:a16="http://schemas.microsoft.com/office/drawing/2014/main" id="{E8AAA777-1FBB-1842-B4BD-0794226518F7}"/>
              </a:ext>
            </a:extLst>
          </p:cNvPr>
          <p:cNvSpPr>
            <a:spLocks noGrp="1"/>
          </p:cNvSpPr>
          <p:nvPr>
            <p:ph type="title"/>
          </p:nvPr>
        </p:nvSpPr>
        <p:spPr>
          <a:xfrm>
            <a:off x="0" y="45720"/>
            <a:ext cx="12192000" cy="777240"/>
          </a:xfrm>
        </p:spPr>
        <p:txBody>
          <a:bodyPr/>
          <a:lstStyle/>
          <a:p>
            <a:r>
              <a:rPr lang="en-US"/>
              <a:t>Make YOUR Case</a:t>
            </a:r>
            <a:endParaRPr lang="en-US" dirty="0"/>
          </a:p>
        </p:txBody>
      </p:sp>
      <p:sp>
        <p:nvSpPr>
          <p:cNvPr id="4" name="Footer Placeholder 3">
            <a:extLst>
              <a:ext uri="{FF2B5EF4-FFF2-40B4-BE49-F238E27FC236}">
                <a16:creationId xmlns:a16="http://schemas.microsoft.com/office/drawing/2014/main" id="{0440A365-6B91-4B14-962B-96295EA7EEC1}"/>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12B7481B-BA99-4606-A63F-E15E7D2F24E0}"/>
              </a:ext>
            </a:extLst>
          </p:cNvPr>
          <p:cNvSpPr>
            <a:spLocks noGrp="1"/>
          </p:cNvSpPr>
          <p:nvPr>
            <p:ph type="sldNum" sz="quarter" idx="11"/>
          </p:nvPr>
        </p:nvSpPr>
        <p:spPr/>
        <p:txBody>
          <a:bodyPr/>
          <a:lstStyle/>
          <a:p>
            <a:fld id="{567D8AE3-3262-4CFB-BDF0-2626C72D47ED}" type="slidenum">
              <a:rPr lang="en-US" smtClean="0"/>
              <a:pPr/>
              <a:t>17</a:t>
            </a:fld>
            <a:endParaRPr lang="en-US"/>
          </a:p>
        </p:txBody>
      </p:sp>
    </p:spTree>
    <p:extLst>
      <p:ext uri="{BB962C8B-B14F-4D97-AF65-F5344CB8AC3E}">
        <p14:creationId xmlns:p14="http://schemas.microsoft.com/office/powerpoint/2010/main" val="325402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504133-01B7-43B4-B7D1-87967F46D453}"/>
              </a:ext>
            </a:extLst>
          </p:cNvPr>
          <p:cNvSpPr>
            <a:spLocks noGrp="1"/>
          </p:cNvSpPr>
          <p:nvPr>
            <p:ph idx="1"/>
          </p:nvPr>
        </p:nvSpPr>
        <p:spPr>
          <a:xfrm>
            <a:off x="484632" y="1097280"/>
            <a:ext cx="11261562" cy="4946904"/>
          </a:xfrm>
        </p:spPr>
        <p:txBody>
          <a:bodyPr/>
          <a:lstStyle/>
          <a:p>
            <a:pPr marL="0" indent="0" algn="ctr">
              <a:buNone/>
            </a:pPr>
            <a:r>
              <a:rPr lang="en-US" b="1" u="sng" dirty="0"/>
              <a:t>Senate</a:t>
            </a:r>
          </a:p>
          <a:p>
            <a:r>
              <a:rPr lang="en-US" dirty="0"/>
              <a:t>Give strong focus to any Senate members on the Committee on Homeland Security and Governmental Affairs and Committee on Armed Services</a:t>
            </a:r>
          </a:p>
          <a:p>
            <a:r>
              <a:rPr lang="en-US" dirty="0"/>
              <a:t>Ask ALL members to become a cosponsor!  </a:t>
            </a:r>
          </a:p>
          <a:p>
            <a:endParaRPr lang="en-US" dirty="0"/>
          </a:p>
          <a:p>
            <a:endParaRPr lang="en-US" dirty="0"/>
          </a:p>
        </p:txBody>
      </p:sp>
      <p:sp>
        <p:nvSpPr>
          <p:cNvPr id="3" name="Title 2">
            <a:extLst>
              <a:ext uri="{FF2B5EF4-FFF2-40B4-BE49-F238E27FC236}">
                <a16:creationId xmlns:a16="http://schemas.microsoft.com/office/drawing/2014/main" id="{2EF5C6CA-A82D-4843-8057-9B9C955615A0}"/>
              </a:ext>
            </a:extLst>
          </p:cNvPr>
          <p:cNvSpPr>
            <a:spLocks noGrp="1"/>
          </p:cNvSpPr>
          <p:nvPr>
            <p:ph type="title"/>
          </p:nvPr>
        </p:nvSpPr>
        <p:spPr>
          <a:xfrm>
            <a:off x="0" y="45720"/>
            <a:ext cx="12192000" cy="777240"/>
          </a:xfrm>
        </p:spPr>
        <p:txBody>
          <a:bodyPr/>
          <a:lstStyle/>
          <a:p>
            <a:r>
              <a:rPr lang="en-US" dirty="0"/>
              <a:t>Make YOUR Case</a:t>
            </a:r>
          </a:p>
        </p:txBody>
      </p:sp>
      <p:sp>
        <p:nvSpPr>
          <p:cNvPr id="4" name="Footer Placeholder 3">
            <a:extLst>
              <a:ext uri="{FF2B5EF4-FFF2-40B4-BE49-F238E27FC236}">
                <a16:creationId xmlns:a16="http://schemas.microsoft.com/office/drawing/2014/main" id="{2282E563-B1A8-4F66-90D0-E4CBBFA5202D}"/>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D0081EC4-B093-405A-BEFC-3CE7183DA62C}"/>
              </a:ext>
            </a:extLst>
          </p:cNvPr>
          <p:cNvSpPr>
            <a:spLocks noGrp="1"/>
          </p:cNvSpPr>
          <p:nvPr>
            <p:ph type="sldNum" sz="quarter" idx="11"/>
          </p:nvPr>
        </p:nvSpPr>
        <p:spPr/>
        <p:txBody>
          <a:bodyPr/>
          <a:lstStyle/>
          <a:p>
            <a:fld id="{567D8AE3-3262-4CFB-BDF0-2626C72D47ED}" type="slidenum">
              <a:rPr lang="en-US" smtClean="0"/>
              <a:pPr/>
              <a:t>18</a:t>
            </a:fld>
            <a:endParaRPr lang="en-US"/>
          </a:p>
        </p:txBody>
      </p:sp>
    </p:spTree>
    <p:extLst>
      <p:ext uri="{BB962C8B-B14F-4D97-AF65-F5344CB8AC3E}">
        <p14:creationId xmlns:p14="http://schemas.microsoft.com/office/powerpoint/2010/main" val="401159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09DAE-B550-4A4A-82E5-7D4A477C1F9D}"/>
              </a:ext>
            </a:extLst>
          </p:cNvPr>
          <p:cNvSpPr>
            <a:spLocks noGrp="1"/>
          </p:cNvSpPr>
          <p:nvPr>
            <p:ph idx="1"/>
          </p:nvPr>
        </p:nvSpPr>
        <p:spPr>
          <a:xfrm>
            <a:off x="484632" y="1097279"/>
            <a:ext cx="11261562" cy="5091249"/>
          </a:xfrm>
        </p:spPr>
        <p:txBody>
          <a:bodyPr/>
          <a:lstStyle/>
          <a:p>
            <a:pPr marL="0" indent="0" algn="ctr">
              <a:buNone/>
            </a:pPr>
            <a:r>
              <a:rPr lang="en-US" altLang="en-US" b="1" u="sng" dirty="0"/>
              <a:t>Federal Firefighters Fairness Act </a:t>
            </a:r>
          </a:p>
          <a:p>
            <a:pPr marL="0" indent="0">
              <a:buNone/>
            </a:pPr>
            <a:br>
              <a:rPr lang="en-US" altLang="en-US" sz="1600" b="1" u="sng" dirty="0"/>
            </a:br>
            <a:r>
              <a:rPr lang="en-US" altLang="en-US" sz="2800" b="1" dirty="0"/>
              <a:t>Staff Contacts:</a:t>
            </a:r>
            <a:br>
              <a:rPr lang="en-US" altLang="en-US" sz="2400" b="1" dirty="0"/>
            </a:br>
            <a:br>
              <a:rPr lang="en-US" altLang="en-US" sz="2400" b="1" dirty="0"/>
            </a:br>
            <a:r>
              <a:rPr lang="en-US" altLang="en-US" sz="2400" b="1" dirty="0"/>
              <a:t>House:	</a:t>
            </a:r>
            <a:r>
              <a:rPr lang="en-US" altLang="en-US" sz="2400" dirty="0"/>
              <a:t>Johanna Montiel	  johanna.montiel@mail.house.gov </a:t>
            </a:r>
          </a:p>
          <a:p>
            <a:pPr marL="0" indent="0">
              <a:buNone/>
            </a:pPr>
            <a:r>
              <a:rPr lang="en-US" altLang="en-US" sz="2000" dirty="0"/>
              <a:t>		Congressman Salud Carbajal (CA-24) </a:t>
            </a:r>
            <a:br>
              <a:rPr lang="en-US" altLang="en-US" sz="2000" dirty="0"/>
            </a:br>
            <a:r>
              <a:rPr lang="en-US" altLang="en-US" sz="2000" dirty="0"/>
              <a:t>		1431 Longworth House Office Building</a:t>
            </a:r>
            <a:br>
              <a:rPr lang="en-US" altLang="en-US" sz="2000" dirty="0"/>
            </a:br>
            <a:r>
              <a:rPr lang="en-US" altLang="en-US" sz="2000" dirty="0"/>
              <a:t>		(202) 225-3601 </a:t>
            </a:r>
          </a:p>
          <a:p>
            <a:pPr marL="0" indent="0">
              <a:buNone/>
            </a:pPr>
            <a:r>
              <a:rPr lang="en-US" sz="2400" b="1" dirty="0"/>
              <a:t>Senate:	</a:t>
            </a:r>
            <a:r>
              <a:rPr lang="en-US" sz="2400" dirty="0"/>
              <a:t>Laura Pastre		laura_pastre@carper.senate.gov</a:t>
            </a:r>
            <a:endParaRPr lang="en-US" sz="2000" dirty="0"/>
          </a:p>
          <a:p>
            <a:pPr marL="0" indent="0">
              <a:buNone/>
            </a:pPr>
            <a:r>
              <a:rPr lang="en-US" sz="2000" dirty="0"/>
              <a:t>		Office of Senator Thomas Carper (D-DE)</a:t>
            </a:r>
            <a:br>
              <a:rPr lang="en-US" sz="2000" dirty="0"/>
            </a:br>
            <a:r>
              <a:rPr lang="en-US" sz="2000" dirty="0"/>
              <a:t>		513 Hart Senate Office Building</a:t>
            </a:r>
            <a:br>
              <a:rPr lang="en-US" sz="2000" dirty="0"/>
            </a:br>
            <a:r>
              <a:rPr lang="en-US" sz="2000" dirty="0"/>
              <a:t>		(202) 224-2441</a:t>
            </a:r>
          </a:p>
          <a:p>
            <a:pPr marL="0" indent="0">
              <a:buNone/>
            </a:pPr>
            <a:endParaRPr lang="en-US" altLang="en-US" sz="1600" dirty="0"/>
          </a:p>
          <a:p>
            <a:pPr lvl="1"/>
            <a:endParaRPr lang="en-US" dirty="0"/>
          </a:p>
        </p:txBody>
      </p:sp>
      <p:sp>
        <p:nvSpPr>
          <p:cNvPr id="3" name="Title 2">
            <a:extLst>
              <a:ext uri="{FF2B5EF4-FFF2-40B4-BE49-F238E27FC236}">
                <a16:creationId xmlns:a16="http://schemas.microsoft.com/office/drawing/2014/main" id="{BDC9A7D4-B160-4D47-B7D2-26EBB0351197}"/>
              </a:ext>
            </a:extLst>
          </p:cNvPr>
          <p:cNvSpPr>
            <a:spLocks noGrp="1"/>
          </p:cNvSpPr>
          <p:nvPr>
            <p:ph type="title"/>
          </p:nvPr>
        </p:nvSpPr>
        <p:spPr/>
        <p:txBody>
          <a:bodyPr/>
          <a:lstStyle/>
          <a:p>
            <a:r>
              <a:rPr lang="en-US" dirty="0">
                <a:solidFill>
                  <a:srgbClr val="FFC500"/>
                </a:solidFill>
              </a:rPr>
              <a:t>Important Points of Contact</a:t>
            </a:r>
          </a:p>
        </p:txBody>
      </p:sp>
      <p:sp>
        <p:nvSpPr>
          <p:cNvPr id="4" name="Footer Placeholder 3">
            <a:extLst>
              <a:ext uri="{FF2B5EF4-FFF2-40B4-BE49-F238E27FC236}">
                <a16:creationId xmlns:a16="http://schemas.microsoft.com/office/drawing/2014/main" id="{EC73A79F-4E1A-4B03-9F37-D170381F56A7}"/>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37845F7F-7305-4322-B86D-D58875B16F40}"/>
              </a:ext>
            </a:extLst>
          </p:cNvPr>
          <p:cNvSpPr>
            <a:spLocks noGrp="1"/>
          </p:cNvSpPr>
          <p:nvPr>
            <p:ph type="sldNum" sz="quarter" idx="11"/>
          </p:nvPr>
        </p:nvSpPr>
        <p:spPr/>
        <p:txBody>
          <a:bodyPr/>
          <a:lstStyle/>
          <a:p>
            <a:fld id="{567D8AE3-3262-4CFB-BDF0-2626C72D47ED}" type="slidenum">
              <a:rPr lang="en-US" smtClean="0"/>
              <a:pPr/>
              <a:t>19</a:t>
            </a:fld>
            <a:endParaRPr lang="en-US"/>
          </a:p>
        </p:txBody>
      </p:sp>
    </p:spTree>
    <p:extLst>
      <p:ext uri="{BB962C8B-B14F-4D97-AF65-F5344CB8AC3E}">
        <p14:creationId xmlns:p14="http://schemas.microsoft.com/office/powerpoint/2010/main" val="187247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Establishes an occupational presumptive coverage for certain conditions for ~10,000 </a:t>
            </a:r>
            <a:r>
              <a:rPr lang="en-US" b="1"/>
              <a:t>FIRE FIGHTERS </a:t>
            </a:r>
            <a:r>
              <a:rPr lang="en-US"/>
              <a:t>employed by the federal government</a:t>
            </a:r>
          </a:p>
          <a:p>
            <a:pPr lvl="1"/>
            <a:r>
              <a:rPr lang="en-US"/>
              <a:t>Military Installations</a:t>
            </a:r>
          </a:p>
          <a:p>
            <a:pPr lvl="1"/>
            <a:r>
              <a:rPr lang="en-US"/>
              <a:t>Veteran Affairs Health Centers</a:t>
            </a:r>
          </a:p>
          <a:p>
            <a:pPr lvl="1"/>
            <a:r>
              <a:rPr lang="en-US"/>
              <a:t>National Laboratories (NIST, NIH, NASA)</a:t>
            </a:r>
          </a:p>
          <a:p>
            <a:pPr lvl="1"/>
            <a:r>
              <a:rPr lang="en-US"/>
              <a:t>Critical Federal Infrastructure (USCG, BLM, DHS)</a:t>
            </a:r>
          </a:p>
          <a:p>
            <a:pPr lvl="1"/>
            <a:endParaRPr lang="en-US"/>
          </a:p>
          <a:p>
            <a:pPr lvl="1"/>
            <a:endParaRPr lang="en-US" dirty="0"/>
          </a:p>
        </p:txBody>
      </p:sp>
      <p:sp>
        <p:nvSpPr>
          <p:cNvPr id="2" name="Title 1"/>
          <p:cNvSpPr>
            <a:spLocks noGrp="1"/>
          </p:cNvSpPr>
          <p:nvPr>
            <p:ph type="title"/>
          </p:nvPr>
        </p:nvSpPr>
        <p:spPr/>
        <p:txBody>
          <a:bodyPr/>
          <a:lstStyle/>
          <a:p>
            <a:r>
              <a:rPr lang="en-US"/>
              <a:t>Federal Firefighters Fairness Act</a:t>
            </a:r>
            <a:endParaRPr lang="en-US" dirty="0"/>
          </a:p>
        </p:txBody>
      </p:sp>
      <p:sp>
        <p:nvSpPr>
          <p:cNvPr id="6" name="Footer Placeholder 5">
            <a:extLst>
              <a:ext uri="{FF2B5EF4-FFF2-40B4-BE49-F238E27FC236}">
                <a16:creationId xmlns:a16="http://schemas.microsoft.com/office/drawing/2014/main" id="{189A99C0-21E8-4E8C-88E4-109F85814457}"/>
              </a:ext>
            </a:extLst>
          </p:cNvPr>
          <p:cNvSpPr>
            <a:spLocks noGrp="1"/>
          </p:cNvSpPr>
          <p:nvPr>
            <p:ph type="ftr" sz="quarter" idx="10"/>
          </p:nvPr>
        </p:nvSpPr>
        <p:spPr/>
        <p:txBody>
          <a:bodyPr/>
          <a:lstStyle/>
          <a:p>
            <a:r>
              <a:rPr lang="en-US"/>
              <a:t>Legislative Conference | Washington, DC</a:t>
            </a:r>
            <a:endParaRPr lang="en-US" dirty="0"/>
          </a:p>
        </p:txBody>
      </p:sp>
      <p:sp>
        <p:nvSpPr>
          <p:cNvPr id="7" name="Slide Number Placeholder 6">
            <a:extLst>
              <a:ext uri="{FF2B5EF4-FFF2-40B4-BE49-F238E27FC236}">
                <a16:creationId xmlns:a16="http://schemas.microsoft.com/office/drawing/2014/main" id="{B49250E3-91C2-42D8-BBB3-2A7AB0D54D1B}"/>
              </a:ext>
            </a:extLst>
          </p:cNvPr>
          <p:cNvSpPr>
            <a:spLocks noGrp="1"/>
          </p:cNvSpPr>
          <p:nvPr>
            <p:ph type="sldNum" sz="quarter" idx="11"/>
          </p:nvPr>
        </p:nvSpPr>
        <p:spPr/>
        <p:txBody>
          <a:bodyPr/>
          <a:lstStyle/>
          <a:p>
            <a:fld id="{567D8AE3-3262-4CFB-BDF0-2626C72D47ED}" type="slidenum">
              <a:rPr lang="en-US" smtClean="0"/>
              <a:pPr/>
              <a:t>2</a:t>
            </a:fld>
            <a:endParaRPr lang="en-US"/>
          </a:p>
        </p:txBody>
      </p:sp>
    </p:spTree>
    <p:extLst>
      <p:ext uri="{BB962C8B-B14F-4D97-AF65-F5344CB8AC3E}">
        <p14:creationId xmlns:p14="http://schemas.microsoft.com/office/powerpoint/2010/main" val="411424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59" y="1097280"/>
            <a:ext cx="11261562" cy="4669666"/>
          </a:xfrm>
        </p:spPr>
        <p:txBody>
          <a:bodyPr/>
          <a:lstStyle/>
          <a:p>
            <a:pPr>
              <a:spcAft>
                <a:spcPts val="600"/>
              </a:spcAft>
            </a:pPr>
            <a:r>
              <a:rPr lang="en-US" b="1" dirty="0"/>
              <a:t>Support the Federal Firefighter Fairness Act</a:t>
            </a:r>
          </a:p>
          <a:p>
            <a:pPr lvl="1">
              <a:spcAft>
                <a:spcPts val="600"/>
              </a:spcAft>
            </a:pPr>
            <a:r>
              <a:rPr lang="en-US" dirty="0"/>
              <a:t>Establishes a presumptive occupational causal link to certain diseases as demonstrated by medical studies to be experienced by fire fighters at rate higher than the general public.</a:t>
            </a:r>
          </a:p>
          <a:p>
            <a:pPr lvl="2">
              <a:spcAft>
                <a:spcPts val="600"/>
              </a:spcAft>
            </a:pPr>
            <a:r>
              <a:rPr lang="en-US" dirty="0"/>
              <a:t>Heart disease</a:t>
            </a:r>
          </a:p>
          <a:p>
            <a:pPr lvl="2">
              <a:spcAft>
                <a:spcPts val="600"/>
              </a:spcAft>
            </a:pPr>
            <a:r>
              <a:rPr lang="en-US" dirty="0"/>
              <a:t>Lung disease</a:t>
            </a:r>
          </a:p>
          <a:p>
            <a:pPr lvl="2">
              <a:spcAft>
                <a:spcPts val="600"/>
              </a:spcAft>
            </a:pPr>
            <a:r>
              <a:rPr lang="en-US" dirty="0"/>
              <a:t>Certain cancers</a:t>
            </a:r>
          </a:p>
          <a:p>
            <a:pPr lvl="2">
              <a:spcAft>
                <a:spcPts val="600"/>
              </a:spcAft>
            </a:pPr>
            <a:r>
              <a:rPr lang="en-US" dirty="0"/>
              <a:t>Certain infectious diseases</a:t>
            </a:r>
          </a:p>
          <a:p>
            <a:pPr>
              <a:spcAft>
                <a:spcPts val="600"/>
              </a:spcAft>
            </a:pPr>
            <a:r>
              <a:rPr lang="en-US" b="1" dirty="0"/>
              <a:t>Potential cosponsors urged to contact Johanna in Rep. Carbajal’s Office or Laura in Sen. Carper’s Office</a:t>
            </a:r>
          </a:p>
          <a:p>
            <a:pPr lvl="1"/>
            <a:endParaRPr lang="en-US" dirty="0"/>
          </a:p>
          <a:p>
            <a:pPr lvl="1"/>
            <a:endParaRPr lang="en-US" dirty="0"/>
          </a:p>
          <a:p>
            <a:pPr lvl="1"/>
            <a:endParaRPr lang="en-US" dirty="0"/>
          </a:p>
        </p:txBody>
      </p:sp>
      <p:sp>
        <p:nvSpPr>
          <p:cNvPr id="2" name="Title 1"/>
          <p:cNvSpPr>
            <a:spLocks noGrp="1"/>
          </p:cNvSpPr>
          <p:nvPr>
            <p:ph type="title"/>
          </p:nvPr>
        </p:nvSpPr>
        <p:spPr>
          <a:xfrm>
            <a:off x="0" y="45720"/>
            <a:ext cx="12192000" cy="777240"/>
          </a:xfrm>
        </p:spPr>
        <p:txBody>
          <a:bodyPr/>
          <a:lstStyle/>
          <a:p>
            <a:r>
              <a:rPr lang="en-US" dirty="0"/>
              <a:t>Summary</a:t>
            </a:r>
          </a:p>
        </p:txBody>
      </p:sp>
      <p:sp>
        <p:nvSpPr>
          <p:cNvPr id="4" name="Footer Placeholder 3">
            <a:extLst>
              <a:ext uri="{FF2B5EF4-FFF2-40B4-BE49-F238E27FC236}">
                <a16:creationId xmlns:a16="http://schemas.microsoft.com/office/drawing/2014/main" id="{4D30F214-A445-467E-820D-012135B14D5D}"/>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4307F51E-8AE3-4362-AC4D-572B605CD3F6}"/>
              </a:ext>
            </a:extLst>
          </p:cNvPr>
          <p:cNvSpPr>
            <a:spLocks noGrp="1"/>
          </p:cNvSpPr>
          <p:nvPr>
            <p:ph type="sldNum" sz="quarter" idx="11"/>
          </p:nvPr>
        </p:nvSpPr>
        <p:spPr/>
        <p:txBody>
          <a:bodyPr/>
          <a:lstStyle/>
          <a:p>
            <a:fld id="{567D8AE3-3262-4CFB-BDF0-2626C72D47ED}" type="slidenum">
              <a:rPr lang="en-US" smtClean="0"/>
              <a:pPr/>
              <a:t>20</a:t>
            </a:fld>
            <a:endParaRPr lang="en-US"/>
          </a:p>
        </p:txBody>
      </p:sp>
    </p:spTree>
    <p:extLst>
      <p:ext uri="{BB962C8B-B14F-4D97-AF65-F5344CB8AC3E}">
        <p14:creationId xmlns:p14="http://schemas.microsoft.com/office/powerpoint/2010/main" val="133136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337328-2AEE-4334-B274-E2FE8B59CA8D}"/>
              </a:ext>
            </a:extLst>
          </p:cNvPr>
          <p:cNvSpPr>
            <a:spLocks noGrp="1"/>
          </p:cNvSpPr>
          <p:nvPr>
            <p:ph idx="1"/>
          </p:nvPr>
        </p:nvSpPr>
        <p:spPr>
          <a:xfrm>
            <a:off x="481259" y="1097280"/>
            <a:ext cx="11261562" cy="4669666"/>
          </a:xfrm>
        </p:spPr>
        <p:txBody>
          <a:bodyPr/>
          <a:lstStyle/>
          <a:p>
            <a:r>
              <a:rPr lang="en-US" dirty="0"/>
              <a:t>An All-Hazards Fire and Emergency Services response</a:t>
            </a:r>
          </a:p>
          <a:p>
            <a:pPr lvl="1"/>
            <a:r>
              <a:rPr lang="en-US" dirty="0"/>
              <a:t>Structural, Aircraft and Shipboard Fires</a:t>
            </a:r>
          </a:p>
          <a:p>
            <a:pPr lvl="1"/>
            <a:r>
              <a:rPr lang="en-US" dirty="0"/>
              <a:t>Emergency Medical Service (&gt;80% EMT  &lt;10% EMT-P)</a:t>
            </a:r>
          </a:p>
          <a:p>
            <a:pPr lvl="1"/>
            <a:r>
              <a:rPr lang="en-US" dirty="0"/>
              <a:t>Hazardous Materials (Operations or higher)</a:t>
            </a:r>
          </a:p>
          <a:p>
            <a:pPr lvl="1"/>
            <a:r>
              <a:rPr lang="en-US" dirty="0"/>
              <a:t>Technical Rescue (High Angle, Extrication, Swift Water)</a:t>
            </a:r>
          </a:p>
          <a:p>
            <a:pPr lvl="1"/>
            <a:r>
              <a:rPr lang="en-US" dirty="0"/>
              <a:t>Wildland Fire Fighting</a:t>
            </a:r>
          </a:p>
          <a:p>
            <a:pPr lvl="1"/>
            <a:endParaRPr lang="en-US" sz="1600" dirty="0"/>
          </a:p>
          <a:p>
            <a:pPr lvl="1"/>
            <a:r>
              <a:rPr lang="en-US" dirty="0"/>
              <a:t>Fire Marshal/Inspections/Arson and Explosive Investigation </a:t>
            </a:r>
          </a:p>
          <a:p>
            <a:pPr lvl="1"/>
            <a:endParaRPr lang="en-US" sz="1600" dirty="0"/>
          </a:p>
          <a:p>
            <a:pPr algn="ctr"/>
            <a:r>
              <a:rPr lang="en-US" b="1" dirty="0"/>
              <a:t>Majority of FFDs engage in robust mutual/automatic aid with surrounding jurisdictions </a:t>
            </a:r>
          </a:p>
        </p:txBody>
      </p:sp>
      <p:sp>
        <p:nvSpPr>
          <p:cNvPr id="3" name="Title 2">
            <a:extLst>
              <a:ext uri="{FF2B5EF4-FFF2-40B4-BE49-F238E27FC236}">
                <a16:creationId xmlns:a16="http://schemas.microsoft.com/office/drawing/2014/main" id="{9FDD0F11-6C76-4B47-B583-8FDBD260BE9B}"/>
              </a:ext>
            </a:extLst>
          </p:cNvPr>
          <p:cNvSpPr>
            <a:spLocks noGrp="1"/>
          </p:cNvSpPr>
          <p:nvPr>
            <p:ph type="title"/>
          </p:nvPr>
        </p:nvSpPr>
        <p:spPr>
          <a:xfrm>
            <a:off x="0" y="45720"/>
            <a:ext cx="12192000" cy="777240"/>
          </a:xfrm>
        </p:spPr>
        <p:txBody>
          <a:bodyPr/>
          <a:lstStyle/>
          <a:p>
            <a:r>
              <a:rPr lang="en-US"/>
              <a:t>Federal Firefighters Fairness Act</a:t>
            </a:r>
            <a:endParaRPr lang="en-US" dirty="0"/>
          </a:p>
        </p:txBody>
      </p:sp>
      <p:sp>
        <p:nvSpPr>
          <p:cNvPr id="4" name="Footer Placeholder 3">
            <a:extLst>
              <a:ext uri="{FF2B5EF4-FFF2-40B4-BE49-F238E27FC236}">
                <a16:creationId xmlns:a16="http://schemas.microsoft.com/office/drawing/2014/main" id="{C010DC38-3E2A-431C-8DE6-BD03A773DFA8}"/>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92387172-1A57-4704-9063-C9841817E48E}"/>
              </a:ext>
            </a:extLst>
          </p:cNvPr>
          <p:cNvSpPr>
            <a:spLocks noGrp="1"/>
          </p:cNvSpPr>
          <p:nvPr>
            <p:ph type="sldNum" sz="quarter" idx="11"/>
          </p:nvPr>
        </p:nvSpPr>
        <p:spPr/>
        <p:txBody>
          <a:bodyPr/>
          <a:lstStyle/>
          <a:p>
            <a:fld id="{567D8AE3-3262-4CFB-BDF0-2626C72D47ED}" type="slidenum">
              <a:rPr lang="en-US" smtClean="0"/>
              <a:pPr/>
              <a:t>3</a:t>
            </a:fld>
            <a:endParaRPr lang="en-US"/>
          </a:p>
        </p:txBody>
      </p:sp>
    </p:spTree>
    <p:extLst>
      <p:ext uri="{BB962C8B-B14F-4D97-AF65-F5344CB8AC3E}">
        <p14:creationId xmlns:p14="http://schemas.microsoft.com/office/powerpoint/2010/main" val="28789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State and Municipal Fire Fighters serving in 48 states are afforded some level of presumptive coverage for occupational health conditions</a:t>
            </a:r>
          </a:p>
          <a:p>
            <a:pPr lvl="1"/>
            <a:r>
              <a:rPr lang="en-US" dirty="0"/>
              <a:t>Heart and respiratory disease</a:t>
            </a:r>
          </a:p>
          <a:p>
            <a:pPr lvl="1"/>
            <a:r>
              <a:rPr lang="en-US" dirty="0"/>
              <a:t>Cancers</a:t>
            </a:r>
          </a:p>
          <a:p>
            <a:pPr lvl="1"/>
            <a:r>
              <a:rPr lang="en-US" dirty="0"/>
              <a:t>Infectious diseases – COVID-19 added in the past year</a:t>
            </a:r>
          </a:p>
          <a:p>
            <a:pPr lvl="1"/>
            <a:r>
              <a:rPr lang="en-US" dirty="0"/>
              <a:t>Post-traumatic stress conditions</a:t>
            </a:r>
          </a:p>
          <a:p>
            <a:pPr lvl="1"/>
            <a:endParaRPr lang="en-US" dirty="0"/>
          </a:p>
        </p:txBody>
      </p:sp>
      <p:sp>
        <p:nvSpPr>
          <p:cNvPr id="2" name="Title 1"/>
          <p:cNvSpPr>
            <a:spLocks noGrp="1"/>
          </p:cNvSpPr>
          <p:nvPr>
            <p:ph type="title"/>
          </p:nvPr>
        </p:nvSpPr>
        <p:spPr/>
        <p:txBody>
          <a:bodyPr/>
          <a:lstStyle/>
          <a:p>
            <a:r>
              <a:rPr lang="en-US" dirty="0"/>
              <a:t>Fire Fighters and Presumptive Coverage</a:t>
            </a:r>
          </a:p>
        </p:txBody>
      </p:sp>
      <p:sp>
        <p:nvSpPr>
          <p:cNvPr id="4" name="Footer Placeholder 3">
            <a:extLst>
              <a:ext uri="{FF2B5EF4-FFF2-40B4-BE49-F238E27FC236}">
                <a16:creationId xmlns:a16="http://schemas.microsoft.com/office/drawing/2014/main" id="{A1F4173C-CEB2-4D0D-97A9-68451BCAEEAC}"/>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D2CD9024-0873-45A9-A205-95D1AFDD30FE}"/>
              </a:ext>
            </a:extLst>
          </p:cNvPr>
          <p:cNvSpPr>
            <a:spLocks noGrp="1"/>
          </p:cNvSpPr>
          <p:nvPr>
            <p:ph type="sldNum" sz="quarter" idx="11"/>
          </p:nvPr>
        </p:nvSpPr>
        <p:spPr/>
        <p:txBody>
          <a:bodyPr/>
          <a:lstStyle/>
          <a:p>
            <a:fld id="{567D8AE3-3262-4CFB-BDF0-2626C72D47ED}" type="slidenum">
              <a:rPr lang="en-US" smtClean="0"/>
              <a:pPr/>
              <a:t>4</a:t>
            </a:fld>
            <a:endParaRPr lang="en-US"/>
          </a:p>
        </p:txBody>
      </p:sp>
    </p:spTree>
    <p:extLst>
      <p:ext uri="{BB962C8B-B14F-4D97-AF65-F5344CB8AC3E}">
        <p14:creationId xmlns:p14="http://schemas.microsoft.com/office/powerpoint/2010/main" val="42198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EEA88-515C-4316-8084-51F5F4BEA8C8}"/>
              </a:ext>
            </a:extLst>
          </p:cNvPr>
          <p:cNvSpPr>
            <a:spLocks noGrp="1"/>
          </p:cNvSpPr>
          <p:nvPr>
            <p:ph idx="1"/>
          </p:nvPr>
        </p:nvSpPr>
        <p:spPr>
          <a:xfrm>
            <a:off x="484632" y="1097280"/>
            <a:ext cx="11261562" cy="4946904"/>
          </a:xfrm>
        </p:spPr>
        <p:txBody>
          <a:bodyPr/>
          <a:lstStyle/>
          <a:p>
            <a:r>
              <a:rPr lang="en-US" dirty="0"/>
              <a:t>Beyond a limited COVID-19 presumption, federal fire fighters DO NOT have any other presumptive coverages!</a:t>
            </a:r>
          </a:p>
          <a:p>
            <a:pPr lvl="1"/>
            <a:r>
              <a:rPr lang="en-US" dirty="0"/>
              <a:t>Obtaining Federal Employee Compensation Act (FECA) coverage is long and cumbersome process.</a:t>
            </a:r>
          </a:p>
          <a:p>
            <a:pPr lvl="2"/>
            <a:r>
              <a:rPr lang="en-US" dirty="0"/>
              <a:t>100,000 claims filed in 2019.</a:t>
            </a:r>
          </a:p>
          <a:p>
            <a:pPr lvl="2"/>
            <a:r>
              <a:rPr lang="en-US" dirty="0"/>
              <a:t> Approximately 6 months to deliver a decision to most claimants</a:t>
            </a:r>
          </a:p>
          <a:p>
            <a:pPr lvl="2"/>
            <a:r>
              <a:rPr lang="en-US" dirty="0"/>
              <a:t>Complex cases (cancers, heart and lung disease and infectious disease) often take 10 months or more to render claims decisions</a:t>
            </a:r>
          </a:p>
          <a:p>
            <a:pPr lvl="1"/>
            <a:r>
              <a:rPr lang="en-US" b="1" dirty="0"/>
              <a:t>Must prove causation</a:t>
            </a:r>
          </a:p>
          <a:p>
            <a:pPr lvl="1"/>
            <a:r>
              <a:rPr lang="en-US" b="1" dirty="0"/>
              <a:t>Must prove acquired during performance of official duties </a:t>
            </a:r>
          </a:p>
          <a:p>
            <a:pPr lvl="1"/>
            <a:endParaRPr lang="en-US" dirty="0"/>
          </a:p>
          <a:p>
            <a:r>
              <a:rPr lang="en-US" dirty="0"/>
              <a:t>	</a:t>
            </a:r>
          </a:p>
          <a:p>
            <a:r>
              <a:rPr lang="en-US" dirty="0"/>
              <a:t>	</a:t>
            </a:r>
          </a:p>
        </p:txBody>
      </p:sp>
      <p:sp>
        <p:nvSpPr>
          <p:cNvPr id="3" name="Title 2">
            <a:extLst>
              <a:ext uri="{FF2B5EF4-FFF2-40B4-BE49-F238E27FC236}">
                <a16:creationId xmlns:a16="http://schemas.microsoft.com/office/drawing/2014/main" id="{20B36249-F43F-1B4A-926A-6561392F2AB0}"/>
              </a:ext>
            </a:extLst>
          </p:cNvPr>
          <p:cNvSpPr>
            <a:spLocks noGrp="1"/>
          </p:cNvSpPr>
          <p:nvPr>
            <p:ph type="title"/>
          </p:nvPr>
        </p:nvSpPr>
        <p:spPr>
          <a:xfrm>
            <a:off x="0" y="45720"/>
            <a:ext cx="12192000" cy="777240"/>
          </a:xfrm>
        </p:spPr>
        <p:txBody>
          <a:bodyPr/>
          <a:lstStyle/>
          <a:p>
            <a:r>
              <a:rPr lang="en-US" dirty="0"/>
              <a:t>Fire Fighters and Presumptive Coverage</a:t>
            </a:r>
          </a:p>
        </p:txBody>
      </p:sp>
      <p:sp>
        <p:nvSpPr>
          <p:cNvPr id="4" name="Footer Placeholder 3">
            <a:extLst>
              <a:ext uri="{FF2B5EF4-FFF2-40B4-BE49-F238E27FC236}">
                <a16:creationId xmlns:a16="http://schemas.microsoft.com/office/drawing/2014/main" id="{DCC8755F-ECCD-44B2-9F85-CFB5DA5D3D73}"/>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275957A2-6187-4286-84BF-4DC75F28320B}"/>
              </a:ext>
            </a:extLst>
          </p:cNvPr>
          <p:cNvSpPr>
            <a:spLocks noGrp="1"/>
          </p:cNvSpPr>
          <p:nvPr>
            <p:ph type="sldNum" sz="quarter" idx="11"/>
          </p:nvPr>
        </p:nvSpPr>
        <p:spPr/>
        <p:txBody>
          <a:bodyPr/>
          <a:lstStyle/>
          <a:p>
            <a:fld id="{567D8AE3-3262-4CFB-BDF0-2626C72D47ED}" type="slidenum">
              <a:rPr lang="en-US" smtClean="0"/>
              <a:pPr/>
              <a:t>5</a:t>
            </a:fld>
            <a:endParaRPr lang="en-US"/>
          </a:p>
        </p:txBody>
      </p:sp>
    </p:spTree>
    <p:extLst>
      <p:ext uri="{BB962C8B-B14F-4D97-AF65-F5344CB8AC3E}">
        <p14:creationId xmlns:p14="http://schemas.microsoft.com/office/powerpoint/2010/main" val="57966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76A765-FF05-2A48-B00A-B99824E6789B}"/>
              </a:ext>
            </a:extLst>
          </p:cNvPr>
          <p:cNvSpPr>
            <a:spLocks noGrp="1"/>
          </p:cNvSpPr>
          <p:nvPr>
            <p:ph idx="1"/>
          </p:nvPr>
        </p:nvSpPr>
        <p:spPr>
          <a:xfrm>
            <a:off x="481259" y="1097279"/>
            <a:ext cx="11261562" cy="5064982"/>
          </a:xfrm>
        </p:spPr>
        <p:txBody>
          <a:bodyPr/>
          <a:lstStyle/>
          <a:p>
            <a:r>
              <a:rPr lang="en-US" dirty="0"/>
              <a:t>Causation is proven through answers to series of questions, here are just a few: </a:t>
            </a:r>
          </a:p>
          <a:p>
            <a:pPr marL="285750" indent="-285750">
              <a:buFont typeface="Arial" panose="020B0604020202020204" pitchFamily="34" charset="0"/>
              <a:buChar char="•"/>
            </a:pPr>
            <a:r>
              <a:rPr lang="en-US" sz="2200" dirty="0"/>
              <a:t>Describe in detail the work performed, the type of materials, supplies, or equipment used, the location where exposure occurred, the duration of exposure (number of hours per day and days per week)</a:t>
            </a:r>
          </a:p>
          <a:p>
            <a:pPr marL="285750" indent="-285750">
              <a:buFont typeface="Arial" panose="020B0604020202020204" pitchFamily="34" charset="0"/>
              <a:buChar char="•"/>
            </a:pPr>
            <a:r>
              <a:rPr lang="en-US" sz="2200" dirty="0"/>
              <a:t>What were the cancer-causing agents you believed you were exposed to during each of these periods?</a:t>
            </a:r>
          </a:p>
          <a:p>
            <a:pPr marL="285750" indent="-285750">
              <a:buFont typeface="Arial" panose="020B0604020202020204" pitchFamily="34" charset="0"/>
              <a:buChar char="•"/>
            </a:pPr>
            <a:r>
              <a:rPr lang="en-US" sz="2200" dirty="0"/>
              <a:t>Describe the type and frequency of safety precautions or protective equipment used.</a:t>
            </a:r>
          </a:p>
          <a:p>
            <a:pPr marL="285750" indent="-285750">
              <a:buFont typeface="Arial" panose="020B0604020202020204" pitchFamily="34" charset="0"/>
              <a:buChar char="•"/>
            </a:pPr>
            <a:r>
              <a:rPr lang="en-US" sz="2200" dirty="0"/>
              <a:t>Did the materials you were exposed to come in containers or packaging with product composition or safety labeling? If so, provide a copy of the labeling.</a:t>
            </a:r>
          </a:p>
          <a:p>
            <a:pPr marL="285750" indent="-285750">
              <a:buFont typeface="Arial" panose="020B0604020202020204" pitchFamily="34" charset="0"/>
              <a:buChar char="•"/>
            </a:pPr>
            <a:r>
              <a:rPr lang="en-US" sz="2200" dirty="0"/>
              <a:t>How did you become aware of your condition and why do you associate it with your federal employment?</a:t>
            </a:r>
            <a:br>
              <a:rPr lang="en-US" sz="1600" dirty="0"/>
            </a:br>
            <a:r>
              <a:rPr lang="en-US" dirty="0"/>
              <a:t>  </a:t>
            </a:r>
          </a:p>
        </p:txBody>
      </p:sp>
      <p:sp>
        <p:nvSpPr>
          <p:cNvPr id="3" name="Title 2">
            <a:extLst>
              <a:ext uri="{FF2B5EF4-FFF2-40B4-BE49-F238E27FC236}">
                <a16:creationId xmlns:a16="http://schemas.microsoft.com/office/drawing/2014/main" id="{86C43776-061E-DE46-9B52-04B9BB32C150}"/>
              </a:ext>
            </a:extLst>
          </p:cNvPr>
          <p:cNvSpPr>
            <a:spLocks noGrp="1"/>
          </p:cNvSpPr>
          <p:nvPr>
            <p:ph type="title"/>
          </p:nvPr>
        </p:nvSpPr>
        <p:spPr/>
        <p:txBody>
          <a:bodyPr/>
          <a:lstStyle/>
          <a:p>
            <a:r>
              <a:rPr lang="en-US" dirty="0">
                <a:solidFill>
                  <a:srgbClr val="FFC500"/>
                </a:solidFill>
              </a:rPr>
              <a:t>Proving Causation</a:t>
            </a:r>
          </a:p>
        </p:txBody>
      </p:sp>
      <p:sp>
        <p:nvSpPr>
          <p:cNvPr id="4" name="Footer Placeholder 3">
            <a:extLst>
              <a:ext uri="{FF2B5EF4-FFF2-40B4-BE49-F238E27FC236}">
                <a16:creationId xmlns:a16="http://schemas.microsoft.com/office/drawing/2014/main" id="{8DA532EA-CAE4-43EB-83EE-7328E7918AE2}"/>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14CCE993-61B5-4A0D-A5D2-9C9B271704C4}"/>
              </a:ext>
            </a:extLst>
          </p:cNvPr>
          <p:cNvSpPr>
            <a:spLocks noGrp="1"/>
          </p:cNvSpPr>
          <p:nvPr>
            <p:ph type="sldNum" sz="quarter" idx="11"/>
          </p:nvPr>
        </p:nvSpPr>
        <p:spPr/>
        <p:txBody>
          <a:bodyPr/>
          <a:lstStyle/>
          <a:p>
            <a:fld id="{567D8AE3-3262-4CFB-BDF0-2626C72D47ED}" type="slidenum">
              <a:rPr lang="en-US" smtClean="0"/>
              <a:pPr/>
              <a:t>6</a:t>
            </a:fld>
            <a:endParaRPr lang="en-US"/>
          </a:p>
        </p:txBody>
      </p:sp>
    </p:spTree>
    <p:extLst>
      <p:ext uri="{BB962C8B-B14F-4D97-AF65-F5344CB8AC3E}">
        <p14:creationId xmlns:p14="http://schemas.microsoft.com/office/powerpoint/2010/main" val="303701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84632" y="1097280"/>
            <a:ext cx="11261562" cy="4946904"/>
          </a:xfrm>
        </p:spPr>
        <p:txBody>
          <a:bodyPr/>
          <a:lstStyle/>
          <a:p>
            <a:r>
              <a:rPr lang="en-US" dirty="0"/>
              <a:t>Exposure to known carcinogens occur regularly.  </a:t>
            </a:r>
          </a:p>
          <a:p>
            <a:pPr lvl="1"/>
            <a:r>
              <a:rPr lang="en-US" dirty="0"/>
              <a:t>Exposure is an unavoidable occupational hazard</a:t>
            </a:r>
          </a:p>
          <a:p>
            <a:r>
              <a:rPr lang="en-US" dirty="0"/>
              <a:t>Multiple studies demonstrate cancers occur at higher rates in fire fighters than general population.</a:t>
            </a:r>
          </a:p>
          <a:p>
            <a:pPr lvl="1"/>
            <a:r>
              <a:rPr lang="en-US" dirty="0" err="1"/>
              <a:t>LeMasters</a:t>
            </a:r>
            <a:r>
              <a:rPr lang="en-US" dirty="0"/>
              <a:t> Meta-Analysis</a:t>
            </a:r>
          </a:p>
          <a:p>
            <a:pPr lvl="1"/>
            <a:r>
              <a:rPr lang="en-US" dirty="0"/>
              <a:t>NIOSH</a:t>
            </a:r>
          </a:p>
          <a:p>
            <a:pPr lvl="1"/>
            <a:r>
              <a:rPr lang="en-US" dirty="0"/>
              <a:t>Nordic Study</a:t>
            </a:r>
          </a:p>
        </p:txBody>
      </p:sp>
      <p:sp>
        <p:nvSpPr>
          <p:cNvPr id="6" name="Title 5"/>
          <p:cNvSpPr>
            <a:spLocks noGrp="1"/>
          </p:cNvSpPr>
          <p:nvPr>
            <p:ph type="title"/>
          </p:nvPr>
        </p:nvSpPr>
        <p:spPr>
          <a:xfrm>
            <a:off x="0" y="45720"/>
            <a:ext cx="12192000" cy="777240"/>
          </a:xfrm>
        </p:spPr>
        <p:txBody>
          <a:bodyPr/>
          <a:lstStyle/>
          <a:p>
            <a:r>
              <a:rPr lang="en-US" dirty="0"/>
              <a:t>Fire Fighters and Cancer</a:t>
            </a:r>
          </a:p>
        </p:txBody>
      </p:sp>
      <p:sp>
        <p:nvSpPr>
          <p:cNvPr id="2" name="Footer Placeholder 1">
            <a:extLst>
              <a:ext uri="{FF2B5EF4-FFF2-40B4-BE49-F238E27FC236}">
                <a16:creationId xmlns:a16="http://schemas.microsoft.com/office/drawing/2014/main" id="{7B8E23D7-F7CE-45B1-9C55-8FA7EAD6D683}"/>
              </a:ext>
            </a:extLst>
          </p:cNvPr>
          <p:cNvSpPr>
            <a:spLocks noGrp="1"/>
          </p:cNvSpPr>
          <p:nvPr>
            <p:ph type="ftr" sz="quarter" idx="10"/>
          </p:nvPr>
        </p:nvSpPr>
        <p:spPr/>
        <p:txBody>
          <a:bodyPr/>
          <a:lstStyle/>
          <a:p>
            <a:r>
              <a:rPr lang="en-US"/>
              <a:t>Legislative Conference | Washington, DC</a:t>
            </a:r>
            <a:endParaRPr lang="en-US" dirty="0"/>
          </a:p>
        </p:txBody>
      </p:sp>
      <p:sp>
        <p:nvSpPr>
          <p:cNvPr id="3" name="Slide Number Placeholder 2">
            <a:extLst>
              <a:ext uri="{FF2B5EF4-FFF2-40B4-BE49-F238E27FC236}">
                <a16:creationId xmlns:a16="http://schemas.microsoft.com/office/drawing/2014/main" id="{9B210CA2-F8E8-40BF-AD67-E90067C85A9B}"/>
              </a:ext>
            </a:extLst>
          </p:cNvPr>
          <p:cNvSpPr>
            <a:spLocks noGrp="1"/>
          </p:cNvSpPr>
          <p:nvPr>
            <p:ph type="sldNum" sz="quarter" idx="11"/>
          </p:nvPr>
        </p:nvSpPr>
        <p:spPr/>
        <p:txBody>
          <a:bodyPr/>
          <a:lstStyle/>
          <a:p>
            <a:fld id="{567D8AE3-3262-4CFB-BDF0-2626C72D47ED}" type="slidenum">
              <a:rPr lang="en-US" smtClean="0"/>
              <a:pPr/>
              <a:t>7</a:t>
            </a:fld>
            <a:endParaRPr lang="en-US"/>
          </a:p>
        </p:txBody>
      </p:sp>
    </p:spTree>
    <p:extLst>
      <p:ext uri="{BB962C8B-B14F-4D97-AF65-F5344CB8AC3E}">
        <p14:creationId xmlns:p14="http://schemas.microsoft.com/office/powerpoint/2010/main" val="109792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90F19-1883-4F84-A5D6-4702F91A0DAD}"/>
              </a:ext>
            </a:extLst>
          </p:cNvPr>
          <p:cNvSpPr>
            <a:spLocks noGrp="1"/>
          </p:cNvSpPr>
          <p:nvPr>
            <p:ph idx="1"/>
          </p:nvPr>
        </p:nvSpPr>
        <p:spPr>
          <a:xfrm>
            <a:off x="484632" y="1097280"/>
            <a:ext cx="11261562" cy="4946904"/>
          </a:xfrm>
        </p:spPr>
        <p:txBody>
          <a:bodyPr/>
          <a:lstStyle/>
          <a:p>
            <a:r>
              <a:rPr lang="en-US" altLang="en-US" dirty="0"/>
              <a:t>Fire fighters have an increased risk of sudden cardiac events after participating in fire suppression activities</a:t>
            </a:r>
          </a:p>
          <a:p>
            <a:pPr lvl="1"/>
            <a:r>
              <a:rPr lang="en-US" dirty="0"/>
              <a:t>One-fifth of fire fighters engaging in live-fire suppression activities experience cardiac arrhythmias</a:t>
            </a:r>
          </a:p>
          <a:p>
            <a:pPr lvl="1"/>
            <a:r>
              <a:rPr lang="en-US" dirty="0"/>
              <a:t>Fire fighters’ risk of death from a heart attack is up to 100 times greater than those performing non-emergency work</a:t>
            </a:r>
          </a:p>
          <a:p>
            <a:r>
              <a:rPr lang="en-US" altLang="en-US" dirty="0"/>
              <a:t>Fire fighters have an increased risk of exposure to toxic air contaminates</a:t>
            </a:r>
          </a:p>
          <a:p>
            <a:pPr lvl="1"/>
            <a:r>
              <a:rPr lang="en-US" altLang="en-US" dirty="0"/>
              <a:t>Toxic chemical soup and high particulate levels are present in the air at and near active fire scenes	</a:t>
            </a:r>
          </a:p>
          <a:p>
            <a:pPr lvl="1"/>
            <a:endParaRPr lang="en-US" dirty="0"/>
          </a:p>
        </p:txBody>
      </p:sp>
      <p:sp>
        <p:nvSpPr>
          <p:cNvPr id="3" name="Title 2">
            <a:extLst>
              <a:ext uri="{FF2B5EF4-FFF2-40B4-BE49-F238E27FC236}">
                <a16:creationId xmlns:a16="http://schemas.microsoft.com/office/drawing/2014/main" id="{E84366C1-7893-437A-A562-B3827EC88D89}"/>
              </a:ext>
            </a:extLst>
          </p:cNvPr>
          <p:cNvSpPr>
            <a:spLocks noGrp="1"/>
          </p:cNvSpPr>
          <p:nvPr>
            <p:ph type="title"/>
          </p:nvPr>
        </p:nvSpPr>
        <p:spPr>
          <a:xfrm>
            <a:off x="0" y="45720"/>
            <a:ext cx="12192000" cy="777240"/>
          </a:xfrm>
        </p:spPr>
        <p:txBody>
          <a:bodyPr/>
          <a:lstStyle/>
          <a:p>
            <a:r>
              <a:rPr lang="en-US" dirty="0"/>
              <a:t>Fire Fighters and Heart/Lung Disease</a:t>
            </a:r>
          </a:p>
        </p:txBody>
      </p:sp>
      <p:sp>
        <p:nvSpPr>
          <p:cNvPr id="4" name="Footer Placeholder 3">
            <a:extLst>
              <a:ext uri="{FF2B5EF4-FFF2-40B4-BE49-F238E27FC236}">
                <a16:creationId xmlns:a16="http://schemas.microsoft.com/office/drawing/2014/main" id="{79833197-9069-49BE-8E5B-A17663ECF58B}"/>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1CBEFAA9-32B1-49B5-A776-86D9DF84BF18}"/>
              </a:ext>
            </a:extLst>
          </p:cNvPr>
          <p:cNvSpPr>
            <a:spLocks noGrp="1"/>
          </p:cNvSpPr>
          <p:nvPr>
            <p:ph type="sldNum" sz="quarter" idx="11"/>
          </p:nvPr>
        </p:nvSpPr>
        <p:spPr/>
        <p:txBody>
          <a:bodyPr/>
          <a:lstStyle/>
          <a:p>
            <a:fld id="{567D8AE3-3262-4CFB-BDF0-2626C72D47ED}" type="slidenum">
              <a:rPr lang="en-US" smtClean="0"/>
              <a:pPr/>
              <a:t>8</a:t>
            </a:fld>
            <a:endParaRPr lang="en-US"/>
          </a:p>
        </p:txBody>
      </p:sp>
    </p:spTree>
    <p:extLst>
      <p:ext uri="{BB962C8B-B14F-4D97-AF65-F5344CB8AC3E}">
        <p14:creationId xmlns:p14="http://schemas.microsoft.com/office/powerpoint/2010/main" val="321703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BB182D-F3F2-F44D-89F5-A73BCB61BC63}"/>
              </a:ext>
            </a:extLst>
          </p:cNvPr>
          <p:cNvSpPr>
            <a:spLocks noGrp="1"/>
          </p:cNvSpPr>
          <p:nvPr>
            <p:ph idx="1"/>
          </p:nvPr>
        </p:nvSpPr>
        <p:spPr>
          <a:xfrm>
            <a:off x="484632" y="1097280"/>
            <a:ext cx="11261562" cy="4946904"/>
          </a:xfrm>
        </p:spPr>
        <p:txBody>
          <a:bodyPr/>
          <a:lstStyle/>
          <a:p>
            <a:r>
              <a:rPr lang="en-US" sz="2800" dirty="0"/>
              <a:t>Fire fighters have an increased risk of exposure to infectious diseases</a:t>
            </a:r>
          </a:p>
          <a:p>
            <a:pPr lvl="1"/>
            <a:r>
              <a:rPr lang="en-US" sz="2400" dirty="0"/>
              <a:t>Frequently fire fighters deliver EMS care to persons with infectious diseases and are exposed to blood or bodily fluids</a:t>
            </a:r>
          </a:p>
          <a:p>
            <a:pPr lvl="2"/>
            <a:r>
              <a:rPr lang="en-US" sz="2200" dirty="0"/>
              <a:t>COVID-19:  32+K members exposed, 6400+ members isolated, 40 members have died</a:t>
            </a:r>
          </a:p>
          <a:p>
            <a:pPr lvl="2"/>
            <a:r>
              <a:rPr lang="en-US" sz="2200" dirty="0"/>
              <a:t>HIV / AIDS: &gt; 1.1 million cases in the United States with ~35K new cases diagnosed annually</a:t>
            </a:r>
          </a:p>
          <a:p>
            <a:pPr lvl="2"/>
            <a:r>
              <a:rPr lang="en-US" sz="2200" dirty="0"/>
              <a:t>Hepatitis B: &gt; 1 million people in the United States living with chronic infections</a:t>
            </a:r>
          </a:p>
          <a:p>
            <a:pPr lvl="2"/>
            <a:r>
              <a:rPr lang="en-US" sz="2200" dirty="0" err="1"/>
              <a:t>Tuberclosis</a:t>
            </a:r>
            <a:r>
              <a:rPr lang="en-US" sz="2200" dirty="0"/>
              <a:t>: Up to 13 million people in the United States living with latent TB infection</a:t>
            </a:r>
          </a:p>
          <a:p>
            <a:pPr lvl="2"/>
            <a:endParaRPr lang="en-US" dirty="0"/>
          </a:p>
        </p:txBody>
      </p:sp>
      <p:sp>
        <p:nvSpPr>
          <p:cNvPr id="3" name="Title 2">
            <a:extLst>
              <a:ext uri="{FF2B5EF4-FFF2-40B4-BE49-F238E27FC236}">
                <a16:creationId xmlns:a16="http://schemas.microsoft.com/office/drawing/2014/main" id="{C3DFE0A1-56E4-1640-AB00-2034BFB9360D}"/>
              </a:ext>
            </a:extLst>
          </p:cNvPr>
          <p:cNvSpPr>
            <a:spLocks noGrp="1"/>
          </p:cNvSpPr>
          <p:nvPr>
            <p:ph type="title"/>
          </p:nvPr>
        </p:nvSpPr>
        <p:spPr>
          <a:xfrm>
            <a:off x="0" y="45720"/>
            <a:ext cx="12192000" cy="777240"/>
          </a:xfrm>
        </p:spPr>
        <p:txBody>
          <a:bodyPr/>
          <a:lstStyle/>
          <a:p>
            <a:r>
              <a:rPr lang="en-US" dirty="0"/>
              <a:t>Fire Fighters and Infectious Disease</a:t>
            </a:r>
          </a:p>
        </p:txBody>
      </p:sp>
      <p:sp>
        <p:nvSpPr>
          <p:cNvPr id="4" name="Footer Placeholder 3">
            <a:extLst>
              <a:ext uri="{FF2B5EF4-FFF2-40B4-BE49-F238E27FC236}">
                <a16:creationId xmlns:a16="http://schemas.microsoft.com/office/drawing/2014/main" id="{405457DD-186C-4DA9-8813-621B0620B040}"/>
              </a:ext>
            </a:extLst>
          </p:cNvPr>
          <p:cNvSpPr>
            <a:spLocks noGrp="1"/>
          </p:cNvSpPr>
          <p:nvPr>
            <p:ph type="ftr" sz="quarter" idx="10"/>
          </p:nvPr>
        </p:nvSpPr>
        <p:spPr/>
        <p:txBody>
          <a:bodyPr/>
          <a:lstStyle/>
          <a:p>
            <a:r>
              <a:rPr lang="en-US"/>
              <a:t>Legislative Conference | Washington, DC</a:t>
            </a:r>
            <a:endParaRPr lang="en-US" dirty="0"/>
          </a:p>
        </p:txBody>
      </p:sp>
      <p:sp>
        <p:nvSpPr>
          <p:cNvPr id="5" name="Slide Number Placeholder 4">
            <a:extLst>
              <a:ext uri="{FF2B5EF4-FFF2-40B4-BE49-F238E27FC236}">
                <a16:creationId xmlns:a16="http://schemas.microsoft.com/office/drawing/2014/main" id="{F3EFCE70-470F-48F7-AD6B-E703BC327B50}"/>
              </a:ext>
            </a:extLst>
          </p:cNvPr>
          <p:cNvSpPr>
            <a:spLocks noGrp="1"/>
          </p:cNvSpPr>
          <p:nvPr>
            <p:ph type="sldNum" sz="quarter" idx="11"/>
          </p:nvPr>
        </p:nvSpPr>
        <p:spPr/>
        <p:txBody>
          <a:bodyPr/>
          <a:lstStyle/>
          <a:p>
            <a:fld id="{567D8AE3-3262-4CFB-BDF0-2626C72D47ED}" type="slidenum">
              <a:rPr lang="en-US" smtClean="0"/>
              <a:pPr/>
              <a:t>9</a:t>
            </a:fld>
            <a:endParaRPr lang="en-US"/>
          </a:p>
        </p:txBody>
      </p:sp>
    </p:spTree>
    <p:extLst>
      <p:ext uri="{BB962C8B-B14F-4D97-AF65-F5344CB8AC3E}">
        <p14:creationId xmlns:p14="http://schemas.microsoft.com/office/powerpoint/2010/main" val="1405649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317&quot;&gt;&lt;object type=&quot;3&quot; unique_id=&quot;10318&quot;&gt;&lt;property id=&quot;20148&quot; value=&quot;5&quot;/&gt;&lt;property id=&quot;20300&quot; value=&quot;Slide 1&quot;/&gt;&lt;property id=&quot;20307&quot; value=&quot;279&quot;/&gt;&lt;/object&gt;&lt;object type=&quot;3&quot; unique_id=&quot;10319&quot;&gt;&lt;property id=&quot;20148&quot; value=&quot;5&quot;/&gt;&lt;property id=&quot;20300&quot; value=&quot;Slide 2 - &amp;quot;General President’s Office&amp;quot;&quot;/&gt;&lt;property id=&quot;20307&quot; value=&quot;280&quot;/&gt;&lt;/object&gt;&lt;object type=&quot;3&quot; unique_id=&quot;10350&quot;&gt;&lt;property id=&quot;20148&quot; value=&quot;5&quot;/&gt;&lt;property id=&quot;20300&quot; value=&quot;Slide 3 - &amp;quot;General Secretary-Treasurer’s Office  &amp;quot;&quot;/&gt;&lt;property id=&quot;20307&quot; value=&quot;281&quot;/&gt;&lt;/object&gt;&lt;/object&gt;&lt;object type=&quot;8&quot; unique_id=&quot;10325&quot;&gt;&lt;/object&gt;&lt;/object&gt;&lt;/database&gt;"/>
  <p:tag name="SECTOMILLISECCONVERTED" val="1"/>
</p:tagLst>
</file>

<file path=ppt/theme/theme1.xml><?xml version="1.0" encoding="utf-8"?>
<a:theme xmlns:a="http://schemas.openxmlformats.org/drawingml/2006/main" name="Custom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5087</TotalTime>
  <Words>1490</Words>
  <Application>Microsoft Office PowerPoint</Application>
  <PresentationFormat>Widescreen</PresentationFormat>
  <Paragraphs>189</Paragraphs>
  <Slides>20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Custom Slide Master</vt:lpstr>
      <vt:lpstr>Federal Firefighters Fairness Act</vt:lpstr>
      <vt:lpstr>Federal Firefighters Fairness Act</vt:lpstr>
      <vt:lpstr>Federal Firefighters Fairness Act</vt:lpstr>
      <vt:lpstr>Fire Fighters and Presumptive Coverage</vt:lpstr>
      <vt:lpstr>Fire Fighters and Presumptive Coverage</vt:lpstr>
      <vt:lpstr>Proving Causation</vt:lpstr>
      <vt:lpstr>Fire Fighters and Cancer</vt:lpstr>
      <vt:lpstr>Fire Fighters and Heart/Lung Disease</vt:lpstr>
      <vt:lpstr>Fire Fighters and Infectious Disease</vt:lpstr>
      <vt:lpstr>Presumptive Disability</vt:lpstr>
      <vt:lpstr>The Federal Firefighters Fairness Act</vt:lpstr>
      <vt:lpstr>The Federal Firefighters Fairness Act</vt:lpstr>
      <vt:lpstr>The Federal Firefighters Fairness Act</vt:lpstr>
      <vt:lpstr>The Federal Firefighters Fairness Act</vt:lpstr>
      <vt:lpstr>Make YOUR Case</vt:lpstr>
      <vt:lpstr>Broad Support</vt:lpstr>
      <vt:lpstr>Make YOUR Case</vt:lpstr>
      <vt:lpstr>Make YOUR Case</vt:lpstr>
      <vt:lpstr>Important Points of Contact</vt:lpstr>
      <vt:lpstr>Summary</vt:lpstr>
    </vt:vector>
  </TitlesOfParts>
  <Company>CC Design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Vinci, Matt</dc:creator>
  <cp:lastModifiedBy>Gaines, Samantha</cp:lastModifiedBy>
  <cp:revision>367</cp:revision>
  <cp:lastPrinted>2017-10-06T17:02:58Z</cp:lastPrinted>
  <dcterms:created xsi:type="dcterms:W3CDTF">2009-11-24T05:31:26Z</dcterms:created>
  <dcterms:modified xsi:type="dcterms:W3CDTF">2021-06-25T19:47:11Z</dcterms:modified>
</cp:coreProperties>
</file>