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23"/>
  </p:notesMasterIdLst>
  <p:sldIdLst>
    <p:sldId id="256" r:id="rId2"/>
    <p:sldId id="273" r:id="rId3"/>
    <p:sldId id="274" r:id="rId4"/>
    <p:sldId id="261" r:id="rId5"/>
    <p:sldId id="260" r:id="rId6"/>
    <p:sldId id="275" r:id="rId7"/>
    <p:sldId id="259" r:id="rId8"/>
    <p:sldId id="262" r:id="rId9"/>
    <p:sldId id="264" r:id="rId10"/>
    <p:sldId id="257" r:id="rId11"/>
    <p:sldId id="265" r:id="rId12"/>
    <p:sldId id="263" r:id="rId13"/>
    <p:sldId id="271" r:id="rId14"/>
    <p:sldId id="276" r:id="rId15"/>
    <p:sldId id="272" r:id="rId16"/>
    <p:sldId id="266" r:id="rId17"/>
    <p:sldId id="267" r:id="rId18"/>
    <p:sldId id="268" r:id="rId19"/>
    <p:sldId id="269" r:id="rId20"/>
    <p:sldId id="277" r:id="rId21"/>
    <p:sldId id="270"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78" autoAdjust="0"/>
    <p:restoredTop sz="75847" autoAdjust="0"/>
  </p:normalViewPr>
  <p:slideViewPr>
    <p:cSldViewPr>
      <p:cViewPr varScale="1">
        <p:scale>
          <a:sx n="56" d="100"/>
          <a:sy n="56" d="100"/>
        </p:scale>
        <p:origin x="-96" y="-33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latin typeface="Arial" charset="0"/>
              </a:defRPr>
            </a:lvl1pPr>
          </a:lstStyle>
          <a:p>
            <a:pPr>
              <a:defRPr/>
            </a:pPr>
            <a:endParaRPr lang="en-US"/>
          </a:p>
        </p:txBody>
      </p:sp>
      <p:sp>
        <p:nvSpPr>
          <p:cNvPr id="245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atin typeface="Arial" charset="0"/>
              </a:defRPr>
            </a:lvl1pPr>
          </a:lstStyle>
          <a:p>
            <a:pPr>
              <a:defRPr/>
            </a:pPr>
            <a:fld id="{0A9C5F26-7B98-4A41-99AF-927F5D2C23A7}" type="slidenum">
              <a:rPr lang="en-US"/>
              <a:pPr>
                <a:defRPr/>
              </a:pPr>
              <a:t>‹#›</a:t>
            </a:fld>
            <a:endParaRPr lang="en-US"/>
          </a:p>
        </p:txBody>
      </p:sp>
    </p:spTree>
    <p:extLst>
      <p:ext uri="{BB962C8B-B14F-4D97-AF65-F5344CB8AC3E}">
        <p14:creationId xmlns:p14="http://schemas.microsoft.com/office/powerpoint/2010/main" val="5017530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FE5591B8-82F0-4641-822C-BDB45BD09D97}" type="slidenum">
              <a:rPr lang="en-US"/>
              <a:pPr/>
              <a:t>1</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r>
              <a:rPr lang="en-US" dirty="0" smtClean="0"/>
              <a:t>For additional information or assistance, contact the International </a:t>
            </a:r>
            <a:r>
              <a:rPr lang="en-US" dirty="0" err="1" smtClean="0"/>
              <a:t>Firestop</a:t>
            </a:r>
            <a:r>
              <a:rPr lang="en-US" dirty="0" smtClean="0"/>
              <a:t> Council at (216) 224-6150</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9DF8395E-C610-4E20-86FB-3357B714D4B9}" type="slidenum">
              <a:rPr lang="en-US"/>
              <a:pPr/>
              <a:t>13</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pPr eaLnBrk="1" hangingPunct="1"/>
            <a:endParaRPr lang="en-US" smtClean="0"/>
          </a:p>
        </p:txBody>
      </p:sp>
      <p:sp>
        <p:nvSpPr>
          <p:cNvPr id="35844" name="Slide Number Placeholder 3"/>
          <p:cNvSpPr>
            <a:spLocks noGrp="1"/>
          </p:cNvSpPr>
          <p:nvPr>
            <p:ph type="sldNum" sz="quarter" idx="5"/>
          </p:nvPr>
        </p:nvSpPr>
        <p:spPr>
          <a:noFill/>
        </p:spPr>
        <p:txBody>
          <a:bodyPr/>
          <a:lstStyle/>
          <a:p>
            <a:fld id="{6A9A6540-D631-44F1-9B4F-6C535011B3BD}" type="slidenum">
              <a:rPr lang="en-US"/>
              <a:pPr/>
              <a:t>14</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20FF58A5-CE1C-4143-A664-20D85053E74B}" type="slidenum">
              <a:rPr lang="en-US"/>
              <a:pPr/>
              <a:t>15</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r>
              <a:rPr lang="en-US" smtClean="0"/>
              <a:t>Note firestop system identification labels provided by the installing contractor</a:t>
            </a:r>
          </a:p>
          <a:p>
            <a:pPr eaLnBrk="1" hangingPunct="1"/>
            <a:r>
              <a:rPr lang="en-US" smtClean="0">
                <a:sym typeface="Wingdings" pitchFamily="2" charset="2"/>
              </a:rPr>
              <a:t> Very helpful in recognizing proper firestopping, but not code-mandated</a:t>
            </a:r>
            <a:endParaRPr lang="en-US" smtClean="0"/>
          </a:p>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152DD6D6-A4F6-44F0-8228-C01796C0D715}" type="slidenum">
              <a:rPr lang="en-US"/>
              <a:pPr/>
              <a:t>16</a:t>
            </a:fld>
            <a:endParaRPr 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FBCB5580-788F-4ED3-A29A-CFD45219C416}" type="slidenum">
              <a:rPr lang="en-US"/>
              <a:pPr/>
              <a:t>17</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761A60C6-AC72-4C18-9A29-3F3BBFF422DF}" type="slidenum">
              <a:rPr lang="en-US"/>
              <a:pPr/>
              <a:t>18</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9B38C7D1-C515-4F51-B2FA-890324089EC7}" type="slidenum">
              <a:rPr lang="en-US"/>
              <a:pPr/>
              <a:t>19</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EB69A2C-20DD-406F-A8B5-A66677D28D2B}" type="slidenum">
              <a:rPr lang="en-US"/>
              <a:pPr/>
              <a:t>21</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639364DE-EDAF-480E-ABC0-2865F1FD2586}" type="slidenum">
              <a:rPr lang="en-US"/>
              <a:pPr/>
              <a:t>4</a:t>
            </a:fld>
            <a:endParaRPr lang="en-US"/>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r>
              <a:rPr lang="en-US" smtClean="0"/>
              <a:t>Bring up locate, confine, and extinguish during your discussion of compartmentation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90D58AF1-A437-48D8-8A0B-107913D74F9C}" type="slidenum">
              <a:rPr lang="en-US"/>
              <a:pPr/>
              <a:t>5</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b="1" smtClean="0"/>
              <a:t>State:  </a:t>
            </a:r>
            <a:r>
              <a:rPr lang="en-US" smtClean="0"/>
              <a:t>Now let’s look at types of fire protection.</a:t>
            </a:r>
            <a:endParaRPr lang="en-US" b="1" smtClean="0"/>
          </a:p>
          <a:p>
            <a:pPr eaLnBrk="1" hangingPunct="1"/>
            <a:endParaRPr lang="en-US" b="1" smtClean="0"/>
          </a:p>
          <a:p>
            <a:pPr eaLnBrk="1" hangingPunct="1"/>
            <a:r>
              <a:rPr lang="en-US" b="1" smtClean="0"/>
              <a:t>Ask</a:t>
            </a:r>
            <a:r>
              <a:rPr lang="en-US" smtClean="0"/>
              <a:t>:  How may fire and products of combustion can be limited or suppressed?</a:t>
            </a:r>
          </a:p>
          <a:p>
            <a:pPr eaLnBrk="1" hangingPunct="1"/>
            <a:r>
              <a:rPr lang="en-US" b="1" smtClean="0"/>
              <a:t>Answer</a:t>
            </a:r>
            <a:r>
              <a:rPr lang="en-US" smtClean="0"/>
              <a:t>:  Through the use of detection, suppression/control, and passive protection or containment.</a:t>
            </a:r>
          </a:p>
          <a:p>
            <a:pPr eaLnBrk="1" hangingPunct="1"/>
            <a:endParaRPr lang="en-US" smtClean="0"/>
          </a:p>
          <a:p>
            <a:pPr eaLnBrk="1" hangingPunct="1"/>
            <a:r>
              <a:rPr lang="en-US" b="1" smtClean="0"/>
              <a:t>[Click to show Detection]  Ask</a:t>
            </a:r>
            <a:r>
              <a:rPr lang="en-US" smtClean="0"/>
              <a:t>:  What are some means of fire detection?  [Get answers from the group, which should include smoke detectors, heat detectors, flame detectors; audible and visual alarms]</a:t>
            </a:r>
          </a:p>
          <a:p>
            <a:pPr eaLnBrk="1" hangingPunct="1"/>
            <a:endParaRPr lang="en-US" smtClean="0"/>
          </a:p>
          <a:p>
            <a:pPr eaLnBrk="1" hangingPunct="1"/>
            <a:r>
              <a:rPr lang="en-US" b="1" smtClean="0"/>
              <a:t>[Click to show Control/Suppression]  Ask</a:t>
            </a:r>
            <a:r>
              <a:rPr lang="en-US" smtClean="0"/>
              <a:t>:  What are some means of fire suppression or control? [Get answers from the group, which should include sprinkler systems, foam, CO2 systems, and dry and wet chemical systems]</a:t>
            </a:r>
          </a:p>
          <a:p>
            <a:pPr eaLnBrk="1" hangingPunct="1"/>
            <a:endParaRPr lang="en-US" smtClean="0"/>
          </a:p>
          <a:p>
            <a:pPr eaLnBrk="1" hangingPunct="1"/>
            <a:r>
              <a:rPr lang="en-US" b="1" smtClean="0"/>
              <a:t>[Click to show Containment]  Ask</a:t>
            </a:r>
            <a:r>
              <a:rPr lang="en-US" smtClean="0"/>
              <a:t>:  What are some means of containment?  [Get answers from the group, which should include fire-rated wall and floor assemblies, fire-rated doors, fire-rated HVAC duct dampers, and firestops.]</a:t>
            </a:r>
          </a:p>
          <a:p>
            <a:pPr eaLnBrk="1" hangingPunct="1"/>
            <a:endParaRPr lang="en-US" smtClean="0"/>
          </a:p>
          <a:p>
            <a:pPr eaLnBrk="1" hangingPunct="1"/>
            <a:r>
              <a:rPr lang="en-US" b="1" smtClean="0"/>
              <a:t>State: </a:t>
            </a:r>
            <a:r>
              <a:rPr lang="en-US" smtClean="0"/>
              <a:t>The rest of this presentation will focus on containment, which is also known as compartmentation.</a:t>
            </a:r>
          </a:p>
          <a:p>
            <a:pPr eaLnBrk="1" hangingPunct="1"/>
            <a:endParaRPr lang="en-US" smtClean="0"/>
          </a:p>
          <a:p>
            <a:pPr eaLnBrk="1" hangingPunct="1"/>
            <a:r>
              <a:rPr lang="en-US" smtClean="0"/>
              <a:t>Ask if anyone has questions before proceeding to a discussion of compartmentation.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D38005DC-82F7-4235-B280-CB469C433F2C}" type="slidenum">
              <a:rPr lang="en-US"/>
              <a:pPr/>
              <a:t>7</a:t>
            </a:fld>
            <a:endParaRPr 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r>
              <a:rPr lang="en-US" b="1" dirty="0" smtClean="0"/>
              <a:t>State</a:t>
            </a:r>
            <a:r>
              <a:rPr lang="en-US" dirty="0" smtClean="0"/>
              <a:t>:  First, let’s look at the importance of </a:t>
            </a:r>
            <a:r>
              <a:rPr lang="en-US" dirty="0" err="1" smtClean="0"/>
              <a:t>compartmentation</a:t>
            </a:r>
            <a:r>
              <a:rPr lang="en-US" dirty="0" smtClean="0"/>
              <a:t>.</a:t>
            </a:r>
          </a:p>
          <a:p>
            <a:pPr eaLnBrk="1" hangingPunct="1"/>
            <a:endParaRPr lang="en-US" dirty="0" smtClean="0"/>
          </a:p>
          <a:p>
            <a:pPr eaLnBrk="1" hangingPunct="1"/>
            <a:r>
              <a:rPr lang="en-US" b="1" dirty="0" smtClean="0"/>
              <a:t>Ask</a:t>
            </a:r>
            <a:r>
              <a:rPr lang="en-US" dirty="0" smtClean="0"/>
              <a:t>:  What percentage of fire deaths are caused by smoke inhalation?  </a:t>
            </a:r>
            <a:r>
              <a:rPr lang="en-US" b="1" dirty="0" smtClean="0"/>
              <a:t>[Get answers from the group before clicking to reveal 75%.]</a:t>
            </a:r>
          </a:p>
          <a:p>
            <a:pPr eaLnBrk="1" hangingPunct="1"/>
            <a:endParaRPr lang="en-US" b="1" dirty="0" smtClean="0"/>
          </a:p>
          <a:p>
            <a:pPr eaLnBrk="1" hangingPunct="1"/>
            <a:r>
              <a:rPr lang="en-US" b="1" dirty="0" smtClean="0"/>
              <a:t>[Click to reveal next question.]  Ask</a:t>
            </a:r>
            <a:r>
              <a:rPr lang="en-US" dirty="0" smtClean="0"/>
              <a:t>:  What percentage of people killed in fires are not in the same room where the fire started? </a:t>
            </a:r>
            <a:r>
              <a:rPr lang="en-US" b="1" dirty="0" smtClean="0"/>
              <a:t>[Get answers from the group before clicking to reveal 57%.]</a:t>
            </a:r>
          </a:p>
          <a:p>
            <a:pPr eaLnBrk="1" hangingPunct="1"/>
            <a:endParaRPr lang="en-US" b="1" dirty="0" smtClean="0"/>
          </a:p>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FDE7F1AC-2967-4CC3-818C-F393CB19761A}" type="slidenum">
              <a:rPr lang="en-US"/>
              <a:pPr/>
              <a:t>8</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EA01A7A5-C31E-462C-AA6A-8CCEB14C78AA}" type="slidenum">
              <a:rPr lang="en-US"/>
              <a:pPr/>
              <a:t>9</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r>
              <a:rPr lang="en-US" b="1" dirty="0" smtClean="0"/>
              <a:t>Ask:</a:t>
            </a:r>
            <a:r>
              <a:rPr lang="en-US" dirty="0" smtClean="0"/>
              <a:t>  If a building has sprinklers, is </a:t>
            </a:r>
            <a:r>
              <a:rPr lang="en-US" dirty="0" err="1" smtClean="0"/>
              <a:t>compartmentation</a:t>
            </a:r>
            <a:r>
              <a:rPr lang="en-US" dirty="0" smtClean="0"/>
              <a:t> still needed?</a:t>
            </a:r>
          </a:p>
          <a:p>
            <a:pPr eaLnBrk="1" hangingPunct="1"/>
            <a:endParaRPr lang="en-US" dirty="0" smtClean="0"/>
          </a:p>
          <a:p>
            <a:pPr eaLnBrk="1" hangingPunct="1"/>
            <a:r>
              <a:rPr lang="en-US" b="1" dirty="0" smtClean="0"/>
              <a:t>[Get show of hands for “yes” or “no” from the group before clicking to reveal the answer of “yes.” ]</a:t>
            </a:r>
          </a:p>
          <a:p>
            <a:pPr eaLnBrk="1" hangingPunct="1"/>
            <a:endParaRPr lang="en-US" b="1" dirty="0" smtClean="0"/>
          </a:p>
          <a:p>
            <a:pPr eaLnBrk="1" hangingPunct="1"/>
            <a:r>
              <a:rPr lang="en-US" b="1" dirty="0" smtClean="0"/>
              <a:t>Ask:</a:t>
            </a:r>
            <a:r>
              <a:rPr lang="en-US" dirty="0" smtClean="0"/>
              <a:t> Why?</a:t>
            </a:r>
          </a:p>
          <a:p>
            <a:pPr eaLnBrk="1" hangingPunct="1"/>
            <a:endParaRPr lang="en-US" dirty="0" smtClean="0"/>
          </a:p>
          <a:p>
            <a:pPr eaLnBrk="1" hangingPunct="1"/>
            <a:r>
              <a:rPr lang="en-US" dirty="0" smtClean="0"/>
              <a:t>Answers should include:</a:t>
            </a:r>
          </a:p>
          <a:p>
            <a:pPr eaLnBrk="1" hangingPunct="1">
              <a:buFontTx/>
              <a:buChar char="•"/>
            </a:pPr>
            <a:r>
              <a:rPr lang="en-US" dirty="0" smtClean="0"/>
              <a:t>Sprinklers may fail</a:t>
            </a:r>
          </a:p>
          <a:p>
            <a:pPr eaLnBrk="1" hangingPunct="1">
              <a:buFontTx/>
              <a:buChar char="•"/>
            </a:pPr>
            <a:r>
              <a:rPr lang="en-US" dirty="0" smtClean="0"/>
              <a:t>Sprinklers do not stop the spread of toxic smoke and gases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76D873CC-E071-4E39-ACEB-6667D9822146}" type="slidenum">
              <a:rPr lang="en-US"/>
              <a:pPr/>
              <a:t>10</a:t>
            </a:fld>
            <a:endParaRPr lang="en-US"/>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r>
              <a:rPr lang="en-US" altLang="en-US" smtClean="0"/>
              <a:t>Ask students what firestopping is.</a:t>
            </a:r>
          </a:p>
          <a:p>
            <a:pPr eaLnBrk="1" hangingPunct="1"/>
            <a:endParaRPr lang="en-US" altLang="en-US" smtClean="0"/>
          </a:p>
          <a:p>
            <a:pPr eaLnBrk="1" hangingPunct="1"/>
            <a:r>
              <a:rPr lang="en-US" altLang="en-US" b="1" smtClean="0"/>
              <a:t>[Click to show the IFC’s definition.]</a:t>
            </a:r>
            <a:r>
              <a:rPr lang="en-US" altLang="en-US" smtClean="0"/>
              <a:t>  State that this is the definition of firestopping according to the International Firestop Council (IFC).   Penetrations compromise the fire rating of an assembly (walls, floors, and ceilings).  By sealing the penetration, firestopping helps to restore the fire rating to the assembly and to meet code requirements.</a:t>
            </a:r>
          </a:p>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88191467-8C85-403E-AD90-D1114E603ECD}" type="slidenum">
              <a:rPr lang="en-US"/>
              <a:pPr/>
              <a:t>11</a:t>
            </a:fld>
            <a:endParaRPr lang="en-US"/>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r>
              <a:rPr lang="en-US" smtClean="0"/>
              <a:t>State that briefly put, firestop products work by filling the voids around penetrations.</a:t>
            </a:r>
          </a:p>
          <a:p>
            <a:pPr eaLnBrk="1" hangingPunct="1"/>
            <a:endParaRPr lang="en-US" smtClean="0"/>
          </a:p>
          <a:p>
            <a:pPr eaLnBrk="1" hangingPunct="1"/>
            <a:r>
              <a:rPr lang="en-US" smtClean="0"/>
              <a:t>There are many types of firestop products, including caulks and sealants, wraps and collar inserts, pillows, foam, and mineral wool.  </a:t>
            </a:r>
          </a:p>
          <a:p>
            <a:pPr eaLnBrk="1" hangingPunct="1"/>
            <a:endParaRPr lang="en-US" smtClean="0"/>
          </a:p>
          <a:p>
            <a:pPr eaLnBrk="1" hangingPunct="1"/>
            <a:r>
              <a:rPr lang="en-US" altLang="en-US" smtClean="0"/>
              <a:t>Some firestop products intumesce or expand in the presence of heat.</a:t>
            </a:r>
            <a:r>
              <a:rPr lang="en-US" altLang="en-US" b="1" smtClean="0"/>
              <a:t> </a:t>
            </a:r>
            <a:r>
              <a:rPr lang="en-US" altLang="en-US" smtClean="0"/>
              <a:t>The intumescing action seals and stops the spread of flames and smoke to other floors and rooms for penetrations that melt or change shape in a fire (for example, plastic pipe)</a:t>
            </a:r>
          </a:p>
          <a:p>
            <a:pPr eaLnBrk="1" hangingPunct="1"/>
            <a:endParaRPr lang="en-US" altLang="en-US" b="1" smtClean="0"/>
          </a:p>
          <a:p>
            <a:pPr eaLnBrk="1" hangingPunct="1"/>
            <a:r>
              <a:rPr lang="en-US" altLang="en-US" smtClean="0"/>
              <a:t>State that you’ll discuss the different types of firestops and how they work in more detail in Module 3, How Firestopping Works.</a:t>
            </a:r>
          </a:p>
          <a:p>
            <a:pPr eaLnBrk="1" hangingPunct="1"/>
            <a:endParaRPr lang="en-US" altLang="en-US" smtClean="0"/>
          </a:p>
          <a:p>
            <a:pPr eaLnBrk="1" hangingPunct="1"/>
            <a:r>
              <a:rPr lang="en-US" altLang="en-US" b="1" smtClean="0"/>
              <a:t>Transition</a:t>
            </a:r>
            <a:r>
              <a:rPr lang="en-US" altLang="en-US" smtClean="0"/>
              <a:t>:  Ask if students have any questions before you move on to a history of firestopping.</a:t>
            </a:r>
          </a:p>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47970C6-7D17-4BF3-B4B5-00A71E598323}" type="slidenum">
              <a:rPr lang="en-US"/>
              <a:pPr/>
              <a:t>12</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a:p>
          </p:txBody>
        </p:sp>
      </p:grpSp>
      <p:sp>
        <p:nvSpPr>
          <p:cNvPr id="1587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587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a:t>Click to edit Master title style</a:t>
            </a:r>
          </a:p>
        </p:txBody>
      </p:sp>
      <p:sp>
        <p:nvSpPr>
          <p:cNvPr id="7" name="Rectangle 6"/>
          <p:cNvSpPr>
            <a:spLocks noGrp="1" noChangeArrowheads="1"/>
          </p:cNvSpPr>
          <p:nvPr>
            <p:ph type="dt" sz="quarter" idx="10"/>
          </p:nvPr>
        </p:nvSpPr>
        <p:spPr/>
        <p:txBody>
          <a:bodyPr/>
          <a:lstStyle>
            <a:lvl1pPr>
              <a:defRPr smtClean="0"/>
            </a:lvl1pPr>
          </a:lstStyle>
          <a:p>
            <a:pPr>
              <a:defRPr/>
            </a:pPr>
            <a:endParaRPr lang="en-US"/>
          </a:p>
        </p:txBody>
      </p:sp>
      <p:sp>
        <p:nvSpPr>
          <p:cNvPr id="8" name="Rectangle 7"/>
          <p:cNvSpPr>
            <a:spLocks noGrp="1" noChangeArrowheads="1"/>
          </p:cNvSpPr>
          <p:nvPr>
            <p:ph type="ftr" sz="quarter" idx="11"/>
          </p:nvPr>
        </p:nvSpPr>
        <p:spPr/>
        <p:txBody>
          <a:bodyPr/>
          <a:lstStyle>
            <a:lvl1pPr>
              <a:defRPr smtClean="0"/>
            </a:lvl1pPr>
          </a:lstStyle>
          <a:p>
            <a:pPr>
              <a:defRPr/>
            </a:pPr>
            <a:endParaRPr lang="en-US"/>
          </a:p>
        </p:txBody>
      </p:sp>
      <p:sp>
        <p:nvSpPr>
          <p:cNvPr id="9" name="Rectangle 8"/>
          <p:cNvSpPr>
            <a:spLocks noGrp="1" noChangeArrowheads="1"/>
          </p:cNvSpPr>
          <p:nvPr>
            <p:ph type="sldNum" sz="quarter" idx="12"/>
          </p:nvPr>
        </p:nvSpPr>
        <p:spPr/>
        <p:txBody>
          <a:bodyPr/>
          <a:lstStyle>
            <a:lvl1pPr>
              <a:defRPr smtClean="0"/>
            </a:lvl1pPr>
          </a:lstStyle>
          <a:p>
            <a:pPr>
              <a:defRPr/>
            </a:pPr>
            <a:fld id="{F63925F6-71F4-4C70-8228-1CFE1B9E0B3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978A721D-8519-48DF-8972-4FB7ACB9FF4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13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21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3293A5D5-A04C-4D78-A606-5918914FC163}"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a:ln/>
        </p:spPr>
        <p:txBody>
          <a:bodyPr/>
          <a:lstStyle>
            <a:lvl1pPr>
              <a:defRPr/>
            </a:lvl1pPr>
          </a:lstStyle>
          <a:p>
            <a:pPr>
              <a:defRPr/>
            </a:pPr>
            <a:endParaRPr lang="en-US"/>
          </a:p>
        </p:txBody>
      </p:sp>
      <p:sp>
        <p:nvSpPr>
          <p:cNvPr id="7" name="Rectangle 8"/>
          <p:cNvSpPr>
            <a:spLocks noGrp="1" noChangeArrowheads="1"/>
          </p:cNvSpPr>
          <p:nvPr>
            <p:ph type="ftr" sz="quarter" idx="11"/>
          </p:nvPr>
        </p:nvSpPr>
        <p:spPr>
          <a:ln/>
        </p:spPr>
        <p:txBody>
          <a:bodyPr/>
          <a:lstStyle>
            <a:lvl1pPr>
              <a:defRPr/>
            </a:lvl1pPr>
          </a:lstStyle>
          <a:p>
            <a:pPr>
              <a:defRPr/>
            </a:pPr>
            <a:endParaRPr lang="en-US"/>
          </a:p>
        </p:txBody>
      </p:sp>
      <p:sp>
        <p:nvSpPr>
          <p:cNvPr id="8" name="Rectangle 9"/>
          <p:cNvSpPr>
            <a:spLocks noGrp="1" noChangeArrowheads="1"/>
          </p:cNvSpPr>
          <p:nvPr>
            <p:ph type="sldNum" sz="quarter" idx="12"/>
          </p:nvPr>
        </p:nvSpPr>
        <p:spPr>
          <a:ln/>
        </p:spPr>
        <p:txBody>
          <a:bodyPr/>
          <a:lstStyle>
            <a:lvl1pPr>
              <a:defRPr/>
            </a:lvl1pPr>
          </a:lstStyle>
          <a:p>
            <a:pPr>
              <a:defRPr/>
            </a:pPr>
            <a:fld id="{F86153DB-04AA-4D55-962A-3CDE7AB7C980}"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83BFA7B0-657F-4708-90FB-AECE0CD2E5DF}"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a:ln/>
        </p:spPr>
        <p:txBody>
          <a:bodyPr/>
          <a:lstStyle>
            <a:lvl1pPr>
              <a:defRPr/>
            </a:lvl1pPr>
          </a:lstStyle>
          <a:p>
            <a:pPr>
              <a:defRPr/>
            </a:pPr>
            <a:endParaRPr lang="en-US"/>
          </a:p>
        </p:txBody>
      </p:sp>
      <p:sp>
        <p:nvSpPr>
          <p:cNvPr id="7" name="Rectangle 8"/>
          <p:cNvSpPr>
            <a:spLocks noGrp="1" noChangeArrowheads="1"/>
          </p:cNvSpPr>
          <p:nvPr>
            <p:ph type="ftr" sz="quarter" idx="11"/>
          </p:nvPr>
        </p:nvSpPr>
        <p:spPr>
          <a:ln/>
        </p:spPr>
        <p:txBody>
          <a:bodyPr/>
          <a:lstStyle>
            <a:lvl1pPr>
              <a:defRPr/>
            </a:lvl1pPr>
          </a:lstStyle>
          <a:p>
            <a:pPr>
              <a:defRPr/>
            </a:pPr>
            <a:endParaRPr lang="en-US"/>
          </a:p>
        </p:txBody>
      </p:sp>
      <p:sp>
        <p:nvSpPr>
          <p:cNvPr id="8" name="Rectangle 9"/>
          <p:cNvSpPr>
            <a:spLocks noGrp="1" noChangeArrowheads="1"/>
          </p:cNvSpPr>
          <p:nvPr>
            <p:ph type="sldNum" sz="quarter" idx="12"/>
          </p:nvPr>
        </p:nvSpPr>
        <p:spPr>
          <a:ln/>
        </p:spPr>
        <p:txBody>
          <a:bodyPr/>
          <a:lstStyle>
            <a:lvl1pPr>
              <a:defRPr/>
            </a:lvl1pPr>
          </a:lstStyle>
          <a:p>
            <a:pPr>
              <a:defRPr/>
            </a:pPr>
            <a:fld id="{FAC7580C-42FC-4594-8F0E-7903FF76C5C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192E8149-4C50-4D17-BFFB-2C4885AE710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3D8C5ADB-ADE1-4F13-9CD9-2151026A2160}"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FBAE59DF-2029-4E0E-A137-986AF6C75B8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AD5AF1E2-D6E9-42D3-8574-8662685842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71CD5735-1D7C-456D-BFA7-50D6BBE9A33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A6811BF0-8C2D-4CEC-95B2-A074A59D919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B172622C-83FA-4E7A-95B3-2196B6AEC1B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E047D613-1732-4887-91F4-304E1F9DBB8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1576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a:p>
          </p:txBody>
        </p:sp>
        <p:sp>
          <p:nvSpPr>
            <p:cNvPr id="1577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grpSp>
      <p:sp>
        <p:nvSpPr>
          <p:cNvPr id="157701" name="Rectangle 5"/>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77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77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smtClean="0">
                <a:effectLst>
                  <a:outerShdw blurRad="38100" dist="38100" dir="2700000" algn="tl">
                    <a:srgbClr val="000000"/>
                  </a:outerShdw>
                </a:effectLst>
              </a:defRPr>
            </a:lvl1pPr>
          </a:lstStyle>
          <a:p>
            <a:pPr>
              <a:defRPr/>
            </a:pPr>
            <a:endParaRPr lang="en-US"/>
          </a:p>
        </p:txBody>
      </p:sp>
      <p:sp>
        <p:nvSpPr>
          <p:cNvPr id="157704" name="Rectangle 8"/>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smtClean="0">
                <a:effectLst>
                  <a:outerShdw blurRad="38100" dist="38100" dir="2700000" algn="tl">
                    <a:srgbClr val="000000"/>
                  </a:outerShdw>
                </a:effectLst>
              </a:defRPr>
            </a:lvl1pPr>
          </a:lstStyle>
          <a:p>
            <a:pPr>
              <a:defRPr/>
            </a:pPr>
            <a:endParaRPr lang="en-US"/>
          </a:p>
        </p:txBody>
      </p:sp>
      <p:sp>
        <p:nvSpPr>
          <p:cNvPr id="1577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ffectLst>
                  <a:outerShdw blurRad="38100" dist="38100" dir="2700000" algn="tl">
                    <a:srgbClr val="000000"/>
                  </a:outerShdw>
                </a:effectLst>
              </a:defRPr>
            </a:lvl1pPr>
          </a:lstStyle>
          <a:p>
            <a:pPr>
              <a:defRPr/>
            </a:pPr>
            <a:fld id="{3FF45E75-B32D-4626-818F-85255D2F11AB}"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76"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 id="2147483774" r:id="rId13"/>
    <p:sldLayoutId id="2147483775" r:id="rId14"/>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4.xml"/><Relationship Id="rId5" Type="http://schemas.openxmlformats.org/officeDocument/2006/relationships/image" Target="../media/image6.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rovloc93@aol.com"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Grp="1" noChangeArrowheads="1"/>
          </p:cNvSpPr>
          <p:nvPr>
            <p:ph type="ctrTitle"/>
          </p:nvPr>
        </p:nvSpPr>
        <p:spPr>
          <a:xfrm>
            <a:off x="685800" y="1768475"/>
            <a:ext cx="7772400" cy="3032125"/>
          </a:xfrm>
        </p:spPr>
        <p:txBody>
          <a:bodyPr/>
          <a:lstStyle/>
          <a:p>
            <a:pPr eaLnBrk="1" hangingPunct="1">
              <a:defRPr/>
            </a:pPr>
            <a:r>
              <a:rPr lang="en-US" sz="4400" dirty="0" smtClean="0"/>
              <a:t>Frontline Fire Officer Training:</a:t>
            </a:r>
            <a:br>
              <a:rPr lang="en-US" sz="4400" dirty="0" smtClean="0"/>
            </a:br>
            <a:r>
              <a:rPr lang="en-US" sz="4800" dirty="0" smtClean="0"/>
              <a:t>Firestopping and Path of Travel</a:t>
            </a:r>
            <a:br>
              <a:rPr lang="en-US" sz="4800" dirty="0" smtClean="0"/>
            </a:br>
            <a:r>
              <a:rPr lang="en-US" sz="3600" i="1" dirty="0" smtClean="0"/>
              <a:t>Why it should matter to you</a:t>
            </a:r>
            <a:endParaRPr lang="en-US" sz="4800" i="1" dirty="0" smtClean="0"/>
          </a:p>
        </p:txBody>
      </p:sp>
      <p:sp>
        <p:nvSpPr>
          <p:cNvPr id="2055" name="Rectangle 7"/>
          <p:cNvSpPr>
            <a:spLocks noGrp="1" noChangeArrowheads="1"/>
          </p:cNvSpPr>
          <p:nvPr>
            <p:ph type="subTitle" idx="1"/>
          </p:nvPr>
        </p:nvSpPr>
        <p:spPr>
          <a:xfrm>
            <a:off x="1371600" y="5029200"/>
            <a:ext cx="6400800" cy="609600"/>
          </a:xfrm>
        </p:spPr>
        <p:txBody>
          <a:bodyPr/>
          <a:lstStyle/>
          <a:p>
            <a:pPr eaLnBrk="1" hangingPunct="1">
              <a:lnSpc>
                <a:spcPct val="80000"/>
              </a:lnSpc>
              <a:defRPr/>
            </a:pPr>
            <a:r>
              <a:rPr lang="en-US" sz="1800" smtClean="0"/>
              <a:t>Developed by the International Firestop Council</a:t>
            </a:r>
          </a:p>
          <a:p>
            <a:pPr eaLnBrk="1" hangingPunct="1">
              <a:lnSpc>
                <a:spcPct val="80000"/>
              </a:lnSpc>
              <a:defRPr/>
            </a:pPr>
            <a:r>
              <a:rPr lang="en-US" sz="1800" smtClean="0"/>
              <a:t>www.firestop.org</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pPr eaLnBrk="1" hangingPunct="1">
              <a:defRPr/>
            </a:pPr>
            <a:r>
              <a:rPr lang="en-US" smtClean="0"/>
              <a:t>What is firestopping?</a:t>
            </a:r>
          </a:p>
        </p:txBody>
      </p:sp>
      <p:sp>
        <p:nvSpPr>
          <p:cNvPr id="161795" name="Rectangle 3"/>
          <p:cNvSpPr>
            <a:spLocks noGrp="1" noChangeArrowheads="1"/>
          </p:cNvSpPr>
          <p:nvPr>
            <p:ph type="body" idx="1"/>
          </p:nvPr>
        </p:nvSpPr>
        <p:spPr>
          <a:xfrm>
            <a:off x="0" y="1600200"/>
            <a:ext cx="5029200" cy="4495800"/>
          </a:xfrm>
        </p:spPr>
        <p:txBody>
          <a:bodyPr/>
          <a:lstStyle/>
          <a:p>
            <a:pPr eaLnBrk="1" hangingPunct="1">
              <a:defRPr/>
            </a:pPr>
            <a:r>
              <a:rPr lang="en-US" sz="2800" dirty="0" smtClean="0"/>
              <a:t>The use of third-party tested products and systems to seal </a:t>
            </a:r>
            <a:r>
              <a:rPr lang="en-US" sz="2800" dirty="0" err="1" smtClean="0"/>
              <a:t>penetrants</a:t>
            </a:r>
            <a:r>
              <a:rPr lang="en-US" sz="2800" dirty="0" smtClean="0"/>
              <a:t>, gaps, or openings in fire-rated floors or walls to restore the rating of a barrier compromised by such openings.</a:t>
            </a:r>
            <a:endParaRPr lang="en-US" sz="2800" dirty="0"/>
          </a:p>
        </p:txBody>
      </p:sp>
      <p:pic>
        <p:nvPicPr>
          <p:cNvPr id="12292" name="Picture 4" descr="floor"/>
          <p:cNvPicPr>
            <a:picLocks noChangeAspect="1" noChangeArrowheads="1"/>
          </p:cNvPicPr>
          <p:nvPr/>
        </p:nvPicPr>
        <p:blipFill>
          <a:blip r:embed="rId3"/>
          <a:srcRect l="2499" r="2499"/>
          <a:stretch>
            <a:fillRect/>
          </a:stretch>
        </p:blipFill>
        <p:spPr bwMode="auto">
          <a:xfrm>
            <a:off x="4953000" y="1828800"/>
            <a:ext cx="4054475" cy="3443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pPr eaLnBrk="1" hangingPunct="1">
              <a:defRPr/>
            </a:pPr>
            <a:r>
              <a:rPr lang="en-US" sz="4000" smtClean="0"/>
              <a:t>How Do Firestop Products Work?</a:t>
            </a:r>
          </a:p>
        </p:txBody>
      </p:sp>
      <p:sp>
        <p:nvSpPr>
          <p:cNvPr id="178179" name="Rectangle 3"/>
          <p:cNvSpPr>
            <a:spLocks noGrp="1" noChangeArrowheads="1"/>
          </p:cNvSpPr>
          <p:nvPr>
            <p:ph type="body" sz="half" idx="1"/>
          </p:nvPr>
        </p:nvSpPr>
        <p:spPr>
          <a:xfrm>
            <a:off x="812800" y="1600200"/>
            <a:ext cx="4953000" cy="4495800"/>
          </a:xfrm>
        </p:spPr>
        <p:txBody>
          <a:bodyPr/>
          <a:lstStyle/>
          <a:p>
            <a:pPr eaLnBrk="1" hangingPunct="1">
              <a:buFont typeface="Wingdings" pitchFamily="2" charset="2"/>
              <a:buNone/>
              <a:defRPr/>
            </a:pPr>
            <a:r>
              <a:rPr lang="en-US" smtClean="0"/>
              <a:t>  Filling the voids around penetrations</a:t>
            </a:r>
          </a:p>
          <a:p>
            <a:pPr eaLnBrk="1" hangingPunct="1">
              <a:buFont typeface="Wingdings" pitchFamily="2" charset="2"/>
              <a:buNone/>
              <a:defRPr/>
            </a:pPr>
            <a:endParaRPr lang="en-US" smtClean="0"/>
          </a:p>
          <a:p>
            <a:pPr eaLnBrk="1" hangingPunct="1">
              <a:buFont typeface="Wingdings" pitchFamily="2" charset="2"/>
              <a:buNone/>
              <a:defRPr/>
            </a:pPr>
            <a:endParaRPr lang="en-US" sz="2800" smtClean="0"/>
          </a:p>
        </p:txBody>
      </p:sp>
      <p:pic>
        <p:nvPicPr>
          <p:cNvPr id="13316" name="Picture 4" descr="images3"/>
          <p:cNvPicPr>
            <a:picLocks noGrp="1" noChangeAspect="1" noChangeArrowheads="1"/>
          </p:cNvPicPr>
          <p:nvPr>
            <p:ph sz="quarter" idx="2"/>
          </p:nvPr>
        </p:nvPicPr>
        <p:blipFill>
          <a:blip r:embed="rId3"/>
          <a:srcRect/>
          <a:stretch>
            <a:fillRect/>
          </a:stretch>
        </p:blipFill>
        <p:spPr>
          <a:xfrm>
            <a:off x="6019800" y="1524000"/>
            <a:ext cx="2335213" cy="2387600"/>
          </a:xfrm>
          <a:noFill/>
        </p:spPr>
      </p:pic>
      <p:pic>
        <p:nvPicPr>
          <p:cNvPr id="13317" name="Picture 5" descr="fireblocks_lg"/>
          <p:cNvPicPr>
            <a:picLocks noGrp="1" noChangeAspect="1" noChangeArrowheads="1"/>
          </p:cNvPicPr>
          <p:nvPr>
            <p:ph sz="quarter" idx="3"/>
          </p:nvPr>
        </p:nvPicPr>
        <p:blipFill>
          <a:blip r:embed="rId4"/>
          <a:srcRect/>
          <a:stretch>
            <a:fillRect/>
          </a:stretch>
        </p:blipFill>
        <p:spPr>
          <a:xfrm>
            <a:off x="5562600" y="4114800"/>
            <a:ext cx="3048000" cy="1968500"/>
          </a:xfrm>
          <a:noFill/>
        </p:spPr>
      </p:pic>
      <p:pic>
        <p:nvPicPr>
          <p:cNvPr id="13318" name="Picture 6" descr="th_99723"/>
          <p:cNvPicPr>
            <a:picLocks noChangeAspect="1" noChangeArrowheads="1"/>
          </p:cNvPicPr>
          <p:nvPr/>
        </p:nvPicPr>
        <p:blipFill>
          <a:blip r:embed="rId5"/>
          <a:srcRect/>
          <a:stretch>
            <a:fillRect/>
          </a:stretch>
        </p:blipFill>
        <p:spPr bwMode="auto">
          <a:xfrm>
            <a:off x="838200" y="3200400"/>
            <a:ext cx="3476625" cy="2801938"/>
          </a:xfrm>
          <a:prstGeom prst="rect">
            <a:avLst/>
          </a:prstGeom>
          <a:noFill/>
          <a:ln w="9525">
            <a:noFill/>
            <a:miter lim="800000"/>
            <a:headEnd/>
            <a:tailEnd/>
          </a:ln>
        </p:spPr>
      </p:pic>
      <p:sp>
        <p:nvSpPr>
          <p:cNvPr id="13319" name="Text Box 7"/>
          <p:cNvSpPr txBox="1">
            <a:spLocks noChangeArrowheads="1"/>
          </p:cNvSpPr>
          <p:nvPr/>
        </p:nvSpPr>
        <p:spPr bwMode="auto">
          <a:xfrm>
            <a:off x="7258050" y="6073775"/>
            <a:ext cx="1341438" cy="244475"/>
          </a:xfrm>
          <a:prstGeom prst="rect">
            <a:avLst/>
          </a:prstGeom>
          <a:noFill/>
          <a:ln w="9525">
            <a:noFill/>
            <a:miter lim="800000"/>
            <a:headEnd/>
            <a:tailEnd/>
          </a:ln>
        </p:spPr>
        <p:txBody>
          <a:bodyPr wrap="none">
            <a:spAutoFit/>
          </a:bodyPr>
          <a:lstStyle/>
          <a:p>
            <a:r>
              <a:rPr lang="en-US" sz="1000"/>
              <a:t>Firestoplogistics.com</a:t>
            </a:r>
          </a:p>
        </p:txBody>
      </p:sp>
      <p:sp>
        <p:nvSpPr>
          <p:cNvPr id="13320" name="Text Box 8"/>
          <p:cNvSpPr txBox="1">
            <a:spLocks noChangeArrowheads="1"/>
          </p:cNvSpPr>
          <p:nvPr/>
        </p:nvSpPr>
        <p:spPr bwMode="auto">
          <a:xfrm>
            <a:off x="3130550" y="6000750"/>
            <a:ext cx="1236663" cy="244475"/>
          </a:xfrm>
          <a:prstGeom prst="rect">
            <a:avLst/>
          </a:prstGeom>
          <a:noFill/>
          <a:ln w="9525">
            <a:noFill/>
            <a:miter lim="800000"/>
            <a:headEnd/>
            <a:tailEnd/>
          </a:ln>
        </p:spPr>
        <p:txBody>
          <a:bodyPr wrap="none">
            <a:spAutoFit/>
          </a:bodyPr>
          <a:lstStyle/>
          <a:p>
            <a:r>
              <a:rPr lang="en-US" sz="1000"/>
              <a:t>Cim.pennnant.com</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eaLnBrk="1" hangingPunct="1">
              <a:defRPr/>
            </a:pPr>
            <a:r>
              <a:rPr lang="en-US" smtClean="0"/>
              <a:t>When inspecting</a:t>
            </a:r>
          </a:p>
        </p:txBody>
      </p:sp>
      <p:sp>
        <p:nvSpPr>
          <p:cNvPr id="174083" name="Rectangle 3"/>
          <p:cNvSpPr>
            <a:spLocks noGrp="1" noChangeArrowheads="1"/>
          </p:cNvSpPr>
          <p:nvPr>
            <p:ph type="body" idx="1"/>
          </p:nvPr>
        </p:nvSpPr>
        <p:spPr/>
        <p:txBody>
          <a:bodyPr/>
          <a:lstStyle/>
          <a:p>
            <a:pPr eaLnBrk="1" hangingPunct="1">
              <a:defRPr/>
            </a:pPr>
            <a:r>
              <a:rPr lang="en-US" smtClean="0"/>
              <a:t>Understand occupancies with fire-rated (protected) corridors, separation walls and floors</a:t>
            </a:r>
          </a:p>
        </p:txBody>
      </p:sp>
      <p:grpSp>
        <p:nvGrpSpPr>
          <p:cNvPr id="14340" name="Group 4"/>
          <p:cNvGrpSpPr>
            <a:grpSpLocks/>
          </p:cNvGrpSpPr>
          <p:nvPr/>
        </p:nvGrpSpPr>
        <p:grpSpPr bwMode="auto">
          <a:xfrm>
            <a:off x="1676400" y="3122613"/>
            <a:ext cx="7010400" cy="3735387"/>
            <a:chOff x="1232" y="1711"/>
            <a:chExt cx="3776" cy="1841"/>
          </a:xfrm>
        </p:grpSpPr>
        <p:pic>
          <p:nvPicPr>
            <p:cNvPr id="14341" name="Picture 5"/>
            <p:cNvPicPr>
              <a:picLocks noChangeArrowheads="1"/>
            </p:cNvPicPr>
            <p:nvPr/>
          </p:nvPicPr>
          <p:blipFill>
            <a:blip r:embed="rId3"/>
            <a:srcRect/>
            <a:stretch>
              <a:fillRect/>
            </a:stretch>
          </p:blipFill>
          <p:spPr bwMode="auto">
            <a:xfrm>
              <a:off x="1240" y="1928"/>
              <a:ext cx="3672" cy="1416"/>
            </a:xfrm>
            <a:prstGeom prst="rect">
              <a:avLst/>
            </a:prstGeom>
            <a:noFill/>
            <a:ln w="12700">
              <a:noFill/>
              <a:miter lim="800000"/>
              <a:headEnd/>
              <a:tailEnd/>
            </a:ln>
          </p:spPr>
        </p:pic>
        <p:sp>
          <p:nvSpPr>
            <p:cNvPr id="14342" name="Rectangle 6"/>
            <p:cNvSpPr>
              <a:spLocks noChangeArrowheads="1"/>
            </p:cNvSpPr>
            <p:nvPr/>
          </p:nvSpPr>
          <p:spPr bwMode="auto">
            <a:xfrm>
              <a:off x="1232" y="1711"/>
              <a:ext cx="515" cy="164"/>
            </a:xfrm>
            <a:prstGeom prst="rect">
              <a:avLst/>
            </a:prstGeom>
            <a:noFill/>
            <a:ln w="12700">
              <a:noFill/>
              <a:miter lim="800000"/>
              <a:headEnd/>
              <a:tailEnd/>
            </a:ln>
          </p:spPr>
          <p:txBody>
            <a:bodyPr wrap="none" lIns="74612" tIns="36512" rIns="74612" bIns="36512">
              <a:spAutoFit/>
            </a:bodyPr>
            <a:lstStyle/>
            <a:p>
              <a:pPr defTabSz="631825"/>
              <a:r>
                <a:rPr lang="en-US" altLang="en-US" sz="1700" b="1">
                  <a:latin typeface="Arial Narrow" pitchFamily="34" charset="0"/>
                </a:rPr>
                <a:t>Fire walls</a:t>
              </a:r>
            </a:p>
          </p:txBody>
        </p:sp>
        <p:sp>
          <p:nvSpPr>
            <p:cNvPr id="14343" name="Rectangle 7"/>
            <p:cNvSpPr>
              <a:spLocks noChangeArrowheads="1"/>
            </p:cNvSpPr>
            <p:nvPr/>
          </p:nvSpPr>
          <p:spPr bwMode="auto">
            <a:xfrm>
              <a:off x="3672" y="1711"/>
              <a:ext cx="546" cy="164"/>
            </a:xfrm>
            <a:prstGeom prst="rect">
              <a:avLst/>
            </a:prstGeom>
            <a:noFill/>
            <a:ln w="12700">
              <a:noFill/>
              <a:miter lim="800000"/>
              <a:headEnd/>
              <a:tailEnd/>
            </a:ln>
          </p:spPr>
          <p:txBody>
            <a:bodyPr wrap="none" lIns="74612" tIns="36512" rIns="74612" bIns="36512">
              <a:spAutoFit/>
            </a:bodyPr>
            <a:lstStyle/>
            <a:p>
              <a:pPr defTabSz="631825"/>
              <a:r>
                <a:rPr lang="en-US" altLang="en-US" sz="1700" b="1">
                  <a:latin typeface="Arial Narrow" pitchFamily="34" charset="0"/>
                </a:rPr>
                <a:t>Fire floors</a:t>
              </a:r>
            </a:p>
          </p:txBody>
        </p:sp>
        <p:sp>
          <p:nvSpPr>
            <p:cNvPr id="14344" name="Rectangle 8"/>
            <p:cNvSpPr>
              <a:spLocks noChangeArrowheads="1"/>
            </p:cNvSpPr>
            <p:nvPr/>
          </p:nvSpPr>
          <p:spPr bwMode="auto">
            <a:xfrm>
              <a:off x="1235" y="3406"/>
              <a:ext cx="803" cy="133"/>
            </a:xfrm>
            <a:prstGeom prst="rect">
              <a:avLst/>
            </a:prstGeom>
            <a:noFill/>
            <a:ln w="12700">
              <a:noFill/>
              <a:miter lim="800000"/>
              <a:headEnd/>
              <a:tailEnd/>
            </a:ln>
          </p:spPr>
          <p:txBody>
            <a:bodyPr wrap="none" lIns="74612" tIns="36512" rIns="74612" bIns="36512">
              <a:spAutoFit/>
            </a:bodyPr>
            <a:lstStyle/>
            <a:p>
              <a:pPr defTabSz="631825"/>
              <a:r>
                <a:rPr lang="en-US" altLang="en-US" sz="1300" b="1">
                  <a:latin typeface="Arial Narrow" pitchFamily="34" charset="0"/>
                </a:rPr>
                <a:t>FW = Fire Rated Wall</a:t>
              </a:r>
            </a:p>
          </p:txBody>
        </p:sp>
        <p:sp>
          <p:nvSpPr>
            <p:cNvPr id="14345" name="Rectangle 9"/>
            <p:cNvSpPr>
              <a:spLocks noChangeArrowheads="1"/>
            </p:cNvSpPr>
            <p:nvPr/>
          </p:nvSpPr>
          <p:spPr bwMode="auto">
            <a:xfrm>
              <a:off x="3644" y="3418"/>
              <a:ext cx="812" cy="134"/>
            </a:xfrm>
            <a:prstGeom prst="rect">
              <a:avLst/>
            </a:prstGeom>
            <a:noFill/>
            <a:ln w="12700">
              <a:noFill/>
              <a:miter lim="800000"/>
              <a:headEnd/>
              <a:tailEnd/>
            </a:ln>
          </p:spPr>
          <p:txBody>
            <a:bodyPr wrap="none" lIns="74612" tIns="36512" rIns="74612" bIns="36512">
              <a:spAutoFit/>
            </a:bodyPr>
            <a:lstStyle/>
            <a:p>
              <a:pPr defTabSz="631825"/>
              <a:r>
                <a:rPr lang="en-US" altLang="en-US" sz="1300" b="1">
                  <a:latin typeface="Arial Narrow" pitchFamily="34" charset="0"/>
                </a:rPr>
                <a:t>FF = Fire Rated Floor</a:t>
              </a:r>
            </a:p>
          </p:txBody>
        </p:sp>
        <p:sp>
          <p:nvSpPr>
            <p:cNvPr id="14346" name="Rectangle 10"/>
            <p:cNvSpPr>
              <a:spLocks noChangeArrowheads="1"/>
            </p:cNvSpPr>
            <p:nvPr/>
          </p:nvSpPr>
          <p:spPr bwMode="auto">
            <a:xfrm>
              <a:off x="1965" y="1914"/>
              <a:ext cx="211" cy="148"/>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FW</a:t>
              </a:r>
            </a:p>
          </p:txBody>
        </p:sp>
        <p:sp>
          <p:nvSpPr>
            <p:cNvPr id="14347" name="Rectangle 11"/>
            <p:cNvSpPr>
              <a:spLocks noChangeArrowheads="1"/>
            </p:cNvSpPr>
            <p:nvPr/>
          </p:nvSpPr>
          <p:spPr bwMode="auto">
            <a:xfrm>
              <a:off x="2651" y="1914"/>
              <a:ext cx="212" cy="148"/>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FW</a:t>
              </a:r>
            </a:p>
          </p:txBody>
        </p:sp>
        <p:sp>
          <p:nvSpPr>
            <p:cNvPr id="14348" name="Rectangle 12"/>
            <p:cNvSpPr>
              <a:spLocks noChangeArrowheads="1"/>
            </p:cNvSpPr>
            <p:nvPr/>
          </p:nvSpPr>
          <p:spPr bwMode="auto">
            <a:xfrm>
              <a:off x="2655" y="3212"/>
              <a:ext cx="211" cy="149"/>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FW</a:t>
              </a:r>
            </a:p>
          </p:txBody>
        </p:sp>
        <p:sp>
          <p:nvSpPr>
            <p:cNvPr id="14349" name="Rectangle 13"/>
            <p:cNvSpPr>
              <a:spLocks noChangeArrowheads="1"/>
            </p:cNvSpPr>
            <p:nvPr/>
          </p:nvSpPr>
          <p:spPr bwMode="auto">
            <a:xfrm>
              <a:off x="1961" y="3212"/>
              <a:ext cx="212" cy="149"/>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FW</a:t>
              </a:r>
            </a:p>
          </p:txBody>
        </p:sp>
        <p:sp>
          <p:nvSpPr>
            <p:cNvPr id="14350" name="Rectangle 14"/>
            <p:cNvSpPr>
              <a:spLocks noChangeArrowheads="1"/>
            </p:cNvSpPr>
            <p:nvPr/>
          </p:nvSpPr>
          <p:spPr bwMode="auto">
            <a:xfrm>
              <a:off x="3476" y="2254"/>
              <a:ext cx="183" cy="149"/>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FF</a:t>
              </a:r>
            </a:p>
          </p:txBody>
        </p:sp>
        <p:sp>
          <p:nvSpPr>
            <p:cNvPr id="14351" name="Rectangle 15"/>
            <p:cNvSpPr>
              <a:spLocks noChangeArrowheads="1"/>
            </p:cNvSpPr>
            <p:nvPr/>
          </p:nvSpPr>
          <p:spPr bwMode="auto">
            <a:xfrm>
              <a:off x="3480" y="2531"/>
              <a:ext cx="183" cy="149"/>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FF</a:t>
              </a:r>
            </a:p>
          </p:txBody>
        </p:sp>
        <p:sp>
          <p:nvSpPr>
            <p:cNvPr id="14352" name="Rectangle 16"/>
            <p:cNvSpPr>
              <a:spLocks noChangeArrowheads="1"/>
            </p:cNvSpPr>
            <p:nvPr/>
          </p:nvSpPr>
          <p:spPr bwMode="auto">
            <a:xfrm>
              <a:off x="3480" y="2785"/>
              <a:ext cx="183" cy="149"/>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FF</a:t>
              </a:r>
            </a:p>
          </p:txBody>
        </p:sp>
        <p:sp>
          <p:nvSpPr>
            <p:cNvPr id="14353" name="Rectangle 17"/>
            <p:cNvSpPr>
              <a:spLocks noChangeArrowheads="1"/>
            </p:cNvSpPr>
            <p:nvPr/>
          </p:nvSpPr>
          <p:spPr bwMode="auto">
            <a:xfrm>
              <a:off x="4820" y="2278"/>
              <a:ext cx="183" cy="149"/>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FF</a:t>
              </a:r>
            </a:p>
          </p:txBody>
        </p:sp>
        <p:sp>
          <p:nvSpPr>
            <p:cNvPr id="14354" name="Rectangle 18"/>
            <p:cNvSpPr>
              <a:spLocks noChangeArrowheads="1"/>
            </p:cNvSpPr>
            <p:nvPr/>
          </p:nvSpPr>
          <p:spPr bwMode="auto">
            <a:xfrm>
              <a:off x="4824" y="2555"/>
              <a:ext cx="184" cy="148"/>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FF</a:t>
              </a:r>
            </a:p>
          </p:txBody>
        </p:sp>
        <p:sp>
          <p:nvSpPr>
            <p:cNvPr id="14355" name="Rectangle 19"/>
            <p:cNvSpPr>
              <a:spLocks noChangeArrowheads="1"/>
            </p:cNvSpPr>
            <p:nvPr/>
          </p:nvSpPr>
          <p:spPr bwMode="auto">
            <a:xfrm>
              <a:off x="4824" y="2809"/>
              <a:ext cx="184" cy="148"/>
            </a:xfrm>
            <a:prstGeom prst="rect">
              <a:avLst/>
            </a:prstGeom>
            <a:noFill/>
            <a:ln w="12700">
              <a:noFill/>
              <a:miter lim="800000"/>
              <a:headEnd/>
              <a:tailEnd/>
            </a:ln>
          </p:spPr>
          <p:txBody>
            <a:bodyPr wrap="none" lIns="74612" tIns="36512" rIns="74612" bIns="36512">
              <a:spAutoFit/>
            </a:bodyPr>
            <a:lstStyle/>
            <a:p>
              <a:pPr defTabSz="631825"/>
              <a:r>
                <a:rPr lang="en-US" altLang="en-US" sz="1500" b="1">
                  <a:latin typeface="Arial Narrow" pitchFamily="34" charset="0"/>
                </a:rPr>
                <a:t>FF</a:t>
              </a: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lstStyle/>
          <a:p>
            <a:pPr eaLnBrk="1" hangingPunct="1">
              <a:defRPr/>
            </a:pPr>
            <a:r>
              <a:rPr lang="en-US" smtClean="0"/>
              <a:t>When inspecting</a:t>
            </a:r>
          </a:p>
        </p:txBody>
      </p:sp>
      <p:sp>
        <p:nvSpPr>
          <p:cNvPr id="191491" name="Rectangle 3"/>
          <p:cNvSpPr>
            <a:spLocks noGrp="1" noChangeArrowheads="1"/>
          </p:cNvSpPr>
          <p:nvPr>
            <p:ph type="body" idx="1"/>
          </p:nvPr>
        </p:nvSpPr>
        <p:spPr>
          <a:xfrm>
            <a:off x="457200" y="1600200"/>
            <a:ext cx="8305800" cy="2438400"/>
          </a:xfrm>
        </p:spPr>
        <p:txBody>
          <a:bodyPr/>
          <a:lstStyle/>
          <a:p>
            <a:pPr eaLnBrk="1" hangingPunct="1">
              <a:defRPr/>
            </a:pPr>
            <a:r>
              <a:rPr lang="en-US" smtClean="0"/>
              <a:t>You will walk past problems</a:t>
            </a:r>
          </a:p>
          <a:p>
            <a:pPr lvl="1" eaLnBrk="1" hangingPunct="1">
              <a:defRPr/>
            </a:pPr>
            <a:r>
              <a:rPr lang="en-US" smtClean="0"/>
              <a:t>Poor original installations</a:t>
            </a:r>
          </a:p>
          <a:p>
            <a:pPr lvl="1" eaLnBrk="1" hangingPunct="1">
              <a:defRPr/>
            </a:pPr>
            <a:r>
              <a:rPr lang="en-US" smtClean="0"/>
              <a:t>Building changes over time</a:t>
            </a:r>
          </a:p>
          <a:p>
            <a:pPr eaLnBrk="1" hangingPunct="1">
              <a:defRPr/>
            </a:pPr>
            <a:endParaRPr lang="en-US" smtClean="0"/>
          </a:p>
        </p:txBody>
      </p:sp>
      <p:pic>
        <p:nvPicPr>
          <p:cNvPr id="15364" name="Picture 4"/>
          <p:cNvPicPr>
            <a:picLocks noChangeAspect="1" noChangeArrowheads="1"/>
          </p:cNvPicPr>
          <p:nvPr/>
        </p:nvPicPr>
        <p:blipFill>
          <a:blip r:embed="rId3"/>
          <a:srcRect/>
          <a:stretch>
            <a:fillRect/>
          </a:stretch>
        </p:blipFill>
        <p:spPr bwMode="auto">
          <a:xfrm>
            <a:off x="0" y="4137025"/>
            <a:ext cx="9144000" cy="2720975"/>
          </a:xfrm>
          <a:prstGeom prst="rect">
            <a:avLst/>
          </a:prstGeom>
          <a:noFill/>
          <a:ln w="9525">
            <a:noFill/>
            <a:miter lim="800000"/>
            <a:headEnd/>
            <a:tailEnd/>
          </a:ln>
        </p:spPr>
      </p:pic>
      <p:sp>
        <p:nvSpPr>
          <p:cNvPr id="15365" name="Text Box 5"/>
          <p:cNvSpPr txBox="1">
            <a:spLocks noChangeArrowheads="1"/>
          </p:cNvSpPr>
          <p:nvPr/>
        </p:nvSpPr>
        <p:spPr bwMode="auto">
          <a:xfrm>
            <a:off x="228600" y="3400425"/>
            <a:ext cx="4191000" cy="779463"/>
          </a:xfrm>
          <a:prstGeom prst="rect">
            <a:avLst/>
          </a:prstGeom>
          <a:noFill/>
          <a:ln w="9525">
            <a:noFill/>
            <a:miter lim="800000"/>
            <a:headEnd/>
            <a:tailEnd/>
          </a:ln>
        </p:spPr>
        <p:txBody>
          <a:bodyPr>
            <a:spAutoFit/>
          </a:bodyPr>
          <a:lstStyle/>
          <a:p>
            <a:pPr>
              <a:spcBef>
                <a:spcPct val="50000"/>
              </a:spcBef>
            </a:pPr>
            <a:r>
              <a:rPr lang="en-US"/>
              <a:t>Fire-rated corridor:</a:t>
            </a:r>
          </a:p>
          <a:p>
            <a:pPr>
              <a:spcBef>
                <a:spcPct val="50000"/>
              </a:spcBef>
            </a:pPr>
            <a:r>
              <a:rPr lang="en-US"/>
              <a:t>The way you might find it</a:t>
            </a:r>
          </a:p>
        </p:txBody>
      </p:sp>
      <p:sp>
        <p:nvSpPr>
          <p:cNvPr id="15366" name="Text Box 6"/>
          <p:cNvSpPr txBox="1">
            <a:spLocks noChangeArrowheads="1"/>
          </p:cNvSpPr>
          <p:nvPr/>
        </p:nvSpPr>
        <p:spPr bwMode="auto">
          <a:xfrm>
            <a:off x="4953000" y="3409950"/>
            <a:ext cx="4038600" cy="779463"/>
          </a:xfrm>
          <a:prstGeom prst="rect">
            <a:avLst/>
          </a:prstGeom>
          <a:noFill/>
          <a:ln w="9525">
            <a:noFill/>
            <a:miter lim="800000"/>
            <a:headEnd/>
            <a:tailEnd/>
          </a:ln>
        </p:spPr>
        <p:txBody>
          <a:bodyPr>
            <a:spAutoFit/>
          </a:bodyPr>
          <a:lstStyle/>
          <a:p>
            <a:pPr>
              <a:spcBef>
                <a:spcPct val="50000"/>
              </a:spcBef>
            </a:pPr>
            <a:r>
              <a:rPr lang="en-US"/>
              <a:t>Fire-rated corridor:</a:t>
            </a:r>
          </a:p>
          <a:p>
            <a:pPr>
              <a:spcBef>
                <a:spcPct val="50000"/>
              </a:spcBef>
            </a:pPr>
            <a:r>
              <a:rPr lang="en-US"/>
              <a:t>The way it should be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Where to look</a:t>
            </a:r>
          </a:p>
        </p:txBody>
      </p:sp>
      <p:sp>
        <p:nvSpPr>
          <p:cNvPr id="3" name="Content Placeholder 2"/>
          <p:cNvSpPr>
            <a:spLocks noGrp="1"/>
          </p:cNvSpPr>
          <p:nvPr>
            <p:ph idx="1"/>
          </p:nvPr>
        </p:nvSpPr>
        <p:spPr/>
        <p:txBody>
          <a:bodyPr/>
          <a:lstStyle/>
          <a:p>
            <a:pPr eaLnBrk="1" hangingPunct="1">
              <a:defRPr/>
            </a:pPr>
            <a:r>
              <a:rPr lang="en-US" dirty="0" smtClean="0"/>
              <a:t>Check electrical/mechanical closets</a:t>
            </a:r>
          </a:p>
          <a:p>
            <a:pPr eaLnBrk="1" hangingPunct="1">
              <a:defRPr/>
            </a:pPr>
            <a:r>
              <a:rPr lang="en-US" dirty="0" smtClean="0"/>
              <a:t>Spot check by popping ceiling tiles</a:t>
            </a:r>
          </a:p>
          <a:p>
            <a:pPr eaLnBrk="1" hangingPunct="1">
              <a:defRPr/>
            </a:pPr>
            <a:r>
              <a:rPr lang="en-US" dirty="0" smtClean="0"/>
              <a:t>Check walls between occupancies</a:t>
            </a:r>
          </a:p>
          <a:p>
            <a:pPr eaLnBrk="1" hangingPunct="1">
              <a:defRPr/>
            </a:pPr>
            <a:r>
              <a:rPr lang="en-US" dirty="0" smtClean="0"/>
              <a:t>Look for rated doors</a:t>
            </a:r>
          </a:p>
          <a:p>
            <a:pPr eaLnBrk="1" hangingPunct="1">
              <a:defRPr/>
            </a:pPr>
            <a:r>
              <a:rPr lang="en-US" dirty="0" smtClean="0"/>
              <a:t>Look for concrete block walls</a:t>
            </a:r>
          </a:p>
          <a:p>
            <a:pPr eaLnBrk="1" hangingPunct="1">
              <a:defRPr/>
            </a:pPr>
            <a:r>
              <a:rPr lang="en-US" dirty="0" smtClean="0"/>
              <a:t>Look for fire/smoke dampers in ducts</a:t>
            </a:r>
          </a:p>
          <a:p>
            <a:pPr eaLnBrk="1" hangingPunct="1">
              <a:defRPr/>
            </a:pPr>
            <a:r>
              <a:rPr lang="en-US" dirty="0" smtClean="0"/>
              <a:t>Walls with wire glass</a:t>
            </a:r>
          </a:p>
        </p:txBody>
      </p:sp>
      <p:pic>
        <p:nvPicPr>
          <p:cNvPr id="16388" name="Picture 5" descr="C:\Documents and Settings\jstahljr\Local Settings\Temporary Internet Files\Content.IE5\D9CRF1Y3\MCj04421250000[1].png"/>
          <p:cNvPicPr>
            <a:picLocks noChangeAspect="1" noChangeArrowheads="1"/>
          </p:cNvPicPr>
          <p:nvPr/>
        </p:nvPicPr>
        <p:blipFill>
          <a:blip r:embed="rId3"/>
          <a:srcRect/>
          <a:stretch>
            <a:fillRect/>
          </a:stretch>
        </p:blipFill>
        <p:spPr bwMode="auto">
          <a:xfrm>
            <a:off x="6934200" y="0"/>
            <a:ext cx="2133600" cy="20764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457200" y="-152400"/>
            <a:ext cx="8229600" cy="1143000"/>
          </a:xfrm>
        </p:spPr>
        <p:txBody>
          <a:bodyPr/>
          <a:lstStyle/>
          <a:p>
            <a:pPr eaLnBrk="1" hangingPunct="1">
              <a:defRPr/>
            </a:pPr>
            <a:r>
              <a:rPr lang="en-US" smtClean="0"/>
              <a:t>Problem vs. problem solved</a:t>
            </a:r>
          </a:p>
        </p:txBody>
      </p:sp>
      <p:pic>
        <p:nvPicPr>
          <p:cNvPr id="17411" name="Picture 4"/>
          <p:cNvPicPr>
            <a:picLocks noChangeAspect="1" noChangeArrowheads="1"/>
          </p:cNvPicPr>
          <p:nvPr/>
        </p:nvPicPr>
        <p:blipFill>
          <a:blip r:embed="rId3"/>
          <a:srcRect/>
          <a:stretch>
            <a:fillRect/>
          </a:stretch>
        </p:blipFill>
        <p:spPr bwMode="auto">
          <a:xfrm>
            <a:off x="381000" y="838200"/>
            <a:ext cx="8458200" cy="2825750"/>
          </a:xfrm>
          <a:prstGeom prst="rect">
            <a:avLst/>
          </a:prstGeom>
          <a:noFill/>
          <a:ln w="9525">
            <a:noFill/>
            <a:miter lim="800000"/>
            <a:headEnd/>
            <a:tailEnd/>
          </a:ln>
        </p:spPr>
      </p:pic>
      <p:sp>
        <p:nvSpPr>
          <p:cNvPr id="17412" name="Text Box 5"/>
          <p:cNvSpPr txBox="1">
            <a:spLocks noChangeArrowheads="1"/>
          </p:cNvSpPr>
          <p:nvPr/>
        </p:nvSpPr>
        <p:spPr bwMode="auto">
          <a:xfrm>
            <a:off x="0" y="6019800"/>
            <a:ext cx="8229600" cy="366713"/>
          </a:xfrm>
          <a:prstGeom prst="rect">
            <a:avLst/>
          </a:prstGeom>
          <a:noFill/>
          <a:ln w="9525">
            <a:noFill/>
            <a:miter lim="800000"/>
            <a:headEnd/>
            <a:tailEnd/>
          </a:ln>
        </p:spPr>
        <p:txBody>
          <a:bodyPr>
            <a:spAutoFit/>
          </a:bodyPr>
          <a:lstStyle/>
          <a:p>
            <a:pPr>
              <a:spcBef>
                <a:spcPct val="50000"/>
              </a:spcBef>
            </a:pPr>
            <a:endParaRPr lang="en-US"/>
          </a:p>
        </p:txBody>
      </p:sp>
      <p:pic>
        <p:nvPicPr>
          <p:cNvPr id="17413" name="Picture 7"/>
          <p:cNvPicPr>
            <a:picLocks noChangeAspect="1" noChangeArrowheads="1"/>
          </p:cNvPicPr>
          <p:nvPr/>
        </p:nvPicPr>
        <p:blipFill>
          <a:blip r:embed="rId4"/>
          <a:srcRect/>
          <a:stretch>
            <a:fillRect/>
          </a:stretch>
        </p:blipFill>
        <p:spPr bwMode="auto">
          <a:xfrm>
            <a:off x="381000" y="3870325"/>
            <a:ext cx="8467725" cy="29876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pPr eaLnBrk="1" hangingPunct="1">
              <a:defRPr/>
            </a:pPr>
            <a:r>
              <a:rPr lang="en-US" smtClean="0"/>
              <a:t>When  inspecting</a:t>
            </a:r>
          </a:p>
        </p:txBody>
      </p:sp>
      <p:sp>
        <p:nvSpPr>
          <p:cNvPr id="180227" name="Rectangle 3"/>
          <p:cNvSpPr>
            <a:spLocks noGrp="1" noChangeArrowheads="1"/>
          </p:cNvSpPr>
          <p:nvPr>
            <p:ph type="body" idx="1"/>
          </p:nvPr>
        </p:nvSpPr>
        <p:spPr>
          <a:xfrm>
            <a:off x="457200" y="1219200"/>
            <a:ext cx="8686800" cy="4953000"/>
          </a:xfrm>
        </p:spPr>
        <p:txBody>
          <a:bodyPr/>
          <a:lstStyle/>
          <a:p>
            <a:pPr marL="609600" indent="-609600" eaLnBrk="1" hangingPunct="1">
              <a:defRPr/>
            </a:pPr>
            <a:r>
              <a:rPr lang="en-US" dirty="0" smtClean="0"/>
              <a:t>Ask to walk with someone who knows the building</a:t>
            </a:r>
          </a:p>
          <a:p>
            <a:pPr marL="609600" indent="-609600" eaLnBrk="1" hangingPunct="1">
              <a:defRPr/>
            </a:pPr>
            <a:r>
              <a:rPr lang="en-US" dirty="0" smtClean="0"/>
              <a:t>Report/discuss the problems you see</a:t>
            </a:r>
          </a:p>
          <a:p>
            <a:pPr marL="990600" lvl="1" indent="-533400" eaLnBrk="1" hangingPunct="1">
              <a:defRPr/>
            </a:pPr>
            <a:r>
              <a:rPr lang="en-US" dirty="0" smtClean="0"/>
              <a:t>Refer to your fire prevention bureau</a:t>
            </a:r>
          </a:p>
          <a:p>
            <a:pPr marL="990600" lvl="1" indent="-533400" eaLnBrk="1" hangingPunct="1">
              <a:defRPr/>
            </a:pPr>
            <a:r>
              <a:rPr lang="en-US" dirty="0" smtClean="0"/>
              <a:t>Refer to the building department</a:t>
            </a:r>
          </a:p>
          <a:p>
            <a:pPr marL="609600" indent="-609600" eaLnBrk="1" hangingPunct="1">
              <a:defRPr/>
            </a:pPr>
            <a:r>
              <a:rPr lang="en-US" dirty="0" smtClean="0"/>
              <a:t>Chapter 7 of the International Fire Code mandates maintenance including through penetrations</a:t>
            </a:r>
          </a:p>
          <a:p>
            <a:pPr marL="990600" lvl="1" indent="-533400" eaLnBrk="1" hangingPunct="1">
              <a:defRPr/>
            </a:pPr>
            <a:r>
              <a:rPr lang="en-US" dirty="0" smtClean="0"/>
              <a:t>2009 IFC mandates annual inspection by property owner + correction of noted gaps in rated walls/floors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pPr eaLnBrk="1" hangingPunct="1">
              <a:defRPr/>
            </a:pPr>
            <a:r>
              <a:rPr lang="en-US" smtClean="0"/>
              <a:t>When reporting on a fire</a:t>
            </a:r>
          </a:p>
        </p:txBody>
      </p:sp>
      <p:sp>
        <p:nvSpPr>
          <p:cNvPr id="182275" name="Rectangle 3"/>
          <p:cNvSpPr>
            <a:spLocks noGrp="1" noChangeArrowheads="1"/>
          </p:cNvSpPr>
          <p:nvPr>
            <p:ph type="body" idx="1"/>
          </p:nvPr>
        </p:nvSpPr>
        <p:spPr/>
        <p:txBody>
          <a:bodyPr/>
          <a:lstStyle/>
          <a:p>
            <a:pPr eaLnBrk="1" hangingPunct="1">
              <a:defRPr/>
            </a:pPr>
            <a:r>
              <a:rPr lang="en-US" smtClean="0"/>
              <a:t>What did you observe?</a:t>
            </a:r>
          </a:p>
          <a:p>
            <a:pPr eaLnBrk="1" hangingPunct="1">
              <a:defRPr/>
            </a:pPr>
            <a:r>
              <a:rPr lang="en-US" smtClean="0"/>
              <a:t>Where and how did fire and smoke spread?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pPr eaLnBrk="1" hangingPunct="1">
              <a:defRPr/>
            </a:pPr>
            <a:r>
              <a:rPr lang="en-US" sz="4000" smtClean="0"/>
              <a:t>When your community considers building or fire code changes</a:t>
            </a:r>
          </a:p>
        </p:txBody>
      </p:sp>
      <p:sp>
        <p:nvSpPr>
          <p:cNvPr id="184323" name="Rectangle 3"/>
          <p:cNvSpPr>
            <a:spLocks noGrp="1" noChangeArrowheads="1"/>
          </p:cNvSpPr>
          <p:nvPr>
            <p:ph type="body" idx="1"/>
          </p:nvPr>
        </p:nvSpPr>
        <p:spPr/>
        <p:txBody>
          <a:bodyPr/>
          <a:lstStyle/>
          <a:p>
            <a:pPr eaLnBrk="1" hangingPunct="1">
              <a:defRPr/>
            </a:pPr>
            <a:r>
              <a:rPr lang="en-US" dirty="0" smtClean="0"/>
              <a:t>Jurisdictions adopt “model codes”</a:t>
            </a:r>
          </a:p>
          <a:p>
            <a:pPr lvl="1" eaLnBrk="1" hangingPunct="1">
              <a:defRPr/>
            </a:pPr>
            <a:r>
              <a:rPr lang="en-US" dirty="0" smtClean="0"/>
              <a:t>e.g. IBC, NFPA 101, NFPA 1</a:t>
            </a:r>
          </a:p>
          <a:p>
            <a:pPr eaLnBrk="1" hangingPunct="1">
              <a:defRPr/>
            </a:pPr>
            <a:r>
              <a:rPr lang="en-US" dirty="0" smtClean="0"/>
              <a:t>Local amendments commonly made </a:t>
            </a:r>
          </a:p>
          <a:p>
            <a:pPr lvl="1" eaLnBrk="1" hangingPunct="1">
              <a:defRPr/>
            </a:pPr>
            <a:r>
              <a:rPr lang="en-US" dirty="0" smtClean="0"/>
              <a:t>Can strengthen or weaken the model code</a:t>
            </a:r>
          </a:p>
          <a:p>
            <a:pPr lvl="1" eaLnBrk="1" hangingPunct="1">
              <a:defRPr/>
            </a:pPr>
            <a:r>
              <a:rPr lang="en-US" dirty="0" smtClean="0"/>
              <a:t>Weaker codes can imperil the population </a:t>
            </a:r>
            <a:r>
              <a:rPr lang="en-US" u="sng" dirty="0" smtClean="0"/>
              <a:t>and</a:t>
            </a:r>
            <a:r>
              <a:rPr lang="en-US" dirty="0" smtClean="0"/>
              <a:t> the firefighter</a:t>
            </a:r>
          </a:p>
          <a:p>
            <a:pPr lvl="1" eaLnBrk="1" hangingPunct="1">
              <a:defRPr/>
            </a:pPr>
            <a:r>
              <a:rPr lang="en-US" dirty="0" smtClean="0"/>
              <a:t>Weaker codes commonly advocated for by the local real estate/construction community</a:t>
            </a:r>
            <a:br>
              <a:rPr lang="en-US" dirty="0" smtClean="0"/>
            </a:br>
            <a:r>
              <a:rPr lang="en-US" dirty="0" smtClean="0"/>
              <a:t>(lower their costs)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eaLnBrk="1" hangingPunct="1">
              <a:defRPr/>
            </a:pPr>
            <a:r>
              <a:rPr lang="en-US" sz="4000" smtClean="0"/>
              <a:t>When your community considers building or fire code changes</a:t>
            </a:r>
          </a:p>
        </p:txBody>
      </p:sp>
      <p:sp>
        <p:nvSpPr>
          <p:cNvPr id="186371" name="Rectangle 3"/>
          <p:cNvSpPr>
            <a:spLocks noGrp="1" noChangeArrowheads="1"/>
          </p:cNvSpPr>
          <p:nvPr>
            <p:ph type="body" idx="1"/>
          </p:nvPr>
        </p:nvSpPr>
        <p:spPr/>
        <p:txBody>
          <a:bodyPr/>
          <a:lstStyle/>
          <a:p>
            <a:pPr eaLnBrk="1" hangingPunct="1">
              <a:defRPr/>
            </a:pPr>
            <a:r>
              <a:rPr lang="en-US" u="sng" smtClean="0"/>
              <a:t>You</a:t>
            </a:r>
            <a:r>
              <a:rPr lang="en-US" smtClean="0"/>
              <a:t> can make a difference!</a:t>
            </a:r>
          </a:p>
          <a:p>
            <a:pPr eaLnBrk="1" hangingPunct="1">
              <a:defRPr/>
            </a:pPr>
            <a:r>
              <a:rPr lang="en-US" smtClean="0"/>
              <a:t>Tell your representatives to get involved</a:t>
            </a:r>
          </a:p>
          <a:p>
            <a:pPr lvl="1" eaLnBrk="1" hangingPunct="1">
              <a:defRPr/>
            </a:pPr>
            <a:r>
              <a:rPr lang="en-US" smtClean="0"/>
              <a:t>Attend code change hearings </a:t>
            </a:r>
            <a:br>
              <a:rPr lang="en-US" smtClean="0"/>
            </a:br>
            <a:r>
              <a:rPr lang="en-US" smtClean="0"/>
              <a:t>(local, state, national)</a:t>
            </a:r>
          </a:p>
          <a:p>
            <a:pPr eaLnBrk="1" hangingPunct="1">
              <a:defRPr/>
            </a:pPr>
            <a:r>
              <a:rPr lang="en-US" smtClean="0"/>
              <a:t>Request that your Chief get involved</a:t>
            </a:r>
          </a:p>
          <a:p>
            <a:pPr eaLnBrk="1" hangingPunct="1">
              <a:defRPr/>
            </a:pPr>
            <a:r>
              <a:rPr lang="en-US" smtClean="0"/>
              <a:t>Make yourself available </a:t>
            </a:r>
            <a:br>
              <a:rPr lang="en-US" smtClean="0"/>
            </a:br>
            <a:r>
              <a:rPr lang="en-US" smtClean="0"/>
              <a:t>(city, state, national)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Key Questions</a:t>
            </a:r>
          </a:p>
        </p:txBody>
      </p:sp>
      <p:sp>
        <p:nvSpPr>
          <p:cNvPr id="3" name="Content Placeholder 2"/>
          <p:cNvSpPr>
            <a:spLocks noGrp="1"/>
          </p:cNvSpPr>
          <p:nvPr>
            <p:ph idx="1"/>
          </p:nvPr>
        </p:nvSpPr>
        <p:spPr/>
        <p:txBody>
          <a:bodyPr/>
          <a:lstStyle/>
          <a:p>
            <a:pPr eaLnBrk="1" hangingPunct="1">
              <a:defRPr/>
            </a:pPr>
            <a:r>
              <a:rPr lang="en-US" dirty="0" smtClean="0"/>
              <a:t>Do you need to count on that floor or wall?</a:t>
            </a:r>
          </a:p>
          <a:p>
            <a:pPr eaLnBrk="1" hangingPunct="1">
              <a:defRPr/>
            </a:pPr>
            <a:r>
              <a:rPr lang="en-US" dirty="0" smtClean="0"/>
              <a:t>What is protecting you from below during search and rescue?</a:t>
            </a:r>
          </a:p>
          <a:p>
            <a:pPr eaLnBrk="1" hangingPunct="1">
              <a:defRPr/>
            </a:pPr>
            <a:r>
              <a:rPr lang="en-US" dirty="0" smtClean="0"/>
              <a:t>What allows you to advance a hose line down a hallway?</a:t>
            </a:r>
          </a:p>
          <a:p>
            <a:pPr eaLnBrk="1" hangingPunct="1">
              <a:defRPr/>
            </a:pPr>
            <a:r>
              <a:rPr lang="en-US" dirty="0" smtClean="0"/>
              <a:t>What can I do to better protect myself and my colleagues?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Wrapping it all up…</a:t>
            </a:r>
          </a:p>
        </p:txBody>
      </p:sp>
      <p:sp>
        <p:nvSpPr>
          <p:cNvPr id="3" name="Content Placeholder 2"/>
          <p:cNvSpPr>
            <a:spLocks noGrp="1"/>
          </p:cNvSpPr>
          <p:nvPr>
            <p:ph idx="1"/>
          </p:nvPr>
        </p:nvSpPr>
        <p:spPr/>
        <p:txBody>
          <a:bodyPr/>
          <a:lstStyle/>
          <a:p>
            <a:pPr eaLnBrk="1" hangingPunct="1">
              <a:defRPr/>
            </a:pPr>
            <a:r>
              <a:rPr lang="en-US" dirty="0" smtClean="0"/>
              <a:t>Locate</a:t>
            </a:r>
          </a:p>
          <a:p>
            <a:pPr lvl="1" eaLnBrk="1" hangingPunct="1">
              <a:defRPr/>
            </a:pPr>
            <a:r>
              <a:rPr lang="en-US" dirty="0" smtClean="0"/>
              <a:t>Locate where firestopping has been neglected</a:t>
            </a:r>
          </a:p>
          <a:p>
            <a:pPr eaLnBrk="1" hangingPunct="1">
              <a:defRPr/>
            </a:pPr>
            <a:r>
              <a:rPr lang="en-US" dirty="0" smtClean="0"/>
              <a:t>Confine</a:t>
            </a:r>
          </a:p>
          <a:p>
            <a:pPr lvl="1" eaLnBrk="1" hangingPunct="1">
              <a:defRPr/>
            </a:pPr>
            <a:r>
              <a:rPr lang="en-US" dirty="0" smtClean="0"/>
              <a:t>Confine the fire to a room and protect your means of egress </a:t>
            </a:r>
          </a:p>
          <a:p>
            <a:pPr eaLnBrk="1" hangingPunct="1">
              <a:defRPr/>
            </a:pPr>
            <a:r>
              <a:rPr lang="en-US" dirty="0" smtClean="0"/>
              <a:t>Extinguish</a:t>
            </a:r>
          </a:p>
          <a:p>
            <a:pPr lvl="1" eaLnBrk="1" hangingPunct="1">
              <a:defRPr/>
            </a:pPr>
            <a:r>
              <a:rPr lang="en-US" dirty="0" smtClean="0"/>
              <a:t>Proper firestopping allows for the fire to be extinguished in a safer manner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20" name="Rectangle 4"/>
          <p:cNvSpPr>
            <a:spLocks noGrp="1" noChangeArrowheads="1"/>
          </p:cNvSpPr>
          <p:nvPr>
            <p:ph type="ctrTitle"/>
          </p:nvPr>
        </p:nvSpPr>
        <p:spPr/>
        <p:txBody>
          <a:bodyPr/>
          <a:lstStyle/>
          <a:p>
            <a:pPr eaLnBrk="1" hangingPunct="1">
              <a:defRPr/>
            </a:pPr>
            <a:r>
              <a:rPr lang="en-US" sz="4800" dirty="0" smtClean="0"/>
              <a:t>Want to get involved,</a:t>
            </a:r>
            <a:br>
              <a:rPr lang="en-US" sz="4800" dirty="0" smtClean="0"/>
            </a:br>
            <a:r>
              <a:rPr lang="en-US" sz="4800" dirty="0" smtClean="0"/>
              <a:t> but want help with the first steps?</a:t>
            </a:r>
          </a:p>
        </p:txBody>
      </p:sp>
      <p:sp>
        <p:nvSpPr>
          <p:cNvPr id="188421" name="Rectangle 5"/>
          <p:cNvSpPr>
            <a:spLocks noGrp="1" noChangeArrowheads="1"/>
          </p:cNvSpPr>
          <p:nvPr>
            <p:ph type="subTitle" idx="1"/>
          </p:nvPr>
        </p:nvSpPr>
        <p:spPr>
          <a:xfrm>
            <a:off x="304800" y="3733800"/>
            <a:ext cx="8305800" cy="1752600"/>
          </a:xfrm>
        </p:spPr>
        <p:txBody>
          <a:bodyPr/>
          <a:lstStyle/>
          <a:p>
            <a:pPr eaLnBrk="1" hangingPunct="1">
              <a:lnSpc>
                <a:spcPct val="80000"/>
              </a:lnSpc>
              <a:defRPr/>
            </a:pPr>
            <a:r>
              <a:rPr lang="en-US" sz="2800" dirty="0" smtClean="0"/>
              <a:t>Contact Battalion Chief Sean DeCrane</a:t>
            </a:r>
          </a:p>
          <a:p>
            <a:pPr eaLnBrk="1" hangingPunct="1">
              <a:lnSpc>
                <a:spcPct val="80000"/>
              </a:lnSpc>
              <a:defRPr/>
            </a:pPr>
            <a:r>
              <a:rPr lang="en-US" sz="2800" dirty="0" smtClean="0"/>
              <a:t>Cleveland Fire Dept</a:t>
            </a:r>
          </a:p>
          <a:p>
            <a:pPr eaLnBrk="1" hangingPunct="1">
              <a:lnSpc>
                <a:spcPct val="80000"/>
              </a:lnSpc>
              <a:defRPr/>
            </a:pPr>
            <a:r>
              <a:rPr lang="en-US" sz="2800" dirty="0" smtClean="0"/>
              <a:t>IAFF National Code Development representative</a:t>
            </a:r>
          </a:p>
          <a:p>
            <a:pPr eaLnBrk="1" hangingPunct="1">
              <a:lnSpc>
                <a:spcPct val="80000"/>
              </a:lnSpc>
              <a:defRPr/>
            </a:pPr>
            <a:r>
              <a:rPr lang="en-US" sz="2800" dirty="0" smtClean="0">
                <a:hlinkClick r:id="rId3"/>
              </a:rPr>
              <a:t>rovloc93@aol.com</a:t>
            </a:r>
            <a:endParaRPr lang="en-US" sz="2800" dirty="0" smtClean="0"/>
          </a:p>
          <a:p>
            <a:pPr eaLnBrk="1" hangingPunct="1">
              <a:lnSpc>
                <a:spcPct val="80000"/>
              </a:lnSpc>
              <a:defRPr/>
            </a:pPr>
            <a:endParaRPr lang="en-US" sz="2800" dirty="0" smtClean="0"/>
          </a:p>
          <a:p>
            <a:pPr eaLnBrk="1" hangingPunct="1">
              <a:lnSpc>
                <a:spcPct val="80000"/>
              </a:lnSpc>
              <a:defRPr/>
            </a:pPr>
            <a:r>
              <a:rPr lang="en-US" sz="2800" dirty="0" smtClean="0"/>
              <a:t>Or contact the International Firestop Council</a:t>
            </a:r>
          </a:p>
          <a:p>
            <a:pPr eaLnBrk="1" hangingPunct="1">
              <a:lnSpc>
                <a:spcPct val="80000"/>
              </a:lnSpc>
              <a:defRPr/>
            </a:pPr>
            <a:r>
              <a:rPr lang="en-US" sz="2800" dirty="0" smtClean="0"/>
              <a:t>www.firestop.org</a:t>
            </a:r>
          </a:p>
          <a:p>
            <a:pPr eaLnBrk="1" hangingPunct="1">
              <a:lnSpc>
                <a:spcPct val="80000"/>
              </a:lnSpc>
              <a:defRPr/>
            </a:pPr>
            <a:endParaRPr lang="en-US" sz="2800"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495800"/>
          </a:xfrm>
        </p:spPr>
        <p:txBody>
          <a:bodyPr/>
          <a:lstStyle/>
          <a:p>
            <a:pPr eaLnBrk="1" hangingPunct="1">
              <a:defRPr/>
            </a:pPr>
            <a:r>
              <a:rPr lang="en-US" dirty="0" smtClean="0"/>
              <a:t>Across the country budget reductions result in frontline companies being asked to do more and more with less</a:t>
            </a:r>
          </a:p>
          <a:p>
            <a:pPr eaLnBrk="1" hangingPunct="1">
              <a:defRPr/>
            </a:pPr>
            <a:r>
              <a:rPr lang="en-US" dirty="0" smtClean="0"/>
              <a:t>Are you being asked to do more inspections?</a:t>
            </a:r>
          </a:p>
          <a:p>
            <a:pPr eaLnBrk="1" hangingPunct="1">
              <a:defRPr/>
            </a:pPr>
            <a:r>
              <a:rPr lang="en-US" dirty="0" smtClean="0"/>
              <a:t>Do you think these inspections are effective?</a:t>
            </a:r>
          </a:p>
          <a:p>
            <a:pPr eaLnBrk="1" hangingPunct="1">
              <a:defRPr/>
            </a:pPr>
            <a:r>
              <a:rPr lang="en-US" dirty="0" smtClean="0"/>
              <a:t>Do you know what you are looking for?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pPr eaLnBrk="1" hangingPunct="1">
              <a:defRPr/>
            </a:pPr>
            <a:r>
              <a:rPr lang="en-US" dirty="0" smtClean="0"/>
              <a:t>Objectives</a:t>
            </a:r>
          </a:p>
        </p:txBody>
      </p:sp>
      <p:sp>
        <p:nvSpPr>
          <p:cNvPr id="169987" name="Rectangle 3"/>
          <p:cNvSpPr>
            <a:spLocks noGrp="1" noChangeArrowheads="1"/>
          </p:cNvSpPr>
          <p:nvPr>
            <p:ph type="body" idx="1"/>
          </p:nvPr>
        </p:nvSpPr>
        <p:spPr/>
        <p:txBody>
          <a:bodyPr/>
          <a:lstStyle/>
          <a:p>
            <a:pPr eaLnBrk="1" hangingPunct="1">
              <a:defRPr/>
            </a:pPr>
            <a:r>
              <a:rPr lang="en-US" dirty="0" smtClean="0"/>
              <a:t>Protect </a:t>
            </a:r>
            <a:r>
              <a:rPr lang="en-US" u="sng" dirty="0" smtClean="0"/>
              <a:t>your</a:t>
            </a:r>
            <a:r>
              <a:rPr lang="en-US" dirty="0" smtClean="0"/>
              <a:t> work environment</a:t>
            </a:r>
          </a:p>
          <a:p>
            <a:pPr lvl="1" eaLnBrk="1" hangingPunct="1">
              <a:defRPr/>
            </a:pPr>
            <a:r>
              <a:rPr lang="en-US" dirty="0" smtClean="0"/>
              <a:t>Notice fire safety hazards</a:t>
            </a:r>
          </a:p>
          <a:p>
            <a:pPr lvl="1" eaLnBrk="1" hangingPunct="1">
              <a:defRPr/>
            </a:pPr>
            <a:r>
              <a:rPr lang="en-US" dirty="0" smtClean="0"/>
              <a:t>Report fire safety hazards</a:t>
            </a:r>
          </a:p>
          <a:p>
            <a:pPr eaLnBrk="1" hangingPunct="1">
              <a:defRPr/>
            </a:pPr>
            <a:r>
              <a:rPr lang="en-US" dirty="0" smtClean="0"/>
              <a:t>Understand code requirements that help fire </a:t>
            </a:r>
            <a:r>
              <a:rPr lang="en-US" u="sng" dirty="0" smtClean="0"/>
              <a:t>compartmentation</a:t>
            </a:r>
          </a:p>
          <a:p>
            <a:pPr lvl="1" eaLnBrk="1" hangingPunct="1">
              <a:defRPr/>
            </a:pPr>
            <a:r>
              <a:rPr lang="en-US" dirty="0" smtClean="0"/>
              <a:t>Be an advocate for building code and fire code requirements that help buildings be built safe and stay safe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pPr eaLnBrk="1" hangingPunct="1">
              <a:defRPr/>
            </a:pPr>
            <a:r>
              <a:rPr lang="en-US" smtClean="0"/>
              <a:t>Fire Protection</a:t>
            </a:r>
          </a:p>
        </p:txBody>
      </p:sp>
      <p:sp>
        <p:nvSpPr>
          <p:cNvPr id="7171" name="AutoShape 3"/>
          <p:cNvSpPr>
            <a:spLocks noChangeAspect="1" noChangeArrowheads="1"/>
          </p:cNvSpPr>
          <p:nvPr/>
        </p:nvSpPr>
        <p:spPr bwMode="auto">
          <a:xfrm>
            <a:off x="2286000" y="1219200"/>
            <a:ext cx="4876800" cy="5024438"/>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endParaRPr lang="en-US"/>
          </a:p>
        </p:txBody>
      </p:sp>
      <p:sp>
        <p:nvSpPr>
          <p:cNvPr id="7172" name="AutoShape 4"/>
          <p:cNvSpPr>
            <a:spLocks noChangeAspect="1" noChangeArrowheads="1"/>
          </p:cNvSpPr>
          <p:nvPr/>
        </p:nvSpPr>
        <p:spPr bwMode="auto">
          <a:xfrm>
            <a:off x="3027363" y="2386013"/>
            <a:ext cx="3324225" cy="3422650"/>
          </a:xfrm>
          <a:prstGeom prst="triangle">
            <a:avLst>
              <a:gd name="adj" fmla="val 50000"/>
            </a:avLst>
          </a:prstGeom>
          <a:solidFill>
            <a:srgbClr val="000000"/>
          </a:solidFill>
          <a:ln w="9525">
            <a:solidFill>
              <a:schemeClr val="tx1"/>
            </a:solidFill>
            <a:miter lim="800000"/>
            <a:headEnd/>
            <a:tailEnd/>
          </a:ln>
        </p:spPr>
        <p:txBody>
          <a:bodyPr wrap="none" anchor="ctr"/>
          <a:lstStyle/>
          <a:p>
            <a:pPr algn="ctr"/>
            <a:endParaRPr lang="en-US"/>
          </a:p>
        </p:txBody>
      </p:sp>
      <p:sp>
        <p:nvSpPr>
          <p:cNvPr id="7173" name="Line 5"/>
          <p:cNvSpPr>
            <a:spLocks noChangeShapeType="1"/>
          </p:cNvSpPr>
          <p:nvPr/>
        </p:nvSpPr>
        <p:spPr bwMode="auto">
          <a:xfrm flipV="1">
            <a:off x="2286000" y="5800725"/>
            <a:ext cx="741363" cy="447675"/>
          </a:xfrm>
          <a:prstGeom prst="line">
            <a:avLst/>
          </a:prstGeom>
          <a:noFill/>
          <a:ln w="9525">
            <a:solidFill>
              <a:schemeClr val="tx1"/>
            </a:solidFill>
            <a:round/>
            <a:headEnd/>
            <a:tailEnd/>
          </a:ln>
        </p:spPr>
        <p:txBody>
          <a:bodyPr/>
          <a:lstStyle/>
          <a:p>
            <a:endParaRPr lang="en-US"/>
          </a:p>
        </p:txBody>
      </p:sp>
      <p:sp>
        <p:nvSpPr>
          <p:cNvPr id="7174" name="Line 6"/>
          <p:cNvSpPr>
            <a:spLocks noChangeShapeType="1"/>
          </p:cNvSpPr>
          <p:nvPr/>
        </p:nvSpPr>
        <p:spPr bwMode="auto">
          <a:xfrm>
            <a:off x="6326188" y="5784850"/>
            <a:ext cx="823912" cy="415925"/>
          </a:xfrm>
          <a:prstGeom prst="line">
            <a:avLst/>
          </a:prstGeom>
          <a:noFill/>
          <a:ln w="9525">
            <a:solidFill>
              <a:schemeClr val="tx1"/>
            </a:solidFill>
            <a:round/>
            <a:headEnd/>
            <a:tailEnd/>
          </a:ln>
        </p:spPr>
        <p:txBody>
          <a:bodyPr/>
          <a:lstStyle/>
          <a:p>
            <a:endParaRPr lang="en-US"/>
          </a:p>
        </p:txBody>
      </p:sp>
      <p:sp>
        <p:nvSpPr>
          <p:cNvPr id="7175" name="Line 7"/>
          <p:cNvSpPr>
            <a:spLocks noChangeShapeType="1"/>
          </p:cNvSpPr>
          <p:nvPr/>
        </p:nvSpPr>
        <p:spPr bwMode="auto">
          <a:xfrm flipH="1">
            <a:off x="4692650" y="1219200"/>
            <a:ext cx="36513" cy="1166813"/>
          </a:xfrm>
          <a:prstGeom prst="line">
            <a:avLst/>
          </a:prstGeom>
          <a:noFill/>
          <a:ln w="9525">
            <a:solidFill>
              <a:schemeClr val="tx1"/>
            </a:solidFill>
            <a:round/>
            <a:headEnd/>
            <a:tailEnd/>
          </a:ln>
        </p:spPr>
        <p:txBody>
          <a:bodyPr/>
          <a:lstStyle/>
          <a:p>
            <a:endParaRPr lang="en-US"/>
          </a:p>
        </p:txBody>
      </p:sp>
      <p:grpSp>
        <p:nvGrpSpPr>
          <p:cNvPr id="7176" name="Group 8"/>
          <p:cNvGrpSpPr>
            <a:grpSpLocks/>
          </p:cNvGrpSpPr>
          <p:nvPr/>
        </p:nvGrpSpPr>
        <p:grpSpPr bwMode="auto">
          <a:xfrm>
            <a:off x="4183063" y="3135313"/>
            <a:ext cx="1184275" cy="2325687"/>
            <a:chOff x="4081" y="1444"/>
            <a:chExt cx="690" cy="1340"/>
          </a:xfrm>
        </p:grpSpPr>
        <p:sp>
          <p:nvSpPr>
            <p:cNvPr id="7180" name="Freeform 9"/>
            <p:cNvSpPr>
              <a:spLocks/>
            </p:cNvSpPr>
            <p:nvPr/>
          </p:nvSpPr>
          <p:spPr bwMode="auto">
            <a:xfrm>
              <a:off x="4411" y="2707"/>
              <a:ext cx="95" cy="77"/>
            </a:xfrm>
            <a:custGeom>
              <a:avLst/>
              <a:gdLst>
                <a:gd name="T0" fmla="*/ 0 w 95"/>
                <a:gd name="T1" fmla="*/ 77 h 77"/>
                <a:gd name="T2" fmla="*/ 2 w 95"/>
                <a:gd name="T3" fmla="*/ 75 h 77"/>
                <a:gd name="T4" fmla="*/ 7 w 95"/>
                <a:gd name="T5" fmla="*/ 72 h 77"/>
                <a:gd name="T6" fmla="*/ 16 w 95"/>
                <a:gd name="T7" fmla="*/ 65 h 77"/>
                <a:gd name="T8" fmla="*/ 27 w 95"/>
                <a:gd name="T9" fmla="*/ 56 h 77"/>
                <a:gd name="T10" fmla="*/ 41 w 95"/>
                <a:gd name="T11" fmla="*/ 45 h 77"/>
                <a:gd name="T12" fmla="*/ 56 w 95"/>
                <a:gd name="T13" fmla="*/ 33 h 77"/>
                <a:gd name="T14" fmla="*/ 76 w 95"/>
                <a:gd name="T15" fmla="*/ 17 h 77"/>
                <a:gd name="T16" fmla="*/ 95 w 95"/>
                <a:gd name="T17" fmla="*/ 0 h 77"/>
                <a:gd name="T18" fmla="*/ 4 w 95"/>
                <a:gd name="T19" fmla="*/ 9 h 77"/>
                <a:gd name="T20" fmla="*/ 4 w 95"/>
                <a:gd name="T21" fmla="*/ 24 h 77"/>
                <a:gd name="T22" fmla="*/ 2 w 95"/>
                <a:gd name="T23" fmla="*/ 40 h 77"/>
                <a:gd name="T24" fmla="*/ 2 w 95"/>
                <a:gd name="T25" fmla="*/ 58 h 77"/>
                <a:gd name="T26" fmla="*/ 0 w 95"/>
                <a:gd name="T27" fmla="*/ 77 h 7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95"/>
                <a:gd name="T43" fmla="*/ 0 h 77"/>
                <a:gd name="T44" fmla="*/ 95 w 95"/>
                <a:gd name="T45" fmla="*/ 77 h 7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95" h="77">
                  <a:moveTo>
                    <a:pt x="0" y="77"/>
                  </a:moveTo>
                  <a:lnTo>
                    <a:pt x="2" y="75"/>
                  </a:lnTo>
                  <a:lnTo>
                    <a:pt x="7" y="72"/>
                  </a:lnTo>
                  <a:lnTo>
                    <a:pt x="16" y="65"/>
                  </a:lnTo>
                  <a:lnTo>
                    <a:pt x="27" y="56"/>
                  </a:lnTo>
                  <a:lnTo>
                    <a:pt x="41" y="45"/>
                  </a:lnTo>
                  <a:lnTo>
                    <a:pt x="56" y="33"/>
                  </a:lnTo>
                  <a:lnTo>
                    <a:pt x="76" y="17"/>
                  </a:lnTo>
                  <a:lnTo>
                    <a:pt x="95" y="0"/>
                  </a:lnTo>
                  <a:lnTo>
                    <a:pt x="4" y="9"/>
                  </a:lnTo>
                  <a:lnTo>
                    <a:pt x="4" y="24"/>
                  </a:lnTo>
                  <a:lnTo>
                    <a:pt x="2" y="40"/>
                  </a:lnTo>
                  <a:lnTo>
                    <a:pt x="2" y="58"/>
                  </a:lnTo>
                  <a:lnTo>
                    <a:pt x="0" y="77"/>
                  </a:lnTo>
                  <a:close/>
                </a:path>
              </a:pathLst>
            </a:custGeom>
            <a:solidFill>
              <a:srgbClr val="EA0500"/>
            </a:solidFill>
            <a:ln w="9525">
              <a:noFill/>
              <a:round/>
              <a:headEnd/>
              <a:tailEnd/>
            </a:ln>
          </p:spPr>
          <p:txBody>
            <a:bodyPr/>
            <a:lstStyle/>
            <a:p>
              <a:endParaRPr lang="en-US"/>
            </a:p>
          </p:txBody>
        </p:sp>
        <p:sp>
          <p:nvSpPr>
            <p:cNvPr id="7181" name="Freeform 10"/>
            <p:cNvSpPr>
              <a:spLocks/>
            </p:cNvSpPr>
            <p:nvPr/>
          </p:nvSpPr>
          <p:spPr bwMode="auto">
            <a:xfrm>
              <a:off x="4522" y="2025"/>
              <a:ext cx="70" cy="64"/>
            </a:xfrm>
            <a:custGeom>
              <a:avLst/>
              <a:gdLst>
                <a:gd name="T0" fmla="*/ 42 w 70"/>
                <a:gd name="T1" fmla="*/ 39 h 64"/>
                <a:gd name="T2" fmla="*/ 49 w 70"/>
                <a:gd name="T3" fmla="*/ 46 h 64"/>
                <a:gd name="T4" fmla="*/ 56 w 70"/>
                <a:gd name="T5" fmla="*/ 51 h 64"/>
                <a:gd name="T6" fmla="*/ 63 w 70"/>
                <a:gd name="T7" fmla="*/ 57 h 64"/>
                <a:gd name="T8" fmla="*/ 70 w 70"/>
                <a:gd name="T9" fmla="*/ 64 h 64"/>
                <a:gd name="T10" fmla="*/ 70 w 70"/>
                <a:gd name="T11" fmla="*/ 62 h 64"/>
                <a:gd name="T12" fmla="*/ 70 w 70"/>
                <a:gd name="T13" fmla="*/ 62 h 64"/>
                <a:gd name="T14" fmla="*/ 70 w 70"/>
                <a:gd name="T15" fmla="*/ 60 h 64"/>
                <a:gd name="T16" fmla="*/ 70 w 70"/>
                <a:gd name="T17" fmla="*/ 60 h 64"/>
                <a:gd name="T18" fmla="*/ 68 w 70"/>
                <a:gd name="T19" fmla="*/ 48 h 64"/>
                <a:gd name="T20" fmla="*/ 65 w 70"/>
                <a:gd name="T21" fmla="*/ 37 h 64"/>
                <a:gd name="T22" fmla="*/ 59 w 70"/>
                <a:gd name="T23" fmla="*/ 27 h 64"/>
                <a:gd name="T24" fmla="*/ 52 w 70"/>
                <a:gd name="T25" fmla="*/ 18 h 64"/>
                <a:gd name="T26" fmla="*/ 44 w 70"/>
                <a:gd name="T27" fmla="*/ 11 h 64"/>
                <a:gd name="T28" fmla="*/ 33 w 70"/>
                <a:gd name="T29" fmla="*/ 6 h 64"/>
                <a:gd name="T30" fmla="*/ 23 w 70"/>
                <a:gd name="T31" fmla="*/ 2 h 64"/>
                <a:gd name="T32" fmla="*/ 10 w 70"/>
                <a:gd name="T33" fmla="*/ 0 h 64"/>
                <a:gd name="T34" fmla="*/ 9 w 70"/>
                <a:gd name="T35" fmla="*/ 0 h 64"/>
                <a:gd name="T36" fmla="*/ 5 w 70"/>
                <a:gd name="T37" fmla="*/ 0 h 64"/>
                <a:gd name="T38" fmla="*/ 3 w 70"/>
                <a:gd name="T39" fmla="*/ 0 h 64"/>
                <a:gd name="T40" fmla="*/ 0 w 70"/>
                <a:gd name="T41" fmla="*/ 0 h 64"/>
                <a:gd name="T42" fmla="*/ 10 w 70"/>
                <a:gd name="T43" fmla="*/ 11 h 64"/>
                <a:gd name="T44" fmla="*/ 21 w 70"/>
                <a:gd name="T45" fmla="*/ 20 h 64"/>
                <a:gd name="T46" fmla="*/ 31 w 70"/>
                <a:gd name="T47" fmla="*/ 30 h 64"/>
                <a:gd name="T48" fmla="*/ 42 w 70"/>
                <a:gd name="T49" fmla="*/ 39 h 6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70"/>
                <a:gd name="T76" fmla="*/ 0 h 64"/>
                <a:gd name="T77" fmla="*/ 70 w 70"/>
                <a:gd name="T78" fmla="*/ 64 h 6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70" h="64">
                  <a:moveTo>
                    <a:pt x="42" y="39"/>
                  </a:moveTo>
                  <a:lnTo>
                    <a:pt x="49" y="46"/>
                  </a:lnTo>
                  <a:lnTo>
                    <a:pt x="56" y="51"/>
                  </a:lnTo>
                  <a:lnTo>
                    <a:pt x="63" y="57"/>
                  </a:lnTo>
                  <a:lnTo>
                    <a:pt x="70" y="64"/>
                  </a:lnTo>
                  <a:lnTo>
                    <a:pt x="70" y="62"/>
                  </a:lnTo>
                  <a:lnTo>
                    <a:pt x="70" y="60"/>
                  </a:lnTo>
                  <a:lnTo>
                    <a:pt x="68" y="48"/>
                  </a:lnTo>
                  <a:lnTo>
                    <a:pt x="65" y="37"/>
                  </a:lnTo>
                  <a:lnTo>
                    <a:pt x="59" y="27"/>
                  </a:lnTo>
                  <a:lnTo>
                    <a:pt x="52" y="18"/>
                  </a:lnTo>
                  <a:lnTo>
                    <a:pt x="44" y="11"/>
                  </a:lnTo>
                  <a:lnTo>
                    <a:pt x="33" y="6"/>
                  </a:lnTo>
                  <a:lnTo>
                    <a:pt x="23" y="2"/>
                  </a:lnTo>
                  <a:lnTo>
                    <a:pt x="10" y="0"/>
                  </a:lnTo>
                  <a:lnTo>
                    <a:pt x="9" y="0"/>
                  </a:lnTo>
                  <a:lnTo>
                    <a:pt x="5" y="0"/>
                  </a:lnTo>
                  <a:lnTo>
                    <a:pt x="3" y="0"/>
                  </a:lnTo>
                  <a:lnTo>
                    <a:pt x="0" y="0"/>
                  </a:lnTo>
                  <a:lnTo>
                    <a:pt x="10" y="11"/>
                  </a:lnTo>
                  <a:lnTo>
                    <a:pt x="21" y="20"/>
                  </a:lnTo>
                  <a:lnTo>
                    <a:pt x="31" y="30"/>
                  </a:lnTo>
                  <a:lnTo>
                    <a:pt x="42" y="39"/>
                  </a:lnTo>
                  <a:close/>
                </a:path>
              </a:pathLst>
            </a:custGeom>
            <a:solidFill>
              <a:srgbClr val="EA0500"/>
            </a:solidFill>
            <a:ln w="9525">
              <a:noFill/>
              <a:round/>
              <a:headEnd/>
              <a:tailEnd/>
            </a:ln>
          </p:spPr>
          <p:txBody>
            <a:bodyPr/>
            <a:lstStyle/>
            <a:p>
              <a:endParaRPr lang="en-US"/>
            </a:p>
          </p:txBody>
        </p:sp>
        <p:sp>
          <p:nvSpPr>
            <p:cNvPr id="7182" name="Freeform 11"/>
            <p:cNvSpPr>
              <a:spLocks/>
            </p:cNvSpPr>
            <p:nvPr/>
          </p:nvSpPr>
          <p:spPr bwMode="auto">
            <a:xfrm>
              <a:off x="4081" y="1606"/>
              <a:ext cx="239" cy="563"/>
            </a:xfrm>
            <a:custGeom>
              <a:avLst/>
              <a:gdLst>
                <a:gd name="T0" fmla="*/ 169 w 239"/>
                <a:gd name="T1" fmla="*/ 537 h 563"/>
                <a:gd name="T2" fmla="*/ 169 w 239"/>
                <a:gd name="T3" fmla="*/ 535 h 563"/>
                <a:gd name="T4" fmla="*/ 170 w 239"/>
                <a:gd name="T5" fmla="*/ 534 h 563"/>
                <a:gd name="T6" fmla="*/ 170 w 239"/>
                <a:gd name="T7" fmla="*/ 530 h 563"/>
                <a:gd name="T8" fmla="*/ 170 w 239"/>
                <a:gd name="T9" fmla="*/ 528 h 563"/>
                <a:gd name="T10" fmla="*/ 176 w 239"/>
                <a:gd name="T11" fmla="*/ 505 h 563"/>
                <a:gd name="T12" fmla="*/ 183 w 239"/>
                <a:gd name="T13" fmla="*/ 484 h 563"/>
                <a:gd name="T14" fmla="*/ 190 w 239"/>
                <a:gd name="T15" fmla="*/ 463 h 563"/>
                <a:gd name="T16" fmla="*/ 199 w 239"/>
                <a:gd name="T17" fmla="*/ 444 h 563"/>
                <a:gd name="T18" fmla="*/ 207 w 239"/>
                <a:gd name="T19" fmla="*/ 425 h 563"/>
                <a:gd name="T20" fmla="*/ 218 w 239"/>
                <a:gd name="T21" fmla="*/ 407 h 563"/>
                <a:gd name="T22" fmla="*/ 228 w 239"/>
                <a:gd name="T23" fmla="*/ 390 h 563"/>
                <a:gd name="T24" fmla="*/ 239 w 239"/>
                <a:gd name="T25" fmla="*/ 372 h 563"/>
                <a:gd name="T26" fmla="*/ 223 w 239"/>
                <a:gd name="T27" fmla="*/ 356 h 563"/>
                <a:gd name="T28" fmla="*/ 211 w 239"/>
                <a:gd name="T29" fmla="*/ 337 h 563"/>
                <a:gd name="T30" fmla="*/ 200 w 239"/>
                <a:gd name="T31" fmla="*/ 314 h 563"/>
                <a:gd name="T32" fmla="*/ 193 w 239"/>
                <a:gd name="T33" fmla="*/ 288 h 563"/>
                <a:gd name="T34" fmla="*/ 190 w 239"/>
                <a:gd name="T35" fmla="*/ 260 h 563"/>
                <a:gd name="T36" fmla="*/ 186 w 239"/>
                <a:gd name="T37" fmla="*/ 230 h 563"/>
                <a:gd name="T38" fmla="*/ 184 w 239"/>
                <a:gd name="T39" fmla="*/ 195 h 563"/>
                <a:gd name="T40" fmla="*/ 184 w 239"/>
                <a:gd name="T41" fmla="*/ 158 h 563"/>
                <a:gd name="T42" fmla="*/ 184 w 239"/>
                <a:gd name="T43" fmla="*/ 0 h 563"/>
                <a:gd name="T44" fmla="*/ 158 w 239"/>
                <a:gd name="T45" fmla="*/ 31 h 563"/>
                <a:gd name="T46" fmla="*/ 132 w 239"/>
                <a:gd name="T47" fmla="*/ 66 h 563"/>
                <a:gd name="T48" fmla="*/ 107 w 239"/>
                <a:gd name="T49" fmla="*/ 103 h 563"/>
                <a:gd name="T50" fmla="*/ 84 w 239"/>
                <a:gd name="T51" fmla="*/ 142 h 563"/>
                <a:gd name="T52" fmla="*/ 63 w 239"/>
                <a:gd name="T53" fmla="*/ 184 h 563"/>
                <a:gd name="T54" fmla="*/ 46 w 239"/>
                <a:gd name="T55" fmla="*/ 228 h 563"/>
                <a:gd name="T56" fmla="*/ 30 w 239"/>
                <a:gd name="T57" fmla="*/ 274 h 563"/>
                <a:gd name="T58" fmla="*/ 18 w 239"/>
                <a:gd name="T59" fmla="*/ 323 h 563"/>
                <a:gd name="T60" fmla="*/ 5 w 239"/>
                <a:gd name="T61" fmla="*/ 372 h 563"/>
                <a:gd name="T62" fmla="*/ 0 w 239"/>
                <a:gd name="T63" fmla="*/ 425 h 563"/>
                <a:gd name="T64" fmla="*/ 4 w 239"/>
                <a:gd name="T65" fmla="*/ 481 h 563"/>
                <a:gd name="T66" fmla="*/ 16 w 239"/>
                <a:gd name="T67" fmla="*/ 539 h 563"/>
                <a:gd name="T68" fmla="*/ 16 w 239"/>
                <a:gd name="T69" fmla="*/ 546 h 563"/>
                <a:gd name="T70" fmla="*/ 18 w 239"/>
                <a:gd name="T71" fmla="*/ 551 h 563"/>
                <a:gd name="T72" fmla="*/ 19 w 239"/>
                <a:gd name="T73" fmla="*/ 558 h 563"/>
                <a:gd name="T74" fmla="*/ 21 w 239"/>
                <a:gd name="T75" fmla="*/ 563 h 563"/>
                <a:gd name="T76" fmla="*/ 30 w 239"/>
                <a:gd name="T77" fmla="*/ 558 h 563"/>
                <a:gd name="T78" fmla="*/ 39 w 239"/>
                <a:gd name="T79" fmla="*/ 553 h 563"/>
                <a:gd name="T80" fmla="*/ 49 w 239"/>
                <a:gd name="T81" fmla="*/ 548 h 563"/>
                <a:gd name="T82" fmla="*/ 60 w 239"/>
                <a:gd name="T83" fmla="*/ 544 h 563"/>
                <a:gd name="T84" fmla="*/ 70 w 239"/>
                <a:gd name="T85" fmla="*/ 541 h 563"/>
                <a:gd name="T86" fmla="*/ 83 w 239"/>
                <a:gd name="T87" fmla="*/ 539 h 563"/>
                <a:gd name="T88" fmla="*/ 93 w 239"/>
                <a:gd name="T89" fmla="*/ 537 h 563"/>
                <a:gd name="T90" fmla="*/ 105 w 239"/>
                <a:gd name="T91" fmla="*/ 537 h 563"/>
                <a:gd name="T92" fmla="*/ 169 w 239"/>
                <a:gd name="T93" fmla="*/ 537 h 563"/>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39"/>
                <a:gd name="T142" fmla="*/ 0 h 563"/>
                <a:gd name="T143" fmla="*/ 239 w 239"/>
                <a:gd name="T144" fmla="*/ 563 h 563"/>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39" h="563">
                  <a:moveTo>
                    <a:pt x="169" y="537"/>
                  </a:moveTo>
                  <a:lnTo>
                    <a:pt x="169" y="535"/>
                  </a:lnTo>
                  <a:lnTo>
                    <a:pt x="170" y="534"/>
                  </a:lnTo>
                  <a:lnTo>
                    <a:pt x="170" y="530"/>
                  </a:lnTo>
                  <a:lnTo>
                    <a:pt x="170" y="528"/>
                  </a:lnTo>
                  <a:lnTo>
                    <a:pt x="176" y="505"/>
                  </a:lnTo>
                  <a:lnTo>
                    <a:pt x="183" y="484"/>
                  </a:lnTo>
                  <a:lnTo>
                    <a:pt x="190" y="463"/>
                  </a:lnTo>
                  <a:lnTo>
                    <a:pt x="199" y="444"/>
                  </a:lnTo>
                  <a:lnTo>
                    <a:pt x="207" y="425"/>
                  </a:lnTo>
                  <a:lnTo>
                    <a:pt x="218" y="407"/>
                  </a:lnTo>
                  <a:lnTo>
                    <a:pt x="228" y="390"/>
                  </a:lnTo>
                  <a:lnTo>
                    <a:pt x="239" y="372"/>
                  </a:lnTo>
                  <a:lnTo>
                    <a:pt x="223" y="356"/>
                  </a:lnTo>
                  <a:lnTo>
                    <a:pt x="211" y="337"/>
                  </a:lnTo>
                  <a:lnTo>
                    <a:pt x="200" y="314"/>
                  </a:lnTo>
                  <a:lnTo>
                    <a:pt x="193" y="288"/>
                  </a:lnTo>
                  <a:lnTo>
                    <a:pt x="190" y="260"/>
                  </a:lnTo>
                  <a:lnTo>
                    <a:pt x="186" y="230"/>
                  </a:lnTo>
                  <a:lnTo>
                    <a:pt x="184" y="195"/>
                  </a:lnTo>
                  <a:lnTo>
                    <a:pt x="184" y="158"/>
                  </a:lnTo>
                  <a:lnTo>
                    <a:pt x="184" y="0"/>
                  </a:lnTo>
                  <a:lnTo>
                    <a:pt x="158" y="31"/>
                  </a:lnTo>
                  <a:lnTo>
                    <a:pt x="132" y="66"/>
                  </a:lnTo>
                  <a:lnTo>
                    <a:pt x="107" y="103"/>
                  </a:lnTo>
                  <a:lnTo>
                    <a:pt x="84" y="142"/>
                  </a:lnTo>
                  <a:lnTo>
                    <a:pt x="63" y="184"/>
                  </a:lnTo>
                  <a:lnTo>
                    <a:pt x="46" y="228"/>
                  </a:lnTo>
                  <a:lnTo>
                    <a:pt x="30" y="274"/>
                  </a:lnTo>
                  <a:lnTo>
                    <a:pt x="18" y="323"/>
                  </a:lnTo>
                  <a:lnTo>
                    <a:pt x="5" y="372"/>
                  </a:lnTo>
                  <a:lnTo>
                    <a:pt x="0" y="425"/>
                  </a:lnTo>
                  <a:lnTo>
                    <a:pt x="4" y="481"/>
                  </a:lnTo>
                  <a:lnTo>
                    <a:pt x="16" y="539"/>
                  </a:lnTo>
                  <a:lnTo>
                    <a:pt x="16" y="546"/>
                  </a:lnTo>
                  <a:lnTo>
                    <a:pt x="18" y="551"/>
                  </a:lnTo>
                  <a:lnTo>
                    <a:pt x="19" y="558"/>
                  </a:lnTo>
                  <a:lnTo>
                    <a:pt x="21" y="563"/>
                  </a:lnTo>
                  <a:lnTo>
                    <a:pt x="30" y="558"/>
                  </a:lnTo>
                  <a:lnTo>
                    <a:pt x="39" y="553"/>
                  </a:lnTo>
                  <a:lnTo>
                    <a:pt x="49" y="548"/>
                  </a:lnTo>
                  <a:lnTo>
                    <a:pt x="60" y="544"/>
                  </a:lnTo>
                  <a:lnTo>
                    <a:pt x="70" y="541"/>
                  </a:lnTo>
                  <a:lnTo>
                    <a:pt x="83" y="539"/>
                  </a:lnTo>
                  <a:lnTo>
                    <a:pt x="93" y="537"/>
                  </a:lnTo>
                  <a:lnTo>
                    <a:pt x="105" y="537"/>
                  </a:lnTo>
                  <a:lnTo>
                    <a:pt x="169" y="537"/>
                  </a:lnTo>
                  <a:close/>
                </a:path>
              </a:pathLst>
            </a:custGeom>
            <a:solidFill>
              <a:srgbClr val="EA0500"/>
            </a:solidFill>
            <a:ln w="9525">
              <a:noFill/>
              <a:round/>
              <a:headEnd/>
              <a:tailEnd/>
            </a:ln>
          </p:spPr>
          <p:txBody>
            <a:bodyPr/>
            <a:lstStyle/>
            <a:p>
              <a:endParaRPr lang="en-US"/>
            </a:p>
          </p:txBody>
        </p:sp>
        <p:sp>
          <p:nvSpPr>
            <p:cNvPr id="7183" name="Freeform 12"/>
            <p:cNvSpPr>
              <a:spLocks/>
            </p:cNvSpPr>
            <p:nvPr/>
          </p:nvSpPr>
          <p:spPr bwMode="auto">
            <a:xfrm>
              <a:off x="4102" y="1444"/>
              <a:ext cx="669" cy="1272"/>
            </a:xfrm>
            <a:custGeom>
              <a:avLst/>
              <a:gdLst>
                <a:gd name="T0" fmla="*/ 669 w 669"/>
                <a:gd name="T1" fmla="*/ 753 h 1272"/>
                <a:gd name="T2" fmla="*/ 653 w 669"/>
                <a:gd name="T3" fmla="*/ 629 h 1272"/>
                <a:gd name="T4" fmla="*/ 646 w 669"/>
                <a:gd name="T5" fmla="*/ 597 h 1272"/>
                <a:gd name="T6" fmla="*/ 629 w 669"/>
                <a:gd name="T7" fmla="*/ 548 h 1272"/>
                <a:gd name="T8" fmla="*/ 565 w 669"/>
                <a:gd name="T9" fmla="*/ 444 h 1272"/>
                <a:gd name="T10" fmla="*/ 458 w 669"/>
                <a:gd name="T11" fmla="*/ 344 h 1272"/>
                <a:gd name="T12" fmla="*/ 374 w 669"/>
                <a:gd name="T13" fmla="*/ 244 h 1272"/>
                <a:gd name="T14" fmla="*/ 336 w 669"/>
                <a:gd name="T15" fmla="*/ 81 h 1272"/>
                <a:gd name="T16" fmla="*/ 323 w 669"/>
                <a:gd name="T17" fmla="*/ 11 h 1272"/>
                <a:gd name="T18" fmla="*/ 258 w 669"/>
                <a:gd name="T19" fmla="*/ 65 h 1272"/>
                <a:gd name="T20" fmla="*/ 163 w 669"/>
                <a:gd name="T21" fmla="*/ 162 h 1272"/>
                <a:gd name="T22" fmla="*/ 165 w 669"/>
                <a:gd name="T23" fmla="*/ 392 h 1272"/>
                <a:gd name="T24" fmla="*/ 179 w 669"/>
                <a:gd name="T25" fmla="*/ 476 h 1272"/>
                <a:gd name="T26" fmla="*/ 218 w 669"/>
                <a:gd name="T27" fmla="*/ 534 h 1272"/>
                <a:gd name="T28" fmla="*/ 293 w 669"/>
                <a:gd name="T29" fmla="*/ 444 h 1272"/>
                <a:gd name="T30" fmla="*/ 351 w 669"/>
                <a:gd name="T31" fmla="*/ 395 h 1272"/>
                <a:gd name="T32" fmla="*/ 364 w 669"/>
                <a:gd name="T33" fmla="*/ 423 h 1272"/>
                <a:gd name="T34" fmla="*/ 376 w 669"/>
                <a:gd name="T35" fmla="*/ 511 h 1272"/>
                <a:gd name="T36" fmla="*/ 406 w 669"/>
                <a:gd name="T37" fmla="*/ 566 h 1272"/>
                <a:gd name="T38" fmla="*/ 425 w 669"/>
                <a:gd name="T39" fmla="*/ 581 h 1272"/>
                <a:gd name="T40" fmla="*/ 443 w 669"/>
                <a:gd name="T41" fmla="*/ 583 h 1272"/>
                <a:gd name="T42" fmla="*/ 472 w 669"/>
                <a:gd name="T43" fmla="*/ 599 h 1272"/>
                <a:gd name="T44" fmla="*/ 488 w 669"/>
                <a:gd name="T45" fmla="*/ 629 h 1272"/>
                <a:gd name="T46" fmla="*/ 490 w 669"/>
                <a:gd name="T47" fmla="*/ 643 h 1272"/>
                <a:gd name="T48" fmla="*/ 508 w 669"/>
                <a:gd name="T49" fmla="*/ 664 h 1272"/>
                <a:gd name="T50" fmla="*/ 544 w 669"/>
                <a:gd name="T51" fmla="*/ 722 h 1272"/>
                <a:gd name="T52" fmla="*/ 560 w 669"/>
                <a:gd name="T53" fmla="*/ 755 h 1272"/>
                <a:gd name="T54" fmla="*/ 564 w 669"/>
                <a:gd name="T55" fmla="*/ 773 h 1272"/>
                <a:gd name="T56" fmla="*/ 572 w 669"/>
                <a:gd name="T57" fmla="*/ 824 h 1272"/>
                <a:gd name="T58" fmla="*/ 564 w 669"/>
                <a:gd name="T59" fmla="*/ 922 h 1272"/>
                <a:gd name="T60" fmla="*/ 478 w 669"/>
                <a:gd name="T61" fmla="*/ 1103 h 1272"/>
                <a:gd name="T62" fmla="*/ 376 w 669"/>
                <a:gd name="T63" fmla="*/ 1208 h 1272"/>
                <a:gd name="T64" fmla="*/ 350 w 669"/>
                <a:gd name="T65" fmla="*/ 1178 h 1272"/>
                <a:gd name="T66" fmla="*/ 327 w 669"/>
                <a:gd name="T67" fmla="*/ 1075 h 1272"/>
                <a:gd name="T68" fmla="*/ 272 w 669"/>
                <a:gd name="T69" fmla="*/ 1012 h 1272"/>
                <a:gd name="T70" fmla="*/ 206 w 669"/>
                <a:gd name="T71" fmla="*/ 948 h 1272"/>
                <a:gd name="T72" fmla="*/ 165 w 669"/>
                <a:gd name="T73" fmla="*/ 882 h 1272"/>
                <a:gd name="T74" fmla="*/ 155 w 669"/>
                <a:gd name="T75" fmla="*/ 852 h 1272"/>
                <a:gd name="T76" fmla="*/ 149 w 669"/>
                <a:gd name="T77" fmla="*/ 832 h 1272"/>
                <a:gd name="T78" fmla="*/ 139 w 669"/>
                <a:gd name="T79" fmla="*/ 757 h 1272"/>
                <a:gd name="T80" fmla="*/ 84 w 669"/>
                <a:gd name="T81" fmla="*/ 699 h 1272"/>
                <a:gd name="T82" fmla="*/ 49 w 669"/>
                <a:gd name="T83" fmla="*/ 703 h 1272"/>
                <a:gd name="T84" fmla="*/ 18 w 669"/>
                <a:gd name="T85" fmla="*/ 715 h 1272"/>
                <a:gd name="T86" fmla="*/ 0 w 669"/>
                <a:gd name="T87" fmla="*/ 729 h 1272"/>
                <a:gd name="T88" fmla="*/ 4 w 669"/>
                <a:gd name="T89" fmla="*/ 743 h 1272"/>
                <a:gd name="T90" fmla="*/ 21 w 669"/>
                <a:gd name="T91" fmla="*/ 790 h 1272"/>
                <a:gd name="T92" fmla="*/ 84 w 669"/>
                <a:gd name="T93" fmla="*/ 894 h 1272"/>
                <a:gd name="T94" fmla="*/ 188 w 669"/>
                <a:gd name="T95" fmla="*/ 992 h 1272"/>
                <a:gd name="T96" fmla="*/ 265 w 669"/>
                <a:gd name="T97" fmla="*/ 1078 h 1272"/>
                <a:gd name="T98" fmla="*/ 309 w 669"/>
                <a:gd name="T99" fmla="*/ 1208 h 1272"/>
                <a:gd name="T100" fmla="*/ 439 w 669"/>
                <a:gd name="T101" fmla="*/ 1229 h 1272"/>
                <a:gd name="T102" fmla="*/ 546 w 669"/>
                <a:gd name="T103" fmla="*/ 1098 h 1272"/>
                <a:gd name="T104" fmla="*/ 634 w 669"/>
                <a:gd name="T105" fmla="*/ 922 h 127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669"/>
                <a:gd name="T160" fmla="*/ 0 h 1272"/>
                <a:gd name="T161" fmla="*/ 669 w 669"/>
                <a:gd name="T162" fmla="*/ 1272 h 127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669" h="1272">
                  <a:moveTo>
                    <a:pt x="651" y="854"/>
                  </a:moveTo>
                  <a:lnTo>
                    <a:pt x="664" y="806"/>
                  </a:lnTo>
                  <a:lnTo>
                    <a:pt x="669" y="753"/>
                  </a:lnTo>
                  <a:lnTo>
                    <a:pt x="667" y="699"/>
                  </a:lnTo>
                  <a:lnTo>
                    <a:pt x="655" y="639"/>
                  </a:lnTo>
                  <a:lnTo>
                    <a:pt x="653" y="629"/>
                  </a:lnTo>
                  <a:lnTo>
                    <a:pt x="651" y="618"/>
                  </a:lnTo>
                  <a:lnTo>
                    <a:pt x="648" y="608"/>
                  </a:lnTo>
                  <a:lnTo>
                    <a:pt x="646" y="597"/>
                  </a:lnTo>
                  <a:lnTo>
                    <a:pt x="644" y="592"/>
                  </a:lnTo>
                  <a:lnTo>
                    <a:pt x="639" y="574"/>
                  </a:lnTo>
                  <a:lnTo>
                    <a:pt x="629" y="548"/>
                  </a:lnTo>
                  <a:lnTo>
                    <a:pt x="613" y="516"/>
                  </a:lnTo>
                  <a:lnTo>
                    <a:pt x="592" y="481"/>
                  </a:lnTo>
                  <a:lnTo>
                    <a:pt x="565" y="444"/>
                  </a:lnTo>
                  <a:lnTo>
                    <a:pt x="532" y="408"/>
                  </a:lnTo>
                  <a:lnTo>
                    <a:pt x="492" y="374"/>
                  </a:lnTo>
                  <a:lnTo>
                    <a:pt x="458" y="344"/>
                  </a:lnTo>
                  <a:lnTo>
                    <a:pt x="427" y="314"/>
                  </a:lnTo>
                  <a:lnTo>
                    <a:pt x="399" y="281"/>
                  </a:lnTo>
                  <a:lnTo>
                    <a:pt x="374" y="244"/>
                  </a:lnTo>
                  <a:lnTo>
                    <a:pt x="355" y="202"/>
                  </a:lnTo>
                  <a:lnTo>
                    <a:pt x="343" y="148"/>
                  </a:lnTo>
                  <a:lnTo>
                    <a:pt x="336" y="81"/>
                  </a:lnTo>
                  <a:lnTo>
                    <a:pt x="339" y="0"/>
                  </a:lnTo>
                  <a:lnTo>
                    <a:pt x="336" y="4"/>
                  </a:lnTo>
                  <a:lnTo>
                    <a:pt x="323" y="11"/>
                  </a:lnTo>
                  <a:lnTo>
                    <a:pt x="307" y="25"/>
                  </a:lnTo>
                  <a:lnTo>
                    <a:pt x="285" y="42"/>
                  </a:lnTo>
                  <a:lnTo>
                    <a:pt x="258" y="65"/>
                  </a:lnTo>
                  <a:lnTo>
                    <a:pt x="228" y="93"/>
                  </a:lnTo>
                  <a:lnTo>
                    <a:pt x="197" y="125"/>
                  </a:lnTo>
                  <a:lnTo>
                    <a:pt x="163" y="162"/>
                  </a:lnTo>
                  <a:lnTo>
                    <a:pt x="163" y="320"/>
                  </a:lnTo>
                  <a:lnTo>
                    <a:pt x="163" y="357"/>
                  </a:lnTo>
                  <a:lnTo>
                    <a:pt x="165" y="392"/>
                  </a:lnTo>
                  <a:lnTo>
                    <a:pt x="169" y="422"/>
                  </a:lnTo>
                  <a:lnTo>
                    <a:pt x="172" y="450"/>
                  </a:lnTo>
                  <a:lnTo>
                    <a:pt x="179" y="476"/>
                  </a:lnTo>
                  <a:lnTo>
                    <a:pt x="190" y="499"/>
                  </a:lnTo>
                  <a:lnTo>
                    <a:pt x="202" y="518"/>
                  </a:lnTo>
                  <a:lnTo>
                    <a:pt x="218" y="534"/>
                  </a:lnTo>
                  <a:lnTo>
                    <a:pt x="242" y="501"/>
                  </a:lnTo>
                  <a:lnTo>
                    <a:pt x="269" y="471"/>
                  </a:lnTo>
                  <a:lnTo>
                    <a:pt x="293" y="444"/>
                  </a:lnTo>
                  <a:lnTo>
                    <a:pt x="316" y="423"/>
                  </a:lnTo>
                  <a:lnTo>
                    <a:pt x="336" y="408"/>
                  </a:lnTo>
                  <a:lnTo>
                    <a:pt x="351" y="395"/>
                  </a:lnTo>
                  <a:lnTo>
                    <a:pt x="362" y="386"/>
                  </a:lnTo>
                  <a:lnTo>
                    <a:pt x="365" y="385"/>
                  </a:lnTo>
                  <a:lnTo>
                    <a:pt x="364" y="423"/>
                  </a:lnTo>
                  <a:lnTo>
                    <a:pt x="365" y="457"/>
                  </a:lnTo>
                  <a:lnTo>
                    <a:pt x="369" y="487"/>
                  </a:lnTo>
                  <a:lnTo>
                    <a:pt x="376" y="511"/>
                  </a:lnTo>
                  <a:lnTo>
                    <a:pt x="385" y="532"/>
                  </a:lnTo>
                  <a:lnTo>
                    <a:pt x="395" y="550"/>
                  </a:lnTo>
                  <a:lnTo>
                    <a:pt x="406" y="566"/>
                  </a:lnTo>
                  <a:lnTo>
                    <a:pt x="420" y="581"/>
                  </a:lnTo>
                  <a:lnTo>
                    <a:pt x="423" y="581"/>
                  </a:lnTo>
                  <a:lnTo>
                    <a:pt x="425" y="581"/>
                  </a:lnTo>
                  <a:lnTo>
                    <a:pt x="429" y="581"/>
                  </a:lnTo>
                  <a:lnTo>
                    <a:pt x="430" y="581"/>
                  </a:lnTo>
                  <a:lnTo>
                    <a:pt x="443" y="583"/>
                  </a:lnTo>
                  <a:lnTo>
                    <a:pt x="453" y="587"/>
                  </a:lnTo>
                  <a:lnTo>
                    <a:pt x="464" y="592"/>
                  </a:lnTo>
                  <a:lnTo>
                    <a:pt x="472" y="599"/>
                  </a:lnTo>
                  <a:lnTo>
                    <a:pt x="479" y="608"/>
                  </a:lnTo>
                  <a:lnTo>
                    <a:pt x="485" y="618"/>
                  </a:lnTo>
                  <a:lnTo>
                    <a:pt x="488" y="629"/>
                  </a:lnTo>
                  <a:lnTo>
                    <a:pt x="490" y="641"/>
                  </a:lnTo>
                  <a:lnTo>
                    <a:pt x="490" y="643"/>
                  </a:lnTo>
                  <a:lnTo>
                    <a:pt x="490" y="645"/>
                  </a:lnTo>
                  <a:lnTo>
                    <a:pt x="508" y="664"/>
                  </a:lnTo>
                  <a:lnTo>
                    <a:pt x="523" y="685"/>
                  </a:lnTo>
                  <a:lnTo>
                    <a:pt x="536" y="704"/>
                  </a:lnTo>
                  <a:lnTo>
                    <a:pt x="544" y="722"/>
                  </a:lnTo>
                  <a:lnTo>
                    <a:pt x="551" y="736"/>
                  </a:lnTo>
                  <a:lnTo>
                    <a:pt x="557" y="748"/>
                  </a:lnTo>
                  <a:lnTo>
                    <a:pt x="560" y="755"/>
                  </a:lnTo>
                  <a:lnTo>
                    <a:pt x="560" y="759"/>
                  </a:lnTo>
                  <a:lnTo>
                    <a:pt x="562" y="766"/>
                  </a:lnTo>
                  <a:lnTo>
                    <a:pt x="564" y="773"/>
                  </a:lnTo>
                  <a:lnTo>
                    <a:pt x="564" y="780"/>
                  </a:lnTo>
                  <a:lnTo>
                    <a:pt x="565" y="787"/>
                  </a:lnTo>
                  <a:lnTo>
                    <a:pt x="572" y="824"/>
                  </a:lnTo>
                  <a:lnTo>
                    <a:pt x="576" y="859"/>
                  </a:lnTo>
                  <a:lnTo>
                    <a:pt x="572" y="892"/>
                  </a:lnTo>
                  <a:lnTo>
                    <a:pt x="564" y="922"/>
                  </a:lnTo>
                  <a:lnTo>
                    <a:pt x="543" y="991"/>
                  </a:lnTo>
                  <a:lnTo>
                    <a:pt x="515" y="1050"/>
                  </a:lnTo>
                  <a:lnTo>
                    <a:pt x="478" y="1103"/>
                  </a:lnTo>
                  <a:lnTo>
                    <a:pt x="441" y="1147"/>
                  </a:lnTo>
                  <a:lnTo>
                    <a:pt x="406" y="1182"/>
                  </a:lnTo>
                  <a:lnTo>
                    <a:pt x="376" y="1208"/>
                  </a:lnTo>
                  <a:lnTo>
                    <a:pt x="355" y="1224"/>
                  </a:lnTo>
                  <a:lnTo>
                    <a:pt x="348" y="1229"/>
                  </a:lnTo>
                  <a:lnTo>
                    <a:pt x="350" y="1178"/>
                  </a:lnTo>
                  <a:lnTo>
                    <a:pt x="346" y="1136"/>
                  </a:lnTo>
                  <a:lnTo>
                    <a:pt x="337" y="1103"/>
                  </a:lnTo>
                  <a:lnTo>
                    <a:pt x="327" y="1075"/>
                  </a:lnTo>
                  <a:lnTo>
                    <a:pt x="311" y="1052"/>
                  </a:lnTo>
                  <a:lnTo>
                    <a:pt x="293" y="1031"/>
                  </a:lnTo>
                  <a:lnTo>
                    <a:pt x="272" y="1012"/>
                  </a:lnTo>
                  <a:lnTo>
                    <a:pt x="251" y="992"/>
                  </a:lnTo>
                  <a:lnTo>
                    <a:pt x="227" y="971"/>
                  </a:lnTo>
                  <a:lnTo>
                    <a:pt x="206" y="948"/>
                  </a:lnTo>
                  <a:lnTo>
                    <a:pt x="188" y="926"/>
                  </a:lnTo>
                  <a:lnTo>
                    <a:pt x="176" y="903"/>
                  </a:lnTo>
                  <a:lnTo>
                    <a:pt x="165" y="882"/>
                  </a:lnTo>
                  <a:lnTo>
                    <a:pt x="160" y="866"/>
                  </a:lnTo>
                  <a:lnTo>
                    <a:pt x="156" y="855"/>
                  </a:lnTo>
                  <a:lnTo>
                    <a:pt x="155" y="852"/>
                  </a:lnTo>
                  <a:lnTo>
                    <a:pt x="153" y="845"/>
                  </a:lnTo>
                  <a:lnTo>
                    <a:pt x="151" y="838"/>
                  </a:lnTo>
                  <a:lnTo>
                    <a:pt x="149" y="832"/>
                  </a:lnTo>
                  <a:lnTo>
                    <a:pt x="148" y="825"/>
                  </a:lnTo>
                  <a:lnTo>
                    <a:pt x="141" y="790"/>
                  </a:lnTo>
                  <a:lnTo>
                    <a:pt x="139" y="757"/>
                  </a:lnTo>
                  <a:lnTo>
                    <a:pt x="141" y="727"/>
                  </a:lnTo>
                  <a:lnTo>
                    <a:pt x="148" y="699"/>
                  </a:lnTo>
                  <a:lnTo>
                    <a:pt x="84" y="699"/>
                  </a:lnTo>
                  <a:lnTo>
                    <a:pt x="72" y="699"/>
                  </a:lnTo>
                  <a:lnTo>
                    <a:pt x="62" y="701"/>
                  </a:lnTo>
                  <a:lnTo>
                    <a:pt x="49" y="703"/>
                  </a:lnTo>
                  <a:lnTo>
                    <a:pt x="39" y="706"/>
                  </a:lnTo>
                  <a:lnTo>
                    <a:pt x="28" y="710"/>
                  </a:lnTo>
                  <a:lnTo>
                    <a:pt x="18" y="715"/>
                  </a:lnTo>
                  <a:lnTo>
                    <a:pt x="9" y="720"/>
                  </a:lnTo>
                  <a:lnTo>
                    <a:pt x="0" y="725"/>
                  </a:lnTo>
                  <a:lnTo>
                    <a:pt x="0" y="729"/>
                  </a:lnTo>
                  <a:lnTo>
                    <a:pt x="2" y="734"/>
                  </a:lnTo>
                  <a:lnTo>
                    <a:pt x="2" y="738"/>
                  </a:lnTo>
                  <a:lnTo>
                    <a:pt x="4" y="743"/>
                  </a:lnTo>
                  <a:lnTo>
                    <a:pt x="5" y="748"/>
                  </a:lnTo>
                  <a:lnTo>
                    <a:pt x="11" y="766"/>
                  </a:lnTo>
                  <a:lnTo>
                    <a:pt x="21" y="790"/>
                  </a:lnTo>
                  <a:lnTo>
                    <a:pt x="37" y="822"/>
                  </a:lnTo>
                  <a:lnTo>
                    <a:pt x="58" y="857"/>
                  </a:lnTo>
                  <a:lnTo>
                    <a:pt x="84" y="894"/>
                  </a:lnTo>
                  <a:lnTo>
                    <a:pt x="118" y="931"/>
                  </a:lnTo>
                  <a:lnTo>
                    <a:pt x="158" y="964"/>
                  </a:lnTo>
                  <a:lnTo>
                    <a:pt x="188" y="992"/>
                  </a:lnTo>
                  <a:lnTo>
                    <a:pt x="216" y="1019"/>
                  </a:lnTo>
                  <a:lnTo>
                    <a:pt x="242" y="1047"/>
                  </a:lnTo>
                  <a:lnTo>
                    <a:pt x="265" y="1078"/>
                  </a:lnTo>
                  <a:lnTo>
                    <a:pt x="285" y="1115"/>
                  </a:lnTo>
                  <a:lnTo>
                    <a:pt x="300" y="1157"/>
                  </a:lnTo>
                  <a:lnTo>
                    <a:pt x="309" y="1208"/>
                  </a:lnTo>
                  <a:lnTo>
                    <a:pt x="313" y="1272"/>
                  </a:lnTo>
                  <a:lnTo>
                    <a:pt x="404" y="1263"/>
                  </a:lnTo>
                  <a:lnTo>
                    <a:pt x="439" y="1229"/>
                  </a:lnTo>
                  <a:lnTo>
                    <a:pt x="474" y="1191"/>
                  </a:lnTo>
                  <a:lnTo>
                    <a:pt x="511" y="1147"/>
                  </a:lnTo>
                  <a:lnTo>
                    <a:pt x="546" y="1098"/>
                  </a:lnTo>
                  <a:lnTo>
                    <a:pt x="580" y="1043"/>
                  </a:lnTo>
                  <a:lnTo>
                    <a:pt x="609" y="985"/>
                  </a:lnTo>
                  <a:lnTo>
                    <a:pt x="634" y="922"/>
                  </a:lnTo>
                  <a:lnTo>
                    <a:pt x="651" y="854"/>
                  </a:lnTo>
                  <a:close/>
                </a:path>
              </a:pathLst>
            </a:custGeom>
            <a:solidFill>
              <a:srgbClr val="840000"/>
            </a:solidFill>
            <a:ln w="9525">
              <a:noFill/>
              <a:round/>
              <a:headEnd/>
              <a:tailEnd/>
            </a:ln>
          </p:spPr>
          <p:txBody>
            <a:bodyPr/>
            <a:lstStyle/>
            <a:p>
              <a:endParaRPr lang="en-US"/>
            </a:p>
          </p:txBody>
        </p:sp>
        <p:sp>
          <p:nvSpPr>
            <p:cNvPr id="7184" name="Freeform 13"/>
            <p:cNvSpPr>
              <a:spLocks/>
            </p:cNvSpPr>
            <p:nvPr/>
          </p:nvSpPr>
          <p:spPr bwMode="auto">
            <a:xfrm>
              <a:off x="4250" y="1978"/>
              <a:ext cx="342" cy="167"/>
            </a:xfrm>
            <a:custGeom>
              <a:avLst/>
              <a:gdLst>
                <a:gd name="T0" fmla="*/ 0 w 342"/>
                <a:gd name="T1" fmla="*/ 165 h 167"/>
                <a:gd name="T2" fmla="*/ 282 w 342"/>
                <a:gd name="T3" fmla="*/ 167 h 167"/>
                <a:gd name="T4" fmla="*/ 295 w 342"/>
                <a:gd name="T5" fmla="*/ 165 h 167"/>
                <a:gd name="T6" fmla="*/ 305 w 342"/>
                <a:gd name="T7" fmla="*/ 163 h 167"/>
                <a:gd name="T8" fmla="*/ 314 w 342"/>
                <a:gd name="T9" fmla="*/ 158 h 167"/>
                <a:gd name="T10" fmla="*/ 323 w 342"/>
                <a:gd name="T11" fmla="*/ 151 h 167"/>
                <a:gd name="T12" fmla="*/ 331 w 342"/>
                <a:gd name="T13" fmla="*/ 142 h 167"/>
                <a:gd name="T14" fmla="*/ 337 w 342"/>
                <a:gd name="T15" fmla="*/ 133 h 167"/>
                <a:gd name="T16" fmla="*/ 340 w 342"/>
                <a:gd name="T17" fmla="*/ 123 h 167"/>
                <a:gd name="T18" fmla="*/ 342 w 342"/>
                <a:gd name="T19" fmla="*/ 111 h 167"/>
                <a:gd name="T20" fmla="*/ 335 w 342"/>
                <a:gd name="T21" fmla="*/ 104 h 167"/>
                <a:gd name="T22" fmla="*/ 328 w 342"/>
                <a:gd name="T23" fmla="*/ 98 h 167"/>
                <a:gd name="T24" fmla="*/ 321 w 342"/>
                <a:gd name="T25" fmla="*/ 93 h 167"/>
                <a:gd name="T26" fmla="*/ 314 w 342"/>
                <a:gd name="T27" fmla="*/ 86 h 167"/>
                <a:gd name="T28" fmla="*/ 303 w 342"/>
                <a:gd name="T29" fmla="*/ 77 h 167"/>
                <a:gd name="T30" fmla="*/ 293 w 342"/>
                <a:gd name="T31" fmla="*/ 67 h 167"/>
                <a:gd name="T32" fmla="*/ 282 w 342"/>
                <a:gd name="T33" fmla="*/ 58 h 167"/>
                <a:gd name="T34" fmla="*/ 272 w 342"/>
                <a:gd name="T35" fmla="*/ 47 h 167"/>
                <a:gd name="T36" fmla="*/ 249 w 342"/>
                <a:gd name="T37" fmla="*/ 47 h 167"/>
                <a:gd name="T38" fmla="*/ 228 w 342"/>
                <a:gd name="T39" fmla="*/ 46 h 167"/>
                <a:gd name="T40" fmla="*/ 209 w 342"/>
                <a:gd name="T41" fmla="*/ 46 h 167"/>
                <a:gd name="T42" fmla="*/ 189 w 342"/>
                <a:gd name="T43" fmla="*/ 44 h 167"/>
                <a:gd name="T44" fmla="*/ 172 w 342"/>
                <a:gd name="T45" fmla="*/ 40 h 167"/>
                <a:gd name="T46" fmla="*/ 156 w 342"/>
                <a:gd name="T47" fmla="*/ 39 h 167"/>
                <a:gd name="T48" fmla="*/ 140 w 342"/>
                <a:gd name="T49" fmla="*/ 33 h 167"/>
                <a:gd name="T50" fmla="*/ 126 w 342"/>
                <a:gd name="T51" fmla="*/ 30 h 167"/>
                <a:gd name="T52" fmla="*/ 117 w 342"/>
                <a:gd name="T53" fmla="*/ 26 h 167"/>
                <a:gd name="T54" fmla="*/ 110 w 342"/>
                <a:gd name="T55" fmla="*/ 25 h 167"/>
                <a:gd name="T56" fmla="*/ 101 w 342"/>
                <a:gd name="T57" fmla="*/ 21 h 167"/>
                <a:gd name="T58" fmla="*/ 94 w 342"/>
                <a:gd name="T59" fmla="*/ 18 h 167"/>
                <a:gd name="T60" fmla="*/ 87 w 342"/>
                <a:gd name="T61" fmla="*/ 14 h 167"/>
                <a:gd name="T62" fmla="*/ 82 w 342"/>
                <a:gd name="T63" fmla="*/ 9 h 167"/>
                <a:gd name="T64" fmla="*/ 75 w 342"/>
                <a:gd name="T65" fmla="*/ 5 h 167"/>
                <a:gd name="T66" fmla="*/ 70 w 342"/>
                <a:gd name="T67" fmla="*/ 0 h 167"/>
                <a:gd name="T68" fmla="*/ 59 w 342"/>
                <a:gd name="T69" fmla="*/ 18 h 167"/>
                <a:gd name="T70" fmla="*/ 49 w 342"/>
                <a:gd name="T71" fmla="*/ 35 h 167"/>
                <a:gd name="T72" fmla="*/ 38 w 342"/>
                <a:gd name="T73" fmla="*/ 53 h 167"/>
                <a:gd name="T74" fmla="*/ 30 w 342"/>
                <a:gd name="T75" fmla="*/ 72 h 167"/>
                <a:gd name="T76" fmla="*/ 21 w 342"/>
                <a:gd name="T77" fmla="*/ 91 h 167"/>
                <a:gd name="T78" fmla="*/ 14 w 342"/>
                <a:gd name="T79" fmla="*/ 112 h 167"/>
                <a:gd name="T80" fmla="*/ 7 w 342"/>
                <a:gd name="T81" fmla="*/ 133 h 167"/>
                <a:gd name="T82" fmla="*/ 1 w 342"/>
                <a:gd name="T83" fmla="*/ 156 h 167"/>
                <a:gd name="T84" fmla="*/ 1 w 342"/>
                <a:gd name="T85" fmla="*/ 158 h 167"/>
                <a:gd name="T86" fmla="*/ 1 w 342"/>
                <a:gd name="T87" fmla="*/ 162 h 167"/>
                <a:gd name="T88" fmla="*/ 0 w 342"/>
                <a:gd name="T89" fmla="*/ 163 h 167"/>
                <a:gd name="T90" fmla="*/ 0 w 342"/>
                <a:gd name="T91" fmla="*/ 165 h 16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42"/>
                <a:gd name="T139" fmla="*/ 0 h 167"/>
                <a:gd name="T140" fmla="*/ 342 w 342"/>
                <a:gd name="T141" fmla="*/ 167 h 16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42" h="167">
                  <a:moveTo>
                    <a:pt x="0" y="165"/>
                  </a:moveTo>
                  <a:lnTo>
                    <a:pt x="282" y="167"/>
                  </a:lnTo>
                  <a:lnTo>
                    <a:pt x="295" y="165"/>
                  </a:lnTo>
                  <a:lnTo>
                    <a:pt x="305" y="163"/>
                  </a:lnTo>
                  <a:lnTo>
                    <a:pt x="314" y="158"/>
                  </a:lnTo>
                  <a:lnTo>
                    <a:pt x="323" y="151"/>
                  </a:lnTo>
                  <a:lnTo>
                    <a:pt x="331" y="142"/>
                  </a:lnTo>
                  <a:lnTo>
                    <a:pt x="337" y="133"/>
                  </a:lnTo>
                  <a:lnTo>
                    <a:pt x="340" y="123"/>
                  </a:lnTo>
                  <a:lnTo>
                    <a:pt x="342" y="111"/>
                  </a:lnTo>
                  <a:lnTo>
                    <a:pt x="335" y="104"/>
                  </a:lnTo>
                  <a:lnTo>
                    <a:pt x="328" y="98"/>
                  </a:lnTo>
                  <a:lnTo>
                    <a:pt x="321" y="93"/>
                  </a:lnTo>
                  <a:lnTo>
                    <a:pt x="314" y="86"/>
                  </a:lnTo>
                  <a:lnTo>
                    <a:pt x="303" y="77"/>
                  </a:lnTo>
                  <a:lnTo>
                    <a:pt x="293" y="67"/>
                  </a:lnTo>
                  <a:lnTo>
                    <a:pt x="282" y="58"/>
                  </a:lnTo>
                  <a:lnTo>
                    <a:pt x="272" y="47"/>
                  </a:lnTo>
                  <a:lnTo>
                    <a:pt x="249" y="47"/>
                  </a:lnTo>
                  <a:lnTo>
                    <a:pt x="228" y="46"/>
                  </a:lnTo>
                  <a:lnTo>
                    <a:pt x="209" y="46"/>
                  </a:lnTo>
                  <a:lnTo>
                    <a:pt x="189" y="44"/>
                  </a:lnTo>
                  <a:lnTo>
                    <a:pt x="172" y="40"/>
                  </a:lnTo>
                  <a:lnTo>
                    <a:pt x="156" y="39"/>
                  </a:lnTo>
                  <a:lnTo>
                    <a:pt x="140" y="33"/>
                  </a:lnTo>
                  <a:lnTo>
                    <a:pt x="126" y="30"/>
                  </a:lnTo>
                  <a:lnTo>
                    <a:pt x="117" y="26"/>
                  </a:lnTo>
                  <a:lnTo>
                    <a:pt x="110" y="25"/>
                  </a:lnTo>
                  <a:lnTo>
                    <a:pt x="101" y="21"/>
                  </a:lnTo>
                  <a:lnTo>
                    <a:pt x="94" y="18"/>
                  </a:lnTo>
                  <a:lnTo>
                    <a:pt x="87" y="14"/>
                  </a:lnTo>
                  <a:lnTo>
                    <a:pt x="82" y="9"/>
                  </a:lnTo>
                  <a:lnTo>
                    <a:pt x="75" y="5"/>
                  </a:lnTo>
                  <a:lnTo>
                    <a:pt x="70" y="0"/>
                  </a:lnTo>
                  <a:lnTo>
                    <a:pt x="59" y="18"/>
                  </a:lnTo>
                  <a:lnTo>
                    <a:pt x="49" y="35"/>
                  </a:lnTo>
                  <a:lnTo>
                    <a:pt x="38" y="53"/>
                  </a:lnTo>
                  <a:lnTo>
                    <a:pt x="30" y="72"/>
                  </a:lnTo>
                  <a:lnTo>
                    <a:pt x="21" y="91"/>
                  </a:lnTo>
                  <a:lnTo>
                    <a:pt x="14" y="112"/>
                  </a:lnTo>
                  <a:lnTo>
                    <a:pt x="7" y="133"/>
                  </a:lnTo>
                  <a:lnTo>
                    <a:pt x="1" y="156"/>
                  </a:lnTo>
                  <a:lnTo>
                    <a:pt x="1" y="158"/>
                  </a:lnTo>
                  <a:lnTo>
                    <a:pt x="1" y="162"/>
                  </a:lnTo>
                  <a:lnTo>
                    <a:pt x="0" y="163"/>
                  </a:lnTo>
                  <a:lnTo>
                    <a:pt x="0" y="165"/>
                  </a:lnTo>
                  <a:close/>
                </a:path>
              </a:pathLst>
            </a:custGeom>
            <a:solidFill>
              <a:srgbClr val="EA3A00"/>
            </a:solidFill>
            <a:ln w="9525">
              <a:noFill/>
              <a:round/>
              <a:headEnd/>
              <a:tailEnd/>
            </a:ln>
          </p:spPr>
          <p:txBody>
            <a:bodyPr/>
            <a:lstStyle/>
            <a:p>
              <a:endParaRPr lang="en-US"/>
            </a:p>
          </p:txBody>
        </p:sp>
        <p:sp>
          <p:nvSpPr>
            <p:cNvPr id="7185" name="Freeform 14"/>
            <p:cNvSpPr>
              <a:spLocks/>
            </p:cNvSpPr>
            <p:nvPr/>
          </p:nvSpPr>
          <p:spPr bwMode="auto">
            <a:xfrm>
              <a:off x="4241" y="2089"/>
              <a:ext cx="437" cy="584"/>
            </a:xfrm>
            <a:custGeom>
              <a:avLst/>
              <a:gdLst>
                <a:gd name="T0" fmla="*/ 291 w 437"/>
                <a:gd name="T1" fmla="*/ 56 h 584"/>
                <a:gd name="T2" fmla="*/ 9 w 437"/>
                <a:gd name="T3" fmla="*/ 54 h 584"/>
                <a:gd name="T4" fmla="*/ 2 w 437"/>
                <a:gd name="T5" fmla="*/ 82 h 584"/>
                <a:gd name="T6" fmla="*/ 0 w 437"/>
                <a:gd name="T7" fmla="*/ 112 h 584"/>
                <a:gd name="T8" fmla="*/ 2 w 437"/>
                <a:gd name="T9" fmla="*/ 145 h 584"/>
                <a:gd name="T10" fmla="*/ 9 w 437"/>
                <a:gd name="T11" fmla="*/ 180 h 584"/>
                <a:gd name="T12" fmla="*/ 10 w 437"/>
                <a:gd name="T13" fmla="*/ 187 h 584"/>
                <a:gd name="T14" fmla="*/ 12 w 437"/>
                <a:gd name="T15" fmla="*/ 193 h 584"/>
                <a:gd name="T16" fmla="*/ 14 w 437"/>
                <a:gd name="T17" fmla="*/ 200 h 584"/>
                <a:gd name="T18" fmla="*/ 16 w 437"/>
                <a:gd name="T19" fmla="*/ 207 h 584"/>
                <a:gd name="T20" fmla="*/ 17 w 437"/>
                <a:gd name="T21" fmla="*/ 210 h 584"/>
                <a:gd name="T22" fmla="*/ 21 w 437"/>
                <a:gd name="T23" fmla="*/ 221 h 584"/>
                <a:gd name="T24" fmla="*/ 26 w 437"/>
                <a:gd name="T25" fmla="*/ 237 h 584"/>
                <a:gd name="T26" fmla="*/ 37 w 437"/>
                <a:gd name="T27" fmla="*/ 258 h 584"/>
                <a:gd name="T28" fmla="*/ 49 w 437"/>
                <a:gd name="T29" fmla="*/ 281 h 584"/>
                <a:gd name="T30" fmla="*/ 67 w 437"/>
                <a:gd name="T31" fmla="*/ 303 h 584"/>
                <a:gd name="T32" fmla="*/ 88 w 437"/>
                <a:gd name="T33" fmla="*/ 326 h 584"/>
                <a:gd name="T34" fmla="*/ 112 w 437"/>
                <a:gd name="T35" fmla="*/ 347 h 584"/>
                <a:gd name="T36" fmla="*/ 133 w 437"/>
                <a:gd name="T37" fmla="*/ 367 h 584"/>
                <a:gd name="T38" fmla="*/ 154 w 437"/>
                <a:gd name="T39" fmla="*/ 386 h 584"/>
                <a:gd name="T40" fmla="*/ 172 w 437"/>
                <a:gd name="T41" fmla="*/ 407 h 584"/>
                <a:gd name="T42" fmla="*/ 188 w 437"/>
                <a:gd name="T43" fmla="*/ 430 h 584"/>
                <a:gd name="T44" fmla="*/ 198 w 437"/>
                <a:gd name="T45" fmla="*/ 458 h 584"/>
                <a:gd name="T46" fmla="*/ 207 w 437"/>
                <a:gd name="T47" fmla="*/ 491 h 584"/>
                <a:gd name="T48" fmla="*/ 211 w 437"/>
                <a:gd name="T49" fmla="*/ 533 h 584"/>
                <a:gd name="T50" fmla="*/ 209 w 437"/>
                <a:gd name="T51" fmla="*/ 584 h 584"/>
                <a:gd name="T52" fmla="*/ 216 w 437"/>
                <a:gd name="T53" fmla="*/ 579 h 584"/>
                <a:gd name="T54" fmla="*/ 237 w 437"/>
                <a:gd name="T55" fmla="*/ 563 h 584"/>
                <a:gd name="T56" fmla="*/ 267 w 437"/>
                <a:gd name="T57" fmla="*/ 537 h 584"/>
                <a:gd name="T58" fmla="*/ 302 w 437"/>
                <a:gd name="T59" fmla="*/ 502 h 584"/>
                <a:gd name="T60" fmla="*/ 339 w 437"/>
                <a:gd name="T61" fmla="*/ 458 h 584"/>
                <a:gd name="T62" fmla="*/ 376 w 437"/>
                <a:gd name="T63" fmla="*/ 405 h 584"/>
                <a:gd name="T64" fmla="*/ 404 w 437"/>
                <a:gd name="T65" fmla="*/ 346 h 584"/>
                <a:gd name="T66" fmla="*/ 425 w 437"/>
                <a:gd name="T67" fmla="*/ 277 h 584"/>
                <a:gd name="T68" fmla="*/ 433 w 437"/>
                <a:gd name="T69" fmla="*/ 247 h 584"/>
                <a:gd name="T70" fmla="*/ 437 w 437"/>
                <a:gd name="T71" fmla="*/ 214 h 584"/>
                <a:gd name="T72" fmla="*/ 433 w 437"/>
                <a:gd name="T73" fmla="*/ 179 h 584"/>
                <a:gd name="T74" fmla="*/ 426 w 437"/>
                <a:gd name="T75" fmla="*/ 142 h 584"/>
                <a:gd name="T76" fmla="*/ 425 w 437"/>
                <a:gd name="T77" fmla="*/ 135 h 584"/>
                <a:gd name="T78" fmla="*/ 425 w 437"/>
                <a:gd name="T79" fmla="*/ 128 h 584"/>
                <a:gd name="T80" fmla="*/ 423 w 437"/>
                <a:gd name="T81" fmla="*/ 121 h 584"/>
                <a:gd name="T82" fmla="*/ 421 w 437"/>
                <a:gd name="T83" fmla="*/ 114 h 584"/>
                <a:gd name="T84" fmla="*/ 421 w 437"/>
                <a:gd name="T85" fmla="*/ 110 h 584"/>
                <a:gd name="T86" fmla="*/ 418 w 437"/>
                <a:gd name="T87" fmla="*/ 103 h 584"/>
                <a:gd name="T88" fmla="*/ 412 w 437"/>
                <a:gd name="T89" fmla="*/ 91 h 584"/>
                <a:gd name="T90" fmla="*/ 405 w 437"/>
                <a:gd name="T91" fmla="*/ 77 h 584"/>
                <a:gd name="T92" fmla="*/ 397 w 437"/>
                <a:gd name="T93" fmla="*/ 59 h 584"/>
                <a:gd name="T94" fmla="*/ 384 w 437"/>
                <a:gd name="T95" fmla="*/ 40 h 584"/>
                <a:gd name="T96" fmla="*/ 369 w 437"/>
                <a:gd name="T97" fmla="*/ 19 h 584"/>
                <a:gd name="T98" fmla="*/ 351 w 437"/>
                <a:gd name="T99" fmla="*/ 0 h 584"/>
                <a:gd name="T100" fmla="*/ 349 w 437"/>
                <a:gd name="T101" fmla="*/ 12 h 584"/>
                <a:gd name="T102" fmla="*/ 346 w 437"/>
                <a:gd name="T103" fmla="*/ 22 h 584"/>
                <a:gd name="T104" fmla="*/ 340 w 437"/>
                <a:gd name="T105" fmla="*/ 31 h 584"/>
                <a:gd name="T106" fmla="*/ 332 w 437"/>
                <a:gd name="T107" fmla="*/ 40 h 584"/>
                <a:gd name="T108" fmla="*/ 323 w 437"/>
                <a:gd name="T109" fmla="*/ 47 h 584"/>
                <a:gd name="T110" fmla="*/ 314 w 437"/>
                <a:gd name="T111" fmla="*/ 52 h 584"/>
                <a:gd name="T112" fmla="*/ 304 w 437"/>
                <a:gd name="T113" fmla="*/ 54 h 584"/>
                <a:gd name="T114" fmla="*/ 291 w 437"/>
                <a:gd name="T115" fmla="*/ 56 h 58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37"/>
                <a:gd name="T175" fmla="*/ 0 h 584"/>
                <a:gd name="T176" fmla="*/ 437 w 437"/>
                <a:gd name="T177" fmla="*/ 584 h 58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37" h="584">
                  <a:moveTo>
                    <a:pt x="291" y="56"/>
                  </a:moveTo>
                  <a:lnTo>
                    <a:pt x="9" y="54"/>
                  </a:lnTo>
                  <a:lnTo>
                    <a:pt x="2" y="82"/>
                  </a:lnTo>
                  <a:lnTo>
                    <a:pt x="0" y="112"/>
                  </a:lnTo>
                  <a:lnTo>
                    <a:pt x="2" y="145"/>
                  </a:lnTo>
                  <a:lnTo>
                    <a:pt x="9" y="180"/>
                  </a:lnTo>
                  <a:lnTo>
                    <a:pt x="10" y="187"/>
                  </a:lnTo>
                  <a:lnTo>
                    <a:pt x="12" y="193"/>
                  </a:lnTo>
                  <a:lnTo>
                    <a:pt x="14" y="200"/>
                  </a:lnTo>
                  <a:lnTo>
                    <a:pt x="16" y="207"/>
                  </a:lnTo>
                  <a:lnTo>
                    <a:pt x="17" y="210"/>
                  </a:lnTo>
                  <a:lnTo>
                    <a:pt x="21" y="221"/>
                  </a:lnTo>
                  <a:lnTo>
                    <a:pt x="26" y="237"/>
                  </a:lnTo>
                  <a:lnTo>
                    <a:pt x="37" y="258"/>
                  </a:lnTo>
                  <a:lnTo>
                    <a:pt x="49" y="281"/>
                  </a:lnTo>
                  <a:lnTo>
                    <a:pt x="67" y="303"/>
                  </a:lnTo>
                  <a:lnTo>
                    <a:pt x="88" y="326"/>
                  </a:lnTo>
                  <a:lnTo>
                    <a:pt x="112" y="347"/>
                  </a:lnTo>
                  <a:lnTo>
                    <a:pt x="133" y="367"/>
                  </a:lnTo>
                  <a:lnTo>
                    <a:pt x="154" y="386"/>
                  </a:lnTo>
                  <a:lnTo>
                    <a:pt x="172" y="407"/>
                  </a:lnTo>
                  <a:lnTo>
                    <a:pt x="188" y="430"/>
                  </a:lnTo>
                  <a:lnTo>
                    <a:pt x="198" y="458"/>
                  </a:lnTo>
                  <a:lnTo>
                    <a:pt x="207" y="491"/>
                  </a:lnTo>
                  <a:lnTo>
                    <a:pt x="211" y="533"/>
                  </a:lnTo>
                  <a:lnTo>
                    <a:pt x="209" y="584"/>
                  </a:lnTo>
                  <a:lnTo>
                    <a:pt x="216" y="579"/>
                  </a:lnTo>
                  <a:lnTo>
                    <a:pt x="237" y="563"/>
                  </a:lnTo>
                  <a:lnTo>
                    <a:pt x="267" y="537"/>
                  </a:lnTo>
                  <a:lnTo>
                    <a:pt x="302" y="502"/>
                  </a:lnTo>
                  <a:lnTo>
                    <a:pt x="339" y="458"/>
                  </a:lnTo>
                  <a:lnTo>
                    <a:pt x="376" y="405"/>
                  </a:lnTo>
                  <a:lnTo>
                    <a:pt x="404" y="346"/>
                  </a:lnTo>
                  <a:lnTo>
                    <a:pt x="425" y="277"/>
                  </a:lnTo>
                  <a:lnTo>
                    <a:pt x="433" y="247"/>
                  </a:lnTo>
                  <a:lnTo>
                    <a:pt x="437" y="214"/>
                  </a:lnTo>
                  <a:lnTo>
                    <a:pt x="433" y="179"/>
                  </a:lnTo>
                  <a:lnTo>
                    <a:pt x="426" y="142"/>
                  </a:lnTo>
                  <a:lnTo>
                    <a:pt x="425" y="135"/>
                  </a:lnTo>
                  <a:lnTo>
                    <a:pt x="425" y="128"/>
                  </a:lnTo>
                  <a:lnTo>
                    <a:pt x="423" y="121"/>
                  </a:lnTo>
                  <a:lnTo>
                    <a:pt x="421" y="114"/>
                  </a:lnTo>
                  <a:lnTo>
                    <a:pt x="421" y="110"/>
                  </a:lnTo>
                  <a:lnTo>
                    <a:pt x="418" y="103"/>
                  </a:lnTo>
                  <a:lnTo>
                    <a:pt x="412" y="91"/>
                  </a:lnTo>
                  <a:lnTo>
                    <a:pt x="405" y="77"/>
                  </a:lnTo>
                  <a:lnTo>
                    <a:pt x="397" y="59"/>
                  </a:lnTo>
                  <a:lnTo>
                    <a:pt x="384" y="40"/>
                  </a:lnTo>
                  <a:lnTo>
                    <a:pt x="369" y="19"/>
                  </a:lnTo>
                  <a:lnTo>
                    <a:pt x="351" y="0"/>
                  </a:lnTo>
                  <a:lnTo>
                    <a:pt x="349" y="12"/>
                  </a:lnTo>
                  <a:lnTo>
                    <a:pt x="346" y="22"/>
                  </a:lnTo>
                  <a:lnTo>
                    <a:pt x="340" y="31"/>
                  </a:lnTo>
                  <a:lnTo>
                    <a:pt x="332" y="40"/>
                  </a:lnTo>
                  <a:lnTo>
                    <a:pt x="323" y="47"/>
                  </a:lnTo>
                  <a:lnTo>
                    <a:pt x="314" y="52"/>
                  </a:lnTo>
                  <a:lnTo>
                    <a:pt x="304" y="54"/>
                  </a:lnTo>
                  <a:lnTo>
                    <a:pt x="291" y="56"/>
                  </a:lnTo>
                  <a:close/>
                </a:path>
              </a:pathLst>
            </a:custGeom>
            <a:solidFill>
              <a:srgbClr val="BF2800"/>
            </a:solidFill>
            <a:ln w="9525">
              <a:noFill/>
              <a:round/>
              <a:headEnd/>
              <a:tailEnd/>
            </a:ln>
          </p:spPr>
          <p:txBody>
            <a:bodyPr/>
            <a:lstStyle/>
            <a:p>
              <a:endParaRPr lang="en-US"/>
            </a:p>
          </p:txBody>
        </p:sp>
        <p:sp>
          <p:nvSpPr>
            <p:cNvPr id="7186" name="Freeform 15"/>
            <p:cNvSpPr>
              <a:spLocks/>
            </p:cNvSpPr>
            <p:nvPr/>
          </p:nvSpPr>
          <p:spPr bwMode="auto">
            <a:xfrm>
              <a:off x="4320" y="1829"/>
              <a:ext cx="202" cy="196"/>
            </a:xfrm>
            <a:custGeom>
              <a:avLst/>
              <a:gdLst>
                <a:gd name="T0" fmla="*/ 202 w 202"/>
                <a:gd name="T1" fmla="*/ 196 h 196"/>
                <a:gd name="T2" fmla="*/ 188 w 202"/>
                <a:gd name="T3" fmla="*/ 181 h 196"/>
                <a:gd name="T4" fmla="*/ 177 w 202"/>
                <a:gd name="T5" fmla="*/ 165 h 196"/>
                <a:gd name="T6" fmla="*/ 167 w 202"/>
                <a:gd name="T7" fmla="*/ 147 h 196"/>
                <a:gd name="T8" fmla="*/ 158 w 202"/>
                <a:gd name="T9" fmla="*/ 126 h 196"/>
                <a:gd name="T10" fmla="*/ 151 w 202"/>
                <a:gd name="T11" fmla="*/ 102 h 196"/>
                <a:gd name="T12" fmla="*/ 147 w 202"/>
                <a:gd name="T13" fmla="*/ 72 h 196"/>
                <a:gd name="T14" fmla="*/ 146 w 202"/>
                <a:gd name="T15" fmla="*/ 38 h 196"/>
                <a:gd name="T16" fmla="*/ 147 w 202"/>
                <a:gd name="T17" fmla="*/ 0 h 196"/>
                <a:gd name="T18" fmla="*/ 144 w 202"/>
                <a:gd name="T19" fmla="*/ 1 h 196"/>
                <a:gd name="T20" fmla="*/ 133 w 202"/>
                <a:gd name="T21" fmla="*/ 10 h 196"/>
                <a:gd name="T22" fmla="*/ 118 w 202"/>
                <a:gd name="T23" fmla="*/ 23 h 196"/>
                <a:gd name="T24" fmla="*/ 98 w 202"/>
                <a:gd name="T25" fmla="*/ 38 h 196"/>
                <a:gd name="T26" fmla="*/ 75 w 202"/>
                <a:gd name="T27" fmla="*/ 59 h 196"/>
                <a:gd name="T28" fmla="*/ 51 w 202"/>
                <a:gd name="T29" fmla="*/ 86 h 196"/>
                <a:gd name="T30" fmla="*/ 24 w 202"/>
                <a:gd name="T31" fmla="*/ 116 h 196"/>
                <a:gd name="T32" fmla="*/ 0 w 202"/>
                <a:gd name="T33" fmla="*/ 149 h 196"/>
                <a:gd name="T34" fmla="*/ 5 w 202"/>
                <a:gd name="T35" fmla="*/ 154 h 196"/>
                <a:gd name="T36" fmla="*/ 12 w 202"/>
                <a:gd name="T37" fmla="*/ 158 h 196"/>
                <a:gd name="T38" fmla="*/ 17 w 202"/>
                <a:gd name="T39" fmla="*/ 163 h 196"/>
                <a:gd name="T40" fmla="*/ 24 w 202"/>
                <a:gd name="T41" fmla="*/ 167 h 196"/>
                <a:gd name="T42" fmla="*/ 31 w 202"/>
                <a:gd name="T43" fmla="*/ 170 h 196"/>
                <a:gd name="T44" fmla="*/ 40 w 202"/>
                <a:gd name="T45" fmla="*/ 174 h 196"/>
                <a:gd name="T46" fmla="*/ 47 w 202"/>
                <a:gd name="T47" fmla="*/ 175 h 196"/>
                <a:gd name="T48" fmla="*/ 56 w 202"/>
                <a:gd name="T49" fmla="*/ 179 h 196"/>
                <a:gd name="T50" fmla="*/ 70 w 202"/>
                <a:gd name="T51" fmla="*/ 182 h 196"/>
                <a:gd name="T52" fmla="*/ 86 w 202"/>
                <a:gd name="T53" fmla="*/ 188 h 196"/>
                <a:gd name="T54" fmla="*/ 102 w 202"/>
                <a:gd name="T55" fmla="*/ 189 h 196"/>
                <a:gd name="T56" fmla="*/ 119 w 202"/>
                <a:gd name="T57" fmla="*/ 193 h 196"/>
                <a:gd name="T58" fmla="*/ 139 w 202"/>
                <a:gd name="T59" fmla="*/ 195 h 196"/>
                <a:gd name="T60" fmla="*/ 158 w 202"/>
                <a:gd name="T61" fmla="*/ 195 h 196"/>
                <a:gd name="T62" fmla="*/ 179 w 202"/>
                <a:gd name="T63" fmla="*/ 196 h 196"/>
                <a:gd name="T64" fmla="*/ 202 w 202"/>
                <a:gd name="T65" fmla="*/ 196 h 19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02"/>
                <a:gd name="T100" fmla="*/ 0 h 196"/>
                <a:gd name="T101" fmla="*/ 202 w 202"/>
                <a:gd name="T102" fmla="*/ 196 h 19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02" h="196">
                  <a:moveTo>
                    <a:pt x="202" y="196"/>
                  </a:moveTo>
                  <a:lnTo>
                    <a:pt x="188" y="181"/>
                  </a:lnTo>
                  <a:lnTo>
                    <a:pt x="177" y="165"/>
                  </a:lnTo>
                  <a:lnTo>
                    <a:pt x="167" y="147"/>
                  </a:lnTo>
                  <a:lnTo>
                    <a:pt x="158" y="126"/>
                  </a:lnTo>
                  <a:lnTo>
                    <a:pt x="151" y="102"/>
                  </a:lnTo>
                  <a:lnTo>
                    <a:pt x="147" y="72"/>
                  </a:lnTo>
                  <a:lnTo>
                    <a:pt x="146" y="38"/>
                  </a:lnTo>
                  <a:lnTo>
                    <a:pt x="147" y="0"/>
                  </a:lnTo>
                  <a:lnTo>
                    <a:pt x="144" y="1"/>
                  </a:lnTo>
                  <a:lnTo>
                    <a:pt x="133" y="10"/>
                  </a:lnTo>
                  <a:lnTo>
                    <a:pt x="118" y="23"/>
                  </a:lnTo>
                  <a:lnTo>
                    <a:pt x="98" y="38"/>
                  </a:lnTo>
                  <a:lnTo>
                    <a:pt x="75" y="59"/>
                  </a:lnTo>
                  <a:lnTo>
                    <a:pt x="51" y="86"/>
                  </a:lnTo>
                  <a:lnTo>
                    <a:pt x="24" y="116"/>
                  </a:lnTo>
                  <a:lnTo>
                    <a:pt x="0" y="149"/>
                  </a:lnTo>
                  <a:lnTo>
                    <a:pt x="5" y="154"/>
                  </a:lnTo>
                  <a:lnTo>
                    <a:pt x="12" y="158"/>
                  </a:lnTo>
                  <a:lnTo>
                    <a:pt x="17" y="163"/>
                  </a:lnTo>
                  <a:lnTo>
                    <a:pt x="24" y="167"/>
                  </a:lnTo>
                  <a:lnTo>
                    <a:pt x="31" y="170"/>
                  </a:lnTo>
                  <a:lnTo>
                    <a:pt x="40" y="174"/>
                  </a:lnTo>
                  <a:lnTo>
                    <a:pt x="47" y="175"/>
                  </a:lnTo>
                  <a:lnTo>
                    <a:pt x="56" y="179"/>
                  </a:lnTo>
                  <a:lnTo>
                    <a:pt x="70" y="182"/>
                  </a:lnTo>
                  <a:lnTo>
                    <a:pt x="86" y="188"/>
                  </a:lnTo>
                  <a:lnTo>
                    <a:pt x="102" y="189"/>
                  </a:lnTo>
                  <a:lnTo>
                    <a:pt x="119" y="193"/>
                  </a:lnTo>
                  <a:lnTo>
                    <a:pt x="139" y="195"/>
                  </a:lnTo>
                  <a:lnTo>
                    <a:pt x="158" y="195"/>
                  </a:lnTo>
                  <a:lnTo>
                    <a:pt x="179" y="196"/>
                  </a:lnTo>
                  <a:lnTo>
                    <a:pt x="202" y="196"/>
                  </a:lnTo>
                  <a:close/>
                </a:path>
              </a:pathLst>
            </a:custGeom>
            <a:solidFill>
              <a:srgbClr val="BF2800"/>
            </a:solidFill>
            <a:ln w="9525">
              <a:noFill/>
              <a:round/>
              <a:headEnd/>
              <a:tailEnd/>
            </a:ln>
          </p:spPr>
          <p:txBody>
            <a:bodyPr/>
            <a:lstStyle/>
            <a:p>
              <a:endParaRPr lang="en-US"/>
            </a:p>
          </p:txBody>
        </p:sp>
      </p:grpSp>
      <p:sp>
        <p:nvSpPr>
          <p:cNvPr id="167952" name="Text Box 16"/>
          <p:cNvSpPr txBox="1">
            <a:spLocks noChangeArrowheads="1"/>
          </p:cNvSpPr>
          <p:nvPr/>
        </p:nvSpPr>
        <p:spPr bwMode="auto">
          <a:xfrm rot="-3885077">
            <a:off x="3022601" y="3771900"/>
            <a:ext cx="1250950" cy="396875"/>
          </a:xfrm>
          <a:prstGeom prst="rect">
            <a:avLst/>
          </a:prstGeom>
          <a:noFill/>
          <a:ln w="9525">
            <a:noFill/>
            <a:miter lim="800000"/>
            <a:headEnd/>
            <a:tailEnd/>
          </a:ln>
        </p:spPr>
        <p:txBody>
          <a:bodyPr wrap="none">
            <a:spAutoFit/>
          </a:bodyPr>
          <a:lstStyle/>
          <a:p>
            <a:r>
              <a:rPr lang="en-US" sz="2000"/>
              <a:t>Detection</a:t>
            </a:r>
          </a:p>
        </p:txBody>
      </p:sp>
      <p:sp>
        <p:nvSpPr>
          <p:cNvPr id="167953" name="Text Box 17"/>
          <p:cNvSpPr txBox="1">
            <a:spLocks noChangeArrowheads="1"/>
          </p:cNvSpPr>
          <p:nvPr/>
        </p:nvSpPr>
        <p:spPr bwMode="auto">
          <a:xfrm rot="3964483">
            <a:off x="4616451" y="3802062"/>
            <a:ext cx="2438400" cy="396875"/>
          </a:xfrm>
          <a:prstGeom prst="rect">
            <a:avLst/>
          </a:prstGeom>
          <a:noFill/>
          <a:ln w="9525">
            <a:noFill/>
            <a:miter lim="800000"/>
            <a:headEnd/>
            <a:tailEnd/>
          </a:ln>
        </p:spPr>
        <p:txBody>
          <a:bodyPr wrap="none">
            <a:spAutoFit/>
          </a:bodyPr>
          <a:lstStyle/>
          <a:p>
            <a:r>
              <a:rPr lang="en-US" sz="2000"/>
              <a:t>Control/Suppression</a:t>
            </a:r>
          </a:p>
        </p:txBody>
      </p:sp>
      <p:sp>
        <p:nvSpPr>
          <p:cNvPr id="167954" name="Text Box 18"/>
          <p:cNvSpPr txBox="1">
            <a:spLocks noChangeArrowheads="1"/>
          </p:cNvSpPr>
          <p:nvPr/>
        </p:nvSpPr>
        <p:spPr bwMode="auto">
          <a:xfrm>
            <a:off x="3948113" y="5807075"/>
            <a:ext cx="1608137" cy="396875"/>
          </a:xfrm>
          <a:prstGeom prst="rect">
            <a:avLst/>
          </a:prstGeom>
          <a:noFill/>
          <a:ln w="9525">
            <a:noFill/>
            <a:miter lim="800000"/>
            <a:headEnd/>
            <a:tailEnd/>
          </a:ln>
        </p:spPr>
        <p:txBody>
          <a:bodyPr wrap="none">
            <a:spAutoFit/>
          </a:bodyPr>
          <a:lstStyle/>
          <a:p>
            <a:r>
              <a:rPr lang="en-US" sz="2000"/>
              <a:t>Containment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67952">
                                            <p:txEl>
                                              <p:pRg st="0" end="0"/>
                                            </p:txEl>
                                          </p:spTgt>
                                        </p:tgtEl>
                                        <p:attrNameLst>
                                          <p:attrName>style.visibility</p:attrName>
                                        </p:attrNameLst>
                                      </p:cBhvr>
                                      <p:to>
                                        <p:strVal val="visible"/>
                                      </p:to>
                                    </p:set>
                                    <p:anim calcmode="lin" valueType="num">
                                      <p:cBhvr>
                                        <p:cTn id="7" dur="1000" fill="hold"/>
                                        <p:tgtEl>
                                          <p:spTgt spid="167952">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167952">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167952">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167953">
                                            <p:txEl>
                                              <p:pRg st="0" end="0"/>
                                            </p:txEl>
                                          </p:spTgt>
                                        </p:tgtEl>
                                        <p:attrNameLst>
                                          <p:attrName>style.visibility</p:attrName>
                                        </p:attrNameLst>
                                      </p:cBhvr>
                                      <p:to>
                                        <p:strVal val="visible"/>
                                      </p:to>
                                    </p:set>
                                    <p:anim calcmode="lin" valueType="num">
                                      <p:cBhvr>
                                        <p:cTn id="14" dur="1000" fill="hold"/>
                                        <p:tgtEl>
                                          <p:spTgt spid="16795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16795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6795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67954"/>
                                        </p:tgtEl>
                                        <p:attrNameLst>
                                          <p:attrName>style.visibility</p:attrName>
                                        </p:attrNameLst>
                                      </p:cBhvr>
                                      <p:to>
                                        <p:strVal val="visible"/>
                                      </p:to>
                                    </p:set>
                                    <p:anim calcmode="lin" valueType="num">
                                      <p:cBhvr>
                                        <p:cTn id="21" dur="1000" fill="hold"/>
                                        <p:tgtEl>
                                          <p:spTgt spid="167954"/>
                                        </p:tgtEl>
                                        <p:attrNameLst>
                                          <p:attrName>ppt_w</p:attrName>
                                        </p:attrNameLst>
                                      </p:cBhvr>
                                      <p:tavLst>
                                        <p:tav tm="0">
                                          <p:val>
                                            <p:strVal val="#ppt_w*0.70"/>
                                          </p:val>
                                        </p:tav>
                                        <p:tav tm="100000">
                                          <p:val>
                                            <p:strVal val="#ppt_w"/>
                                          </p:val>
                                        </p:tav>
                                      </p:tavLst>
                                    </p:anim>
                                    <p:anim calcmode="lin" valueType="num">
                                      <p:cBhvr>
                                        <p:cTn id="22" dur="1000" fill="hold"/>
                                        <p:tgtEl>
                                          <p:spTgt spid="167954"/>
                                        </p:tgtEl>
                                        <p:attrNameLst>
                                          <p:attrName>ppt_h</p:attrName>
                                        </p:attrNameLst>
                                      </p:cBhvr>
                                      <p:tavLst>
                                        <p:tav tm="0">
                                          <p:val>
                                            <p:strVal val="#ppt_h"/>
                                          </p:val>
                                        </p:tav>
                                        <p:tav tm="100000">
                                          <p:val>
                                            <p:strVal val="#ppt_h"/>
                                          </p:val>
                                        </p:tav>
                                      </p:tavLst>
                                    </p:anim>
                                    <p:animEffect transition="in" filter="fade">
                                      <p:cBhvr>
                                        <p:cTn id="23" dur="1000"/>
                                        <p:tgtEl>
                                          <p:spTgt spid="1679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5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Compartmentation</a:t>
            </a:r>
          </a:p>
        </p:txBody>
      </p:sp>
      <p:sp>
        <p:nvSpPr>
          <p:cNvPr id="3" name="Content Placeholder 2"/>
          <p:cNvSpPr>
            <a:spLocks noGrp="1"/>
          </p:cNvSpPr>
          <p:nvPr>
            <p:ph sz="half" idx="1"/>
          </p:nvPr>
        </p:nvSpPr>
        <p:spPr>
          <a:xfrm>
            <a:off x="457200" y="1600200"/>
            <a:ext cx="8001000" cy="4495800"/>
          </a:xfrm>
        </p:spPr>
        <p:txBody>
          <a:bodyPr/>
          <a:lstStyle/>
          <a:p>
            <a:pPr eaLnBrk="1" hangingPunct="1">
              <a:defRPr/>
            </a:pPr>
            <a:r>
              <a:rPr lang="en-US" dirty="0" smtClean="0"/>
              <a:t>Use of fire-rated construction to divide a building into smaller areas</a:t>
            </a:r>
          </a:p>
          <a:p>
            <a:pPr eaLnBrk="1" hangingPunct="1">
              <a:defRPr/>
            </a:pPr>
            <a:r>
              <a:rPr lang="en-US" dirty="0" smtClean="0"/>
              <a:t>Key to minimizing path of travel</a:t>
            </a:r>
          </a:p>
          <a:p>
            <a:pPr eaLnBrk="1" hangingPunct="1">
              <a:defRPr/>
            </a:pPr>
            <a:r>
              <a:rPr lang="en-US" dirty="0" smtClean="0"/>
              <a:t>Divide and conquer</a:t>
            </a:r>
          </a:p>
          <a:p>
            <a:pPr eaLnBrk="1" hangingPunct="1">
              <a:defRPr/>
            </a:pPr>
            <a:endParaRPr lang="en-US" dirty="0" smtClean="0"/>
          </a:p>
        </p:txBody>
      </p:sp>
      <p:pic>
        <p:nvPicPr>
          <p:cNvPr id="8198" name="Picture 6"/>
          <p:cNvPicPr>
            <a:picLocks noGrp="1" noChangeAspect="1" noChangeArrowheads="1"/>
          </p:cNvPicPr>
          <p:nvPr>
            <p:ph sz="quarter" idx="2"/>
          </p:nvPr>
        </p:nvPicPr>
        <p:blipFill>
          <a:blip r:embed="rId2"/>
          <a:srcRect/>
          <a:stretch>
            <a:fillRect/>
          </a:stretch>
        </p:blipFill>
        <p:spPr bwMode="auto">
          <a:xfrm>
            <a:off x="4572000" y="3429000"/>
            <a:ext cx="4343400" cy="3257550"/>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pPr eaLnBrk="1" hangingPunct="1">
              <a:defRPr/>
            </a:pPr>
            <a:r>
              <a:rPr lang="en-US" sz="4000" dirty="0" smtClean="0"/>
              <a:t>Importance of Compartmentation</a:t>
            </a:r>
          </a:p>
        </p:txBody>
      </p:sp>
      <p:sp>
        <p:nvSpPr>
          <p:cNvPr id="165891" name="Rectangle 3"/>
          <p:cNvSpPr>
            <a:spLocks noGrp="1" noChangeArrowheads="1"/>
          </p:cNvSpPr>
          <p:nvPr>
            <p:ph type="body" idx="1"/>
          </p:nvPr>
        </p:nvSpPr>
        <p:spPr/>
        <p:txBody>
          <a:bodyPr/>
          <a:lstStyle/>
          <a:p>
            <a:pPr eaLnBrk="1" hangingPunct="1">
              <a:defRPr/>
            </a:pPr>
            <a:r>
              <a:rPr lang="en-US" dirty="0" smtClean="0"/>
              <a:t>What % of civilian fire deaths are caused by smoke inhalation? </a:t>
            </a:r>
          </a:p>
          <a:p>
            <a:pPr eaLnBrk="1" hangingPunct="1">
              <a:buFont typeface="Wingdings" pitchFamily="2" charset="2"/>
              <a:buNone/>
              <a:defRPr/>
            </a:pPr>
            <a:r>
              <a:rPr lang="en-US" dirty="0" smtClean="0">
                <a:solidFill>
                  <a:schemeClr val="tx2"/>
                </a:solidFill>
              </a:rPr>
              <a:t>					75%</a:t>
            </a:r>
          </a:p>
          <a:p>
            <a:pPr eaLnBrk="1" hangingPunct="1">
              <a:defRPr/>
            </a:pPr>
            <a:r>
              <a:rPr lang="en-US" dirty="0" smtClean="0"/>
              <a:t>What % of people killed in fires are </a:t>
            </a:r>
            <a:r>
              <a:rPr lang="en-US" i="1" dirty="0" smtClean="0"/>
              <a:t>NOT</a:t>
            </a:r>
            <a:r>
              <a:rPr lang="en-US" dirty="0" smtClean="0"/>
              <a:t> in the room where the fire started?</a:t>
            </a:r>
          </a:p>
          <a:p>
            <a:pPr eaLnBrk="1" hangingPunct="1">
              <a:buFont typeface="Wingdings" pitchFamily="2" charset="2"/>
              <a:buNone/>
              <a:defRPr/>
            </a:pPr>
            <a:r>
              <a:rPr lang="en-US" dirty="0" smtClean="0"/>
              <a:t>				    </a:t>
            </a:r>
            <a:r>
              <a:rPr lang="en-US" dirty="0" smtClean="0">
                <a:solidFill>
                  <a:schemeClr val="tx2"/>
                </a:solidFill>
              </a:rPr>
              <a:t>About 57%</a:t>
            </a:r>
          </a:p>
          <a:p>
            <a:pPr eaLnBrk="1" hangingPunct="1">
              <a:defRPr/>
            </a:pPr>
            <a:r>
              <a:rPr lang="en-US" dirty="0" smtClean="0">
                <a:solidFill>
                  <a:schemeClr val="tx2"/>
                </a:solidFill>
              </a:rPr>
              <a:t>How many firefighters perish due to fire contact and smoke inhalation?</a:t>
            </a:r>
          </a:p>
          <a:p>
            <a:pPr algn="ctr" eaLnBrk="1" hangingPunct="1">
              <a:buFont typeface="Wingdings" pitchFamily="2" charset="2"/>
              <a:buNone/>
              <a:defRPr/>
            </a:pPr>
            <a:r>
              <a:rPr lang="en-US" dirty="0" err="1" smtClean="0">
                <a:solidFill>
                  <a:schemeClr val="tx2"/>
                </a:solidFill>
              </a:rPr>
              <a:t>xxxxx</a:t>
            </a:r>
            <a:endParaRPr lang="en-US" dirty="0" smtClean="0">
              <a:solidFill>
                <a:schemeClr val="tx2"/>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65891">
                                            <p:txEl>
                                              <p:pRg st="1" end="1"/>
                                            </p:txEl>
                                          </p:spTgt>
                                        </p:tgtEl>
                                        <p:attrNameLst>
                                          <p:attrName>style.visibility</p:attrName>
                                        </p:attrNameLst>
                                      </p:cBhvr>
                                      <p:to>
                                        <p:strVal val="visible"/>
                                      </p:to>
                                    </p:set>
                                    <p:anim calcmode="lin" valueType="num">
                                      <p:cBhvr additive="base">
                                        <p:cTn id="7" dur="500" fill="hold"/>
                                        <p:tgtEl>
                                          <p:spTgt spid="165891">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58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5891">
                                            <p:txEl>
                                              <p:pRg st="2" end="2"/>
                                            </p:txEl>
                                          </p:spTgt>
                                        </p:tgtEl>
                                        <p:attrNameLst>
                                          <p:attrName>style.visibility</p:attrName>
                                        </p:attrNameLst>
                                      </p:cBhvr>
                                      <p:to>
                                        <p:strVal val="visible"/>
                                      </p:to>
                                    </p:set>
                                    <p:anim calcmode="lin" valueType="num">
                                      <p:cBhvr additive="base">
                                        <p:cTn id="13" dur="500" fill="hold"/>
                                        <p:tgtEl>
                                          <p:spTgt spid="165891">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58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65891">
                                            <p:txEl>
                                              <p:pRg st="3" end="3"/>
                                            </p:txEl>
                                          </p:spTgt>
                                        </p:tgtEl>
                                        <p:attrNameLst>
                                          <p:attrName>style.visibility</p:attrName>
                                        </p:attrNameLst>
                                      </p:cBhvr>
                                      <p:to>
                                        <p:strVal val="visible"/>
                                      </p:to>
                                    </p:set>
                                    <p:anim calcmode="lin" valueType="num">
                                      <p:cBhvr additive="base">
                                        <p:cTn id="19" dur="500" fill="hold"/>
                                        <p:tgtEl>
                                          <p:spTgt spid="165891">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58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5891">
                                            <p:txEl>
                                              <p:pRg st="4" end="4"/>
                                            </p:txEl>
                                          </p:spTgt>
                                        </p:tgtEl>
                                        <p:attrNameLst>
                                          <p:attrName>style.visibility</p:attrName>
                                        </p:attrNameLst>
                                      </p:cBhvr>
                                      <p:to>
                                        <p:strVal val="visible"/>
                                      </p:to>
                                    </p:set>
                                    <p:anim calcmode="lin" valueType="num">
                                      <p:cBhvr additive="base">
                                        <p:cTn id="25" dur="500" fill="hold"/>
                                        <p:tgtEl>
                                          <p:spTgt spid="165891">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5891">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65891">
                                            <p:txEl>
                                              <p:pRg st="5" end="5"/>
                                            </p:txEl>
                                          </p:spTgt>
                                        </p:tgtEl>
                                        <p:attrNameLst>
                                          <p:attrName>style.visibility</p:attrName>
                                        </p:attrNameLst>
                                      </p:cBhvr>
                                      <p:to>
                                        <p:strVal val="visible"/>
                                      </p:to>
                                    </p:set>
                                    <p:anim calcmode="lin" valueType="num">
                                      <p:cBhvr additive="base">
                                        <p:cTn id="31" dur="500" fill="hold"/>
                                        <p:tgtEl>
                                          <p:spTgt spid="165891">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589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pPr eaLnBrk="1" hangingPunct="1">
              <a:defRPr/>
            </a:pPr>
            <a:r>
              <a:rPr lang="en-US" sz="4000" smtClean="0"/>
              <a:t>Why is building fire compartmentation important?</a:t>
            </a:r>
          </a:p>
        </p:txBody>
      </p:sp>
      <p:sp>
        <p:nvSpPr>
          <p:cNvPr id="172035" name="Rectangle 3"/>
          <p:cNvSpPr>
            <a:spLocks noGrp="1" noChangeArrowheads="1"/>
          </p:cNvSpPr>
          <p:nvPr>
            <p:ph type="body" idx="1"/>
          </p:nvPr>
        </p:nvSpPr>
        <p:spPr/>
        <p:txBody>
          <a:bodyPr/>
          <a:lstStyle/>
          <a:p>
            <a:pPr eaLnBrk="1" hangingPunct="1">
              <a:defRPr/>
            </a:pPr>
            <a:r>
              <a:rPr lang="en-US" dirty="0" smtClean="0"/>
              <a:t>Fire should not get behind you</a:t>
            </a:r>
          </a:p>
          <a:p>
            <a:pPr lvl="1" eaLnBrk="1" hangingPunct="1">
              <a:defRPr/>
            </a:pPr>
            <a:r>
              <a:rPr lang="en-US" dirty="0" smtClean="0"/>
              <a:t>From below</a:t>
            </a:r>
          </a:p>
          <a:p>
            <a:pPr lvl="1" eaLnBrk="1" hangingPunct="1">
              <a:defRPr/>
            </a:pPr>
            <a:r>
              <a:rPr lang="en-US" dirty="0" smtClean="0"/>
              <a:t>From the side</a:t>
            </a:r>
          </a:p>
          <a:p>
            <a:pPr eaLnBrk="1" hangingPunct="1">
              <a:defRPr/>
            </a:pPr>
            <a:r>
              <a:rPr lang="en-US" dirty="0" smtClean="0"/>
              <a:t>Fire should not get ahead of building occupants in the path of egress</a:t>
            </a:r>
          </a:p>
          <a:p>
            <a:pPr eaLnBrk="1" hangingPunct="1">
              <a:defRPr/>
            </a:pPr>
            <a:r>
              <a:rPr lang="en-US" dirty="0" smtClean="0"/>
              <a:t>Prevents multi-story fire spread</a:t>
            </a:r>
          </a:p>
          <a:p>
            <a:pPr eaLnBrk="1" hangingPunct="1">
              <a:defRPr/>
            </a:pPr>
            <a:endParaRPr lang="en-US" sz="240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eaLnBrk="1" hangingPunct="1">
              <a:defRPr/>
            </a:pPr>
            <a:r>
              <a:rPr lang="en-US" smtClean="0"/>
              <a:t>???</a:t>
            </a:r>
          </a:p>
        </p:txBody>
      </p:sp>
      <p:sp>
        <p:nvSpPr>
          <p:cNvPr id="176131" name="Rectangle 3"/>
          <p:cNvSpPr>
            <a:spLocks noGrp="1" noChangeArrowheads="1"/>
          </p:cNvSpPr>
          <p:nvPr>
            <p:ph type="body" sz="half" idx="1"/>
          </p:nvPr>
        </p:nvSpPr>
        <p:spPr>
          <a:xfrm>
            <a:off x="1600200" y="1447800"/>
            <a:ext cx="6858000" cy="4495800"/>
          </a:xfrm>
        </p:spPr>
        <p:txBody>
          <a:bodyPr/>
          <a:lstStyle/>
          <a:p>
            <a:pPr eaLnBrk="1" hangingPunct="1">
              <a:buFont typeface="Wingdings" pitchFamily="2" charset="2"/>
              <a:buNone/>
              <a:defRPr/>
            </a:pPr>
            <a:r>
              <a:rPr lang="en-US" sz="2800" smtClean="0"/>
              <a:t>   If a building has sprinklers, is compartmentation still needed?</a:t>
            </a:r>
          </a:p>
          <a:p>
            <a:pPr eaLnBrk="1" hangingPunct="1">
              <a:buFont typeface="Wingdings" pitchFamily="2" charset="2"/>
              <a:buNone/>
              <a:defRPr/>
            </a:pPr>
            <a:endParaRPr lang="en-US" sz="2800" smtClean="0"/>
          </a:p>
        </p:txBody>
      </p:sp>
      <p:pic>
        <p:nvPicPr>
          <p:cNvPr id="11268" name="Picture 4" descr="bhd96m61"/>
          <p:cNvPicPr>
            <a:picLocks noGrp="1" noChangeAspect="1" noChangeArrowheads="1"/>
          </p:cNvPicPr>
          <p:nvPr>
            <p:ph sz="half" idx="2"/>
          </p:nvPr>
        </p:nvPicPr>
        <p:blipFill>
          <a:blip r:embed="rId3"/>
          <a:srcRect/>
          <a:stretch>
            <a:fillRect/>
          </a:stretch>
        </p:blipFill>
        <p:spPr>
          <a:xfrm>
            <a:off x="2819400" y="2667000"/>
            <a:ext cx="3387725" cy="3505200"/>
          </a:xfrm>
          <a:noFill/>
        </p:spPr>
      </p:pic>
      <p:sp>
        <p:nvSpPr>
          <p:cNvPr id="176133" name="Rectangle 5"/>
          <p:cNvSpPr>
            <a:spLocks noChangeArrowheads="1"/>
          </p:cNvSpPr>
          <p:nvPr/>
        </p:nvSpPr>
        <p:spPr bwMode="auto">
          <a:xfrm>
            <a:off x="3962400" y="3581400"/>
            <a:ext cx="1316038" cy="762000"/>
          </a:xfrm>
          <a:prstGeom prst="rect">
            <a:avLst/>
          </a:prstGeom>
          <a:noFill/>
          <a:ln w="9525">
            <a:noFill/>
            <a:miter lim="800000"/>
            <a:headEnd/>
            <a:tailEnd/>
          </a:ln>
          <a:effectLst/>
        </p:spPr>
        <p:txBody>
          <a:bodyPr wrap="none">
            <a:spAutoFit/>
          </a:bodyPr>
          <a:lstStyle/>
          <a:p>
            <a:pPr eaLnBrk="1" hangingPunct="1">
              <a:spcBef>
                <a:spcPct val="20000"/>
              </a:spcBef>
              <a:buClr>
                <a:schemeClr val="hlink"/>
              </a:buClr>
              <a:buSzPct val="80000"/>
              <a:buFont typeface="Wingdings" pitchFamily="2" charset="2"/>
              <a:buNone/>
              <a:defRPr/>
            </a:pPr>
            <a:r>
              <a:rPr lang="en-US" sz="4400">
                <a:effectLst>
                  <a:outerShdw blurRad="38100" dist="38100" dir="2700000" algn="tl">
                    <a:srgbClr val="000000"/>
                  </a:outerShdw>
                </a:effectLst>
              </a:rPr>
              <a:t>YES!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6133"/>
                                        </p:tgtEl>
                                        <p:attrNameLst>
                                          <p:attrName>style.visibility</p:attrName>
                                        </p:attrNameLst>
                                      </p:cBhvr>
                                      <p:to>
                                        <p:strVal val="visible"/>
                                      </p:to>
                                    </p:set>
                                    <p:anim calcmode="lin" valueType="num">
                                      <p:cBhvr additive="base">
                                        <p:cTn id="7" dur="500" fill="hold"/>
                                        <p:tgtEl>
                                          <p:spTgt spid="176133"/>
                                        </p:tgtEl>
                                        <p:attrNameLst>
                                          <p:attrName>ppt_x</p:attrName>
                                        </p:attrNameLst>
                                      </p:cBhvr>
                                      <p:tavLst>
                                        <p:tav tm="0">
                                          <p:val>
                                            <p:strVal val="#ppt_x"/>
                                          </p:val>
                                        </p:tav>
                                        <p:tav tm="100000">
                                          <p:val>
                                            <p:strVal val="#ppt_x"/>
                                          </p:val>
                                        </p:tav>
                                      </p:tavLst>
                                    </p:anim>
                                    <p:anim calcmode="lin" valueType="num">
                                      <p:cBhvr additive="base">
                                        <p:cTn id="8" dur="500" fill="hold"/>
                                        <p:tgtEl>
                                          <p:spTgt spid="1761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3" grpId="0"/>
    </p:bldLst>
  </p:timing>
</p:sld>
</file>

<file path=ppt/theme/theme1.xml><?xml version="1.0" encoding="utf-8"?>
<a:theme xmlns:a="http://schemas.openxmlformats.org/drawingml/2006/main" name="Slit">
  <a:themeElements>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Slit</Template>
  <TotalTime>523</TotalTime>
  <Words>1215</Words>
  <Application>Microsoft Office PowerPoint</Application>
  <PresentationFormat>On-screen Show (4:3)</PresentationFormat>
  <Paragraphs>180</Paragraphs>
  <Slides>21</Slides>
  <Notes>17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Slit</vt:lpstr>
      <vt:lpstr>Frontline Fire Officer Training: Firestopping and Path of Travel Why it should matter to you</vt:lpstr>
      <vt:lpstr>Key Questions</vt:lpstr>
      <vt:lpstr>PowerPoint Presentation</vt:lpstr>
      <vt:lpstr>Objectives</vt:lpstr>
      <vt:lpstr>Fire Protection</vt:lpstr>
      <vt:lpstr>Compartmentation</vt:lpstr>
      <vt:lpstr>Importance of Compartmentation</vt:lpstr>
      <vt:lpstr>Why is building fire compartmentation important?</vt:lpstr>
      <vt:lpstr>???</vt:lpstr>
      <vt:lpstr>What is firestopping?</vt:lpstr>
      <vt:lpstr>How Do Firestop Products Work?</vt:lpstr>
      <vt:lpstr>When inspecting</vt:lpstr>
      <vt:lpstr>When inspecting</vt:lpstr>
      <vt:lpstr>Where to look</vt:lpstr>
      <vt:lpstr>Problem vs. problem solved</vt:lpstr>
      <vt:lpstr>When  inspecting</vt:lpstr>
      <vt:lpstr>When reporting on a fire</vt:lpstr>
      <vt:lpstr>When your community considers building or fire code changes</vt:lpstr>
      <vt:lpstr>When your community considers building or fire code changes</vt:lpstr>
      <vt:lpstr>Wrapping it all up…</vt:lpstr>
      <vt:lpstr>Want to get involved,  but want help with the first steps?</vt:lpstr>
    </vt:vector>
  </TitlesOfParts>
  <Company>Hilti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Frontline Fire Officer Training: What is firestopping, and what do I need to know about it?</dc:title>
  <dc:creator>valijoh</dc:creator>
  <cp:lastModifiedBy>Gorman, Theresa</cp:lastModifiedBy>
  <cp:revision>15</cp:revision>
  <dcterms:created xsi:type="dcterms:W3CDTF">2010-04-11T21:15:54Z</dcterms:created>
  <dcterms:modified xsi:type="dcterms:W3CDTF">2014-03-19T18:49:07Z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428237</vt:lpwstr>
  </property>
  <property fmtid="{D5CDD505-2E9C-101B-9397-08002B2CF9AE}" pid="3" name="NXPowerLiteSettings">
    <vt:lpwstr>F7000400038000</vt:lpwstr>
  </property>
  <property fmtid="{D5CDD505-2E9C-101B-9397-08002B2CF9AE}" pid="4" name="NXPowerLiteVersion">
    <vt:lpwstr>D5.1.6</vt:lpwstr>
  </property>
</Properties>
</file>