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71" r:id="rId2"/>
    <p:sldMasterId id="2147483684" r:id="rId3"/>
  </p:sldMasterIdLst>
  <p:notesMasterIdLst>
    <p:notesMasterId r:id="rId34"/>
  </p:notesMasterIdLst>
  <p:sldIdLst>
    <p:sldId id="257" r:id="rId4"/>
    <p:sldId id="309" r:id="rId5"/>
    <p:sldId id="278" r:id="rId6"/>
    <p:sldId id="315" r:id="rId7"/>
    <p:sldId id="281" r:id="rId8"/>
    <p:sldId id="340" r:id="rId9"/>
    <p:sldId id="339" r:id="rId10"/>
    <p:sldId id="341" r:id="rId11"/>
    <p:sldId id="338" r:id="rId12"/>
    <p:sldId id="342" r:id="rId13"/>
    <p:sldId id="276" r:id="rId14"/>
    <p:sldId id="346" r:id="rId15"/>
    <p:sldId id="312" r:id="rId16"/>
    <p:sldId id="316" r:id="rId17"/>
    <p:sldId id="320" r:id="rId18"/>
    <p:sldId id="321" r:id="rId19"/>
    <p:sldId id="322" r:id="rId20"/>
    <p:sldId id="343" r:id="rId21"/>
    <p:sldId id="326" r:id="rId22"/>
    <p:sldId id="332" r:id="rId23"/>
    <p:sldId id="328" r:id="rId24"/>
    <p:sldId id="329" r:id="rId25"/>
    <p:sldId id="330" r:id="rId26"/>
    <p:sldId id="331" r:id="rId27"/>
    <p:sldId id="334" r:id="rId28"/>
    <p:sldId id="335" r:id="rId29"/>
    <p:sldId id="336" r:id="rId30"/>
    <p:sldId id="305" r:id="rId31"/>
    <p:sldId id="345" r:id="rId32"/>
    <p:sldId id="265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WxOUHNcYiOBdiIIrFjMRbrqw7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15B35-97B8-4A43-91BC-4EAD9ACA3886}" v="109" dt="2025-03-11T19:51:01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8"/>
    <p:restoredTop sz="94661"/>
  </p:normalViewPr>
  <p:slideViewPr>
    <p:cSldViewPr snapToGrid="0">
      <p:cViewPr varScale="1">
        <p:scale>
          <a:sx n="59" d="100"/>
          <a:sy n="59" d="100"/>
        </p:scale>
        <p:origin x="10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3" Type="http://customschemas.google.com/relationships/presentationmetadata" Target="metadata"/><Relationship Id="rId58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There are two title slide options: One without photos (here)</a:t>
            </a:r>
          </a:p>
        </p:txBody>
      </p:sp>
      <p:sp>
        <p:nvSpPr>
          <p:cNvPr id="107" name="Google Shape;1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82" name="Google Shape;18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-no-pic">
    <p:bg>
      <p:bgPr>
        <a:solidFill>
          <a:schemeClr val="dk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3893" y="663867"/>
            <a:ext cx="870300" cy="8736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2"/>
          <p:cNvSpPr txBox="1"/>
          <p:nvPr/>
        </p:nvSpPr>
        <p:spPr>
          <a:xfrm>
            <a:off x="1639020" y="876370"/>
            <a:ext cx="7875917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>
            <a:off x="558830" y="2586818"/>
            <a:ext cx="8478844" cy="1684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5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5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5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5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2"/>
          </p:nvPr>
        </p:nvSpPr>
        <p:spPr>
          <a:xfrm>
            <a:off x="643893" y="4596048"/>
            <a:ext cx="296068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2_Custom Layou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4"/>
          <p:cNvCxnSpPr/>
          <p:nvPr/>
        </p:nvCxnSpPr>
        <p:spPr>
          <a:xfrm>
            <a:off x="790354" y="1422400"/>
            <a:ext cx="10611293" cy="0"/>
          </a:xfrm>
          <a:prstGeom prst="straightConnector1">
            <a:avLst/>
          </a:prstGeom>
          <a:noFill/>
          <a:ln w="9525" cap="flat" cmpd="sng">
            <a:solidFill>
              <a:srgbClr val="CCDD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47725" y="403938"/>
            <a:ext cx="10686582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FD69BF7-757F-47BD-B837-154C87696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725" y="1759331"/>
            <a:ext cx="3471003" cy="432986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1F4AF93-3D8F-8811-70CB-0C4016A68C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1606" y="1755929"/>
            <a:ext cx="6542701" cy="4325657"/>
          </a:xfrm>
        </p:spPr>
        <p:txBody>
          <a:bodyPr/>
          <a:lstStyle>
            <a:lvl1pPr marL="36576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3159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2_Custom Layou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4"/>
          <p:cNvCxnSpPr/>
          <p:nvPr/>
        </p:nvCxnSpPr>
        <p:spPr>
          <a:xfrm>
            <a:off x="790354" y="1422400"/>
            <a:ext cx="10611293" cy="0"/>
          </a:xfrm>
          <a:prstGeom prst="straightConnector1">
            <a:avLst/>
          </a:prstGeom>
          <a:noFill/>
          <a:ln w="9525" cap="flat" cmpd="sng">
            <a:solidFill>
              <a:srgbClr val="CCDD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47725" y="403938"/>
            <a:ext cx="10686582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1F4AF93-3D8F-8811-70CB-0C4016A68C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1606" y="1745361"/>
            <a:ext cx="6542701" cy="4329862"/>
          </a:xfrm>
        </p:spPr>
        <p:txBody>
          <a:bodyPr/>
          <a:lstStyle>
            <a:lvl1pPr marL="36576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7F3729C-3F4A-FB40-5E87-6BBC0F208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725" y="1640523"/>
            <a:ext cx="3958389" cy="2152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DB57B36-DAE7-5714-557F-3A77DAE9705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7725" y="3988082"/>
            <a:ext cx="3958389" cy="2152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5586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 userDrawn="1">
  <p:cSld name="Content-1pic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8"/>
          <p:cNvGrpSpPr/>
          <p:nvPr/>
        </p:nvGrpSpPr>
        <p:grpSpPr>
          <a:xfrm>
            <a:off x="6358072" y="-390442"/>
            <a:ext cx="5833928" cy="7248442"/>
            <a:chOff x="0" y="-57150"/>
            <a:chExt cx="1707852" cy="1060972"/>
          </a:xfrm>
        </p:grpSpPr>
        <p:sp>
          <p:nvSpPr>
            <p:cNvPr id="64" name="Google Shape;64;p18"/>
            <p:cNvSpPr/>
            <p:nvPr/>
          </p:nvSpPr>
          <p:spPr>
            <a:xfrm>
              <a:off x="0" y="0"/>
              <a:ext cx="1707852" cy="1003822"/>
            </a:xfrm>
            <a:custGeom>
              <a:avLst/>
              <a:gdLst/>
              <a:ahLst/>
              <a:cxnLst/>
              <a:rect l="l" t="t" r="r" b="b"/>
              <a:pathLst>
                <a:path w="1707852" h="1023494" extrusionOk="0">
                  <a:moveTo>
                    <a:pt x="0" y="0"/>
                  </a:moveTo>
                  <a:lnTo>
                    <a:pt x="1707852" y="0"/>
                  </a:lnTo>
                  <a:lnTo>
                    <a:pt x="1707852" y="1023494"/>
                  </a:lnTo>
                  <a:lnTo>
                    <a:pt x="0" y="1023494"/>
                  </a:lnTo>
                  <a:close/>
                </a:path>
              </a:pathLst>
            </a:custGeom>
            <a:solidFill>
              <a:srgbClr val="EE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6" name="Google Shape;6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8072" y="0"/>
            <a:ext cx="58339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703543" y="2222205"/>
            <a:ext cx="5130386" cy="298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C0C2C"/>
              </a:buClr>
              <a:buSzPts val="2400"/>
              <a:buFont typeface="Arial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2"/>
          </p:nvPr>
        </p:nvSpPr>
        <p:spPr>
          <a:xfrm>
            <a:off x="703543" y="1333904"/>
            <a:ext cx="4797155" cy="64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28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>
            <a:spLocks noGrp="1"/>
          </p:cNvSpPr>
          <p:nvPr>
            <p:ph type="pic" idx="3"/>
          </p:nvPr>
        </p:nvSpPr>
        <p:spPr>
          <a:xfrm>
            <a:off x="7089775" y="762000"/>
            <a:ext cx="4398963" cy="5278438"/>
          </a:xfrm>
          <a:prstGeom prst="rect">
            <a:avLst/>
          </a:prstGeom>
          <a:noFill/>
          <a:ln>
            <a:noFill/>
          </a:ln>
        </p:spPr>
      </p:sp>
      <p:pic>
        <p:nvPicPr>
          <p:cNvPr id="70" name="Google Shape;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8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/>
          </a:p>
        </p:txBody>
      </p:sp>
      <p:sp>
        <p:nvSpPr>
          <p:cNvPr id="2" name="Google Shape;55;p17">
            <a:extLst>
              <a:ext uri="{FF2B5EF4-FFF2-40B4-BE49-F238E27FC236}">
                <a16:creationId xmlns:a16="http://schemas.microsoft.com/office/drawing/2014/main" id="{15CB32AF-9568-E4DB-0B36-53FF09B8EA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Google Shape;58;p17">
            <a:extLst>
              <a:ext uri="{FF2B5EF4-FFF2-40B4-BE49-F238E27FC236}">
                <a16:creationId xmlns:a16="http://schemas.microsoft.com/office/drawing/2014/main" id="{FDD78193-82BB-2C7A-679D-6FE844BCCB1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927398" y="6434604"/>
            <a:ext cx="660144" cy="15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 preserve="1" userDrawn="1">
  <p:cSld name="Content-2pic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8"/>
          <p:cNvGrpSpPr/>
          <p:nvPr/>
        </p:nvGrpSpPr>
        <p:grpSpPr>
          <a:xfrm>
            <a:off x="6358072" y="-390442"/>
            <a:ext cx="5833928" cy="7248442"/>
            <a:chOff x="0" y="-57150"/>
            <a:chExt cx="1707852" cy="1060972"/>
          </a:xfrm>
        </p:grpSpPr>
        <p:sp>
          <p:nvSpPr>
            <p:cNvPr id="64" name="Google Shape;64;p18"/>
            <p:cNvSpPr/>
            <p:nvPr/>
          </p:nvSpPr>
          <p:spPr>
            <a:xfrm>
              <a:off x="0" y="0"/>
              <a:ext cx="1707852" cy="1003822"/>
            </a:xfrm>
            <a:custGeom>
              <a:avLst/>
              <a:gdLst/>
              <a:ahLst/>
              <a:cxnLst/>
              <a:rect l="l" t="t" r="r" b="b"/>
              <a:pathLst>
                <a:path w="1707852" h="1023494" extrusionOk="0">
                  <a:moveTo>
                    <a:pt x="0" y="0"/>
                  </a:moveTo>
                  <a:lnTo>
                    <a:pt x="1707852" y="0"/>
                  </a:lnTo>
                  <a:lnTo>
                    <a:pt x="1707852" y="1023494"/>
                  </a:lnTo>
                  <a:lnTo>
                    <a:pt x="0" y="1023494"/>
                  </a:lnTo>
                  <a:close/>
                </a:path>
              </a:pathLst>
            </a:custGeom>
            <a:solidFill>
              <a:srgbClr val="EE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6" name="Google Shape;6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8072" y="0"/>
            <a:ext cx="58339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703543" y="2222205"/>
            <a:ext cx="5130386" cy="298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C0C2C"/>
              </a:buClr>
              <a:buSzPts val="2400"/>
              <a:buFont typeface="Arial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2"/>
          </p:nvPr>
        </p:nvSpPr>
        <p:spPr>
          <a:xfrm>
            <a:off x="703543" y="1333904"/>
            <a:ext cx="4797155" cy="64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28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>
            <a:spLocks noGrp="1"/>
          </p:cNvSpPr>
          <p:nvPr>
            <p:ph type="pic" idx="3"/>
          </p:nvPr>
        </p:nvSpPr>
        <p:spPr>
          <a:xfrm>
            <a:off x="7102924" y="268272"/>
            <a:ext cx="4398963" cy="2935357"/>
          </a:xfrm>
          <a:prstGeom prst="rect">
            <a:avLst/>
          </a:prstGeom>
          <a:noFill/>
          <a:ln>
            <a:noFill/>
          </a:ln>
        </p:spPr>
      </p:sp>
      <p:pic>
        <p:nvPicPr>
          <p:cNvPr id="70" name="Google Shape;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8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/>
          </a:p>
        </p:txBody>
      </p:sp>
      <p:sp>
        <p:nvSpPr>
          <p:cNvPr id="2" name="Google Shape;69;p18">
            <a:extLst>
              <a:ext uri="{FF2B5EF4-FFF2-40B4-BE49-F238E27FC236}">
                <a16:creationId xmlns:a16="http://schemas.microsoft.com/office/drawing/2014/main" id="{B4C1BA75-CB77-488A-8678-8F202AADEB5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115828" y="3529071"/>
            <a:ext cx="4398963" cy="2935357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Google Shape;55;p17">
            <a:extLst>
              <a:ext uri="{FF2B5EF4-FFF2-40B4-BE49-F238E27FC236}">
                <a16:creationId xmlns:a16="http://schemas.microsoft.com/office/drawing/2014/main" id="{131C1848-2F57-68D9-03AA-30F8A580EF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2400" y="64215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" name="Google Shape;58;p17">
            <a:extLst>
              <a:ext uri="{FF2B5EF4-FFF2-40B4-BE49-F238E27FC236}">
                <a16:creationId xmlns:a16="http://schemas.microsoft.com/office/drawing/2014/main" id="{1E86FFF0-8D7B-6441-7CF0-A50A7756385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927398" y="6536204"/>
            <a:ext cx="660144" cy="155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901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pic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6;p18">
            <a:extLst>
              <a:ext uri="{FF2B5EF4-FFF2-40B4-BE49-F238E27FC236}">
                <a16:creationId xmlns:a16="http://schemas.microsoft.com/office/drawing/2014/main" id="{7790984A-D1D7-DCF7-1ECE-BCD4F53885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8339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9" name="Google Shape;67;p18">
            <a:extLst>
              <a:ext uri="{FF2B5EF4-FFF2-40B4-BE49-F238E27FC236}">
                <a16:creationId xmlns:a16="http://schemas.microsoft.com/office/drawing/2014/main" id="{1703CD16-9397-AEDA-5470-0243B30FDC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0" y="2374605"/>
            <a:ext cx="5130386" cy="298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C0C2C"/>
              </a:buClr>
              <a:buSzPts val="2400"/>
              <a:buFont typeface="Arial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" name="Google Shape;68;p18">
            <a:extLst>
              <a:ext uri="{FF2B5EF4-FFF2-40B4-BE49-F238E27FC236}">
                <a16:creationId xmlns:a16="http://schemas.microsoft.com/office/drawing/2014/main" id="{DEA34081-20D7-3EC4-A7E6-81BBAEB473C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6000" y="1486304"/>
            <a:ext cx="4797155" cy="64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28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" name="Google Shape;29;p14">
            <a:extLst>
              <a:ext uri="{FF2B5EF4-FFF2-40B4-BE49-F238E27FC236}">
                <a16:creationId xmlns:a16="http://schemas.microsoft.com/office/drawing/2014/main" id="{66670E92-CA3D-6EF0-C417-FB158A1E58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33;p14">
            <a:extLst>
              <a:ext uri="{FF2B5EF4-FFF2-40B4-BE49-F238E27FC236}">
                <a16:creationId xmlns:a16="http://schemas.microsoft.com/office/drawing/2014/main" id="{E777A989-E7C4-9E9A-7700-6DB379FC48F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9;p18">
            <a:extLst>
              <a:ext uri="{FF2B5EF4-FFF2-40B4-BE49-F238E27FC236}">
                <a16:creationId xmlns:a16="http://schemas.microsoft.com/office/drawing/2014/main" id="{74F65DE8-56E3-E174-6A42-FC2582B81766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669106" y="603433"/>
            <a:ext cx="4398963" cy="5278438"/>
          </a:xfrm>
          <a:prstGeom prst="rect">
            <a:avLst/>
          </a:prstGeom>
          <a:noFill/>
          <a:ln>
            <a:noFill/>
          </a:ln>
        </p:spPr>
      </p:sp>
      <p:pic>
        <p:nvPicPr>
          <p:cNvPr id="3" name="Google Shape;60;p17">
            <a:extLst>
              <a:ext uri="{FF2B5EF4-FFF2-40B4-BE49-F238E27FC236}">
                <a16:creationId xmlns:a16="http://schemas.microsoft.com/office/drawing/2014/main" id="{62865E6F-5469-76AA-C61D-349FDEC1867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1;p17">
            <a:extLst>
              <a:ext uri="{FF2B5EF4-FFF2-40B4-BE49-F238E27FC236}">
                <a16:creationId xmlns:a16="http://schemas.microsoft.com/office/drawing/2014/main" id="{B83F55A7-2737-CCE1-028B-BF02944F5D22}"/>
              </a:ext>
            </a:extLst>
          </p:cNvPr>
          <p:cNvSpPr txBox="1"/>
          <p:nvPr userDrawn="1"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1237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pic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6;p18">
            <a:extLst>
              <a:ext uri="{FF2B5EF4-FFF2-40B4-BE49-F238E27FC236}">
                <a16:creationId xmlns:a16="http://schemas.microsoft.com/office/drawing/2014/main" id="{7790984A-D1D7-DCF7-1ECE-BCD4F53885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8339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336FE730-ED45-9FF7-8AE1-7B65268FAFB3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744852" y="268272"/>
            <a:ext cx="4398963" cy="2935357"/>
          </a:xfrm>
          <a:prstGeom prst="rect">
            <a:avLst/>
          </a:prstGeom>
          <a:noFill/>
          <a:ln>
            <a:noFill/>
          </a:ln>
        </p:spPr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87A46E30-EF0B-7BE2-4965-7E90AFD81AB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7756" y="3529071"/>
            <a:ext cx="4398963" cy="2935357"/>
          </a:xfrm>
          <a:prstGeom prst="rect">
            <a:avLst/>
          </a:prstGeom>
          <a:noFill/>
          <a:ln>
            <a:noFill/>
          </a:ln>
        </p:spPr>
      </p:sp>
      <p:sp>
        <p:nvSpPr>
          <p:cNvPr id="9" name="Google Shape;67;p18">
            <a:extLst>
              <a:ext uri="{FF2B5EF4-FFF2-40B4-BE49-F238E27FC236}">
                <a16:creationId xmlns:a16="http://schemas.microsoft.com/office/drawing/2014/main" id="{1703CD16-9397-AEDA-5470-0243B30FDC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0" y="2374605"/>
            <a:ext cx="5130386" cy="298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C0C2C"/>
              </a:buClr>
              <a:buSzPts val="2400"/>
              <a:buFont typeface="Arial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" name="Google Shape;68;p18">
            <a:extLst>
              <a:ext uri="{FF2B5EF4-FFF2-40B4-BE49-F238E27FC236}">
                <a16:creationId xmlns:a16="http://schemas.microsoft.com/office/drawing/2014/main" id="{DEA34081-20D7-3EC4-A7E6-81BBAEB473C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6000" y="1486304"/>
            <a:ext cx="4797155" cy="64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28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1" name="Google Shape;60;p17">
            <a:extLst>
              <a:ext uri="{FF2B5EF4-FFF2-40B4-BE49-F238E27FC236}">
                <a16:creationId xmlns:a16="http://schemas.microsoft.com/office/drawing/2014/main" id="{7F462684-E62F-F6F7-0F1A-B806016300A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02945" y="6367924"/>
            <a:ext cx="441907" cy="44360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1;p17">
            <a:extLst>
              <a:ext uri="{FF2B5EF4-FFF2-40B4-BE49-F238E27FC236}">
                <a16:creationId xmlns:a16="http://schemas.microsoft.com/office/drawing/2014/main" id="{5B31F776-55F0-1CC6-EF1E-21B98400645C}"/>
              </a:ext>
            </a:extLst>
          </p:cNvPr>
          <p:cNvSpPr txBox="1"/>
          <p:nvPr userDrawn="1"/>
        </p:nvSpPr>
        <p:spPr>
          <a:xfrm>
            <a:off x="825256" y="6485304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/>
          </a:p>
        </p:txBody>
      </p:sp>
      <p:sp>
        <p:nvSpPr>
          <p:cNvPr id="13" name="Google Shape;29;p14">
            <a:extLst>
              <a:ext uri="{FF2B5EF4-FFF2-40B4-BE49-F238E27FC236}">
                <a16:creationId xmlns:a16="http://schemas.microsoft.com/office/drawing/2014/main" id="{66670E92-CA3D-6EF0-C417-FB158A1E58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33;p14">
            <a:extLst>
              <a:ext uri="{FF2B5EF4-FFF2-40B4-BE49-F238E27FC236}">
                <a16:creationId xmlns:a16="http://schemas.microsoft.com/office/drawing/2014/main" id="{E777A989-E7C4-9E9A-7700-6DB379FC48F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853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1pic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6;p18">
            <a:extLst>
              <a:ext uri="{FF2B5EF4-FFF2-40B4-BE49-F238E27FC236}">
                <a16:creationId xmlns:a16="http://schemas.microsoft.com/office/drawing/2014/main" id="{7790984A-D1D7-DCF7-1ECE-BCD4F53885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3" name="Google Shape;29;p14">
            <a:extLst>
              <a:ext uri="{FF2B5EF4-FFF2-40B4-BE49-F238E27FC236}">
                <a16:creationId xmlns:a16="http://schemas.microsoft.com/office/drawing/2014/main" id="{66670E92-CA3D-6EF0-C417-FB158A1E58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69;p18">
            <a:extLst>
              <a:ext uri="{FF2B5EF4-FFF2-40B4-BE49-F238E27FC236}">
                <a16:creationId xmlns:a16="http://schemas.microsoft.com/office/drawing/2014/main" id="{74F65DE8-56E3-E174-6A42-FC2582B81766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669106" y="603433"/>
            <a:ext cx="10913294" cy="5278438"/>
          </a:xfrm>
          <a:prstGeom prst="rect">
            <a:avLst/>
          </a:prstGeom>
          <a:noFill/>
          <a:ln>
            <a:noFill/>
          </a:ln>
        </p:spPr>
      </p:sp>
      <p:pic>
        <p:nvPicPr>
          <p:cNvPr id="3" name="Google Shape;60;p17">
            <a:extLst>
              <a:ext uri="{FF2B5EF4-FFF2-40B4-BE49-F238E27FC236}">
                <a16:creationId xmlns:a16="http://schemas.microsoft.com/office/drawing/2014/main" id="{62865E6F-5469-76AA-C61D-349FDEC1867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1;p17">
            <a:extLst>
              <a:ext uri="{FF2B5EF4-FFF2-40B4-BE49-F238E27FC236}">
                <a16:creationId xmlns:a16="http://schemas.microsoft.com/office/drawing/2014/main" id="{B83F55A7-2737-CCE1-028B-BF02944F5D22}"/>
              </a:ext>
            </a:extLst>
          </p:cNvPr>
          <p:cNvSpPr txBox="1"/>
          <p:nvPr userDrawn="1"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/>
          </a:p>
        </p:txBody>
      </p:sp>
      <p:pic>
        <p:nvPicPr>
          <p:cNvPr id="5" name="Google Shape;58;p17">
            <a:extLst>
              <a:ext uri="{FF2B5EF4-FFF2-40B4-BE49-F238E27FC236}">
                <a16:creationId xmlns:a16="http://schemas.microsoft.com/office/drawing/2014/main" id="{5C616B4A-D4A9-A9C1-3AA1-734D856823A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922256" y="6434400"/>
            <a:ext cx="660144" cy="155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223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1pic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6;p18">
            <a:extLst>
              <a:ext uri="{FF2B5EF4-FFF2-40B4-BE49-F238E27FC236}">
                <a16:creationId xmlns:a16="http://schemas.microsoft.com/office/drawing/2014/main" id="{7790984A-D1D7-DCF7-1ECE-BCD4F53885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13" name="Google Shape;29;p14">
            <a:extLst>
              <a:ext uri="{FF2B5EF4-FFF2-40B4-BE49-F238E27FC236}">
                <a16:creationId xmlns:a16="http://schemas.microsoft.com/office/drawing/2014/main" id="{66670E92-CA3D-6EF0-C417-FB158A1E58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69;p18">
            <a:extLst>
              <a:ext uri="{FF2B5EF4-FFF2-40B4-BE49-F238E27FC236}">
                <a16:creationId xmlns:a16="http://schemas.microsoft.com/office/drawing/2014/main" id="{74F65DE8-56E3-E174-6A42-FC2582B81766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669106" y="603433"/>
            <a:ext cx="10913294" cy="5278438"/>
          </a:xfrm>
          <a:prstGeom prst="rect">
            <a:avLst/>
          </a:prstGeom>
          <a:noFill/>
          <a:ln>
            <a:noFill/>
          </a:ln>
        </p:spPr>
      </p:sp>
      <p:pic>
        <p:nvPicPr>
          <p:cNvPr id="3" name="Google Shape;60;p17">
            <a:extLst>
              <a:ext uri="{FF2B5EF4-FFF2-40B4-BE49-F238E27FC236}">
                <a16:creationId xmlns:a16="http://schemas.microsoft.com/office/drawing/2014/main" id="{62865E6F-5469-76AA-C61D-349FDEC1867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1;p17">
            <a:extLst>
              <a:ext uri="{FF2B5EF4-FFF2-40B4-BE49-F238E27FC236}">
                <a16:creationId xmlns:a16="http://schemas.microsoft.com/office/drawing/2014/main" id="{B83F55A7-2737-CCE1-028B-BF02944F5D22}"/>
              </a:ext>
            </a:extLst>
          </p:cNvPr>
          <p:cNvSpPr txBox="1"/>
          <p:nvPr userDrawn="1"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/>
          </a:p>
        </p:txBody>
      </p:sp>
      <p:pic>
        <p:nvPicPr>
          <p:cNvPr id="5" name="Google Shape;58;p17">
            <a:extLst>
              <a:ext uri="{FF2B5EF4-FFF2-40B4-BE49-F238E27FC236}">
                <a16:creationId xmlns:a16="http://schemas.microsoft.com/office/drawing/2014/main" id="{6EDF6A5F-2486-AC9B-6632-B78F3B56F9B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922256" y="6434400"/>
            <a:ext cx="660144" cy="155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341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End Slide">
    <p:bg>
      <p:bgPr>
        <a:solidFill>
          <a:schemeClr val="dk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1"/>
          <p:cNvPicPr preferRelativeResize="0"/>
          <p:nvPr/>
        </p:nvPicPr>
        <p:blipFill rotWithShape="1">
          <a:blip r:embed="rId2">
            <a:alphaModFix amt="75000"/>
          </a:blip>
          <a:srcRect/>
          <a:stretch/>
        </p:blipFill>
        <p:spPr>
          <a:xfrm>
            <a:off x="15722" y="-34659"/>
            <a:ext cx="122579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643891" y="3648279"/>
            <a:ext cx="8382000" cy="24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Impact"/>
              <a:buNone/>
              <a:defRPr sz="9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>
            <a:spLocks noGrp="1"/>
          </p:cNvSpPr>
          <p:nvPr>
            <p:ph type="pic" idx="2"/>
          </p:nvPr>
        </p:nvSpPr>
        <p:spPr>
          <a:xfrm>
            <a:off x="9587276" y="3579345"/>
            <a:ext cx="1704501" cy="1704501"/>
          </a:xfrm>
          <a:prstGeom prst="ellipse">
            <a:avLst/>
          </a:prstGeom>
          <a:noFill/>
          <a:ln>
            <a:noFill/>
          </a:ln>
        </p:spPr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9346557" y="5475758"/>
            <a:ext cx="2309924" cy="25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3"/>
          </p:nvPr>
        </p:nvSpPr>
        <p:spPr>
          <a:xfrm>
            <a:off x="9346557" y="5814373"/>
            <a:ext cx="2519378" cy="25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892" y="773234"/>
            <a:ext cx="1358491" cy="136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9;p20">
            <a:extLst>
              <a:ext uri="{FF2B5EF4-FFF2-40B4-BE49-F238E27FC236}">
                <a16:creationId xmlns:a16="http://schemas.microsoft.com/office/drawing/2014/main" id="{86456020-4B0E-FE3B-4661-FF442E02A1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5B10-878A-380C-EF25-9ADEF4B4C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948B0-E051-5268-FDBE-A57293252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F0391-FD36-BCCC-CBD7-9CC49A62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39AE5-528E-A0FD-9770-51ACFC24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E409A-BD02-B960-AC35-3D53F6EE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2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>
  <p:cSld name="2_Custom Layout">
    <p:bg>
      <p:bgPr>
        <a:solidFill>
          <a:schemeClr val="accen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908728" y="2182332"/>
            <a:ext cx="8882971" cy="249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Impact"/>
              <a:buNone/>
              <a:defRPr sz="12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89;p20">
            <a:extLst>
              <a:ext uri="{FF2B5EF4-FFF2-40B4-BE49-F238E27FC236}">
                <a16:creationId xmlns:a16="http://schemas.microsoft.com/office/drawing/2014/main" id="{E1104DA3-CB2A-6CD7-E189-3F71740B90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73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64C2-5FE1-2C28-6DAD-870DCBAD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026C2-47C2-CACB-CFC7-BA603C1E4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75EAC-5B9F-C51C-F585-9AAFBC9D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580F8-2ED8-59C6-C90C-4A88F096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A3E9B-B8F9-95D1-DD00-A9471B9C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8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DBB4-414A-1879-B3D0-4649A6AE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191C2-75B6-E1B9-837B-612640723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BE13A-C6B1-6B5B-63EF-A906F5AC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76DC7-62E7-0543-0D40-D9A2D0138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89D56-BED6-464B-F795-936CCEB1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10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936E-C535-55DA-2321-AD8F78A8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049FE-B8CB-A947-9A79-A4FD90ED8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B7E41-8B00-0B40-295F-07340FCCB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78CBF-F7B0-A16D-C28B-63646BAA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56F30-4361-8888-DFFE-5D2B4134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3E615-D8D0-3CD2-F183-28C66D71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7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179C-8E81-F0F1-ABDC-123953A5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7D146-6214-416A-C7A8-C0A12AFB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2F438-91FC-1808-64D0-47CD04965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63381-22CA-D9A9-C7DA-27FE27CF9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086E8-6C24-5E68-B764-B22C688B3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28C37F-6724-075C-1857-311B6E62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AC0D49-E80F-A2A9-66CF-0CD182688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26D3AE-36F4-8616-B21B-35B1C7DB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2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D10D-C2F5-6C77-4732-D926472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AF582C-213F-9A0D-D0A3-A04C1EC5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92F35-C8FE-B4DB-23EB-2B206C4FD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268BD-147C-5998-5F60-E594AE63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59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D50308-A608-53AD-3D59-16BCEDFE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E5499-4FA2-DD03-4960-732FF663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865CC-E223-D7E4-60D9-E08DD519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85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D65D-2B88-67B9-BA6D-3994278C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5EF8D-547E-2137-1D90-CA63DAEC8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A65B6-7162-4FAD-D293-0BFB66C1F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0FDF1-2A82-E700-91EB-56FDE204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43248-F56F-024F-6BC7-F874820F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A2A12-F928-4516-1D81-E8DC57969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00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E702-06E4-41C6-059C-2ECF6D16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B7E3DC-6AE5-CCD4-060E-A67692CAB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5671C-4540-CB03-5F4C-EE01219C2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73E65-83A3-F356-8C74-7BDC7DD0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AAA05-9F0F-C1B4-9D54-9DBBD420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1B057-3945-0920-6DE7-9F1E1F1A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4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2CBA2-0A8A-4CD3-0249-C9FD5063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E9A1F-0180-50C7-9CBF-08755616E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9EBB0-B395-8C2E-3531-84258670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C69B4-5773-F45E-2851-BB11961A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06E8B-9669-16C8-841F-407ED81C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04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0CC357-825E-5AEE-2D27-5A374E6A4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66DD6-97BE-9BBF-84EB-4267ACD4D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434EE-8E64-BDBC-68CD-8A7A0480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7BA01-9C85-958F-B2D8-BC10CCB8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DE2D7-0786-27E4-F3C3-95018232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6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Text Slide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690352" y="1851612"/>
            <a:ext cx="10643955" cy="373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4"/>
          <p:cNvCxnSpPr/>
          <p:nvPr/>
        </p:nvCxnSpPr>
        <p:spPr>
          <a:xfrm>
            <a:off x="790354" y="1422400"/>
            <a:ext cx="10611293" cy="0"/>
          </a:xfrm>
          <a:prstGeom prst="straightConnector1">
            <a:avLst/>
          </a:prstGeom>
          <a:noFill/>
          <a:ln w="9525" cap="flat" cmpd="sng">
            <a:solidFill>
              <a:srgbClr val="CCDD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47725" y="403938"/>
            <a:ext cx="10686582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5" name="Google Shape;35;p14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3C3FC-FF3D-A391-A3AF-78F1064C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51DF0D-B3E0-7923-BB49-50D8288FA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29776-0816-6571-599F-3466761B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94516-9CC9-0631-5A5F-8EE98DF3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44E8AFC-DD24-B314-E06D-977D6BA132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275" y="2346325"/>
            <a:ext cx="1371186" cy="10826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0E1A19-B30B-4238-35D2-08D8297128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638" y="3671888"/>
            <a:ext cx="1462087" cy="132556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42738E-7631-4745-F27A-F993AE241A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38" y="5257800"/>
            <a:ext cx="1462087" cy="10144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16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D1FB7-916F-3015-0EB4-AA6F79CC0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7ABF5-4FB6-4C76-9344-75CDA7804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8606F-DD20-A262-C954-190B52FB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BEC38-D07D-5F8C-8EC1-0F01A575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368E1-DFD0-9E64-C5DB-5B13B79D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72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D60C-1BB5-78D6-64A5-4D0EE3392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61F5-6056-5776-8239-7B53F7BF4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1129D-7343-2F56-45AA-85BD3DD5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19D6A-0011-8AEE-D71F-8714F668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4B461-1A28-8524-CBC5-69EC95D5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91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63EA-165C-DAC4-F502-78881980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A04D3-215C-9286-AA29-A33808BE3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0E6A6-2AD5-634F-00F0-889B5705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17F4B-DED8-E6AA-4444-0CD7869E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649CA-1526-5D04-6119-87197F2A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65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FCE28-7895-95B8-EC19-E411174A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C41A-1140-A921-CB12-BE8727856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4E00E-91AA-8F2A-6A55-73523A0FA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84167-79E5-D80D-8EB7-87B51040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B949C-0E5F-2A11-F321-14F103BC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36271-D9D8-B595-6591-971365CC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15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41FA-E737-C614-2A47-0B5554E3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B0207-0E80-0E67-BEEB-14387CE92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1BA70-270C-A9AA-A195-B908E612F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27BB5-CD85-8DC5-4F05-66E95F148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11B0F1-593B-D668-094B-5D0DDE97C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424E51-FC99-0BF5-1295-691E563D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D4EE0-AE22-F8B4-D966-EAD6F8BF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066100-206A-4DDD-915C-B3F9BC23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25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3DE91-D3BF-5279-631B-CD37C12E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754A8-C358-76BD-653C-20AFADC0B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11710-FB3A-A781-4AF4-D53AD252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1F9A-10A0-58AC-AC7F-D3E8B7C7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56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C1C56-1C02-1559-A049-F0562F56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E67DE-F097-CC01-F839-B8D0FD2C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BBC37-40A7-663E-8386-6C3D1EE2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51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FA36C-3E54-7ADD-BA36-90B0A5C7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578E2-D5B0-318B-6752-EC2FCCE8A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E630A-0A4F-A529-3B5E-F81CC9E90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A430-56D3-4F9F-C029-55FC876C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424DD-93C6-D2FE-FA1A-E28F312D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8BA3B-0E8A-FE96-0BD3-24272FE8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68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47256-D513-6174-174C-910F404A4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9636C9-135B-40B4-30E1-78312C726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5ABD2-A2AE-3667-7F5F-FCFC0F8E3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6EF3E-E737-28ED-3C34-102F3528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D724E-4C64-4FBD-FEC0-EAB9323C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48D8-8D16-938F-0C1D-1B0DFC9F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9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2_Custom Layou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690353" y="1851612"/>
            <a:ext cx="5084336" cy="373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4"/>
          <p:cNvCxnSpPr/>
          <p:nvPr/>
        </p:nvCxnSpPr>
        <p:spPr>
          <a:xfrm>
            <a:off x="790354" y="1422400"/>
            <a:ext cx="10611293" cy="0"/>
          </a:xfrm>
          <a:prstGeom prst="straightConnector1">
            <a:avLst/>
          </a:prstGeom>
          <a:noFill/>
          <a:ln w="9525" cap="flat" cmpd="sng">
            <a:solidFill>
              <a:srgbClr val="CCDD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47725" y="403938"/>
            <a:ext cx="10686582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5" name="Google Shape;35;p14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 dirty="0"/>
          </a:p>
        </p:txBody>
      </p:sp>
      <p:sp>
        <p:nvSpPr>
          <p:cNvPr id="2" name="Google Shape;30;p14">
            <a:extLst>
              <a:ext uri="{FF2B5EF4-FFF2-40B4-BE49-F238E27FC236}">
                <a16:creationId xmlns:a16="http://schemas.microsoft.com/office/drawing/2014/main" id="{4F8068FC-8011-E782-D813-2BBBDC02DF00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249971" y="1851611"/>
            <a:ext cx="5084336" cy="373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88328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AB2E-5562-EECE-0C31-1FB062D35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26792-2892-B10C-0EEC-0580F6E3D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5DBF9-A708-8CE3-07F7-3C5C00F9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D33BB-F16F-44EC-821D-C38CCDC2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24B8C-4C5D-F89F-7E3B-FEF877E7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1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D83DF-D6BE-7B78-FD2B-941A82626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47908-0A81-2517-11F8-69E19D613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3A595-CE27-04B4-5E87-1F981EBD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65E26-05D1-C8B5-8659-4EE4DEB5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C99B-93C2-76F4-72F5-234020F3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3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2_Custom Layou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4"/>
          <p:cNvCxnSpPr/>
          <p:nvPr/>
        </p:nvCxnSpPr>
        <p:spPr>
          <a:xfrm>
            <a:off x="790354" y="1422400"/>
            <a:ext cx="10611293" cy="0"/>
          </a:xfrm>
          <a:prstGeom prst="straightConnector1">
            <a:avLst/>
          </a:prstGeom>
          <a:noFill/>
          <a:ln w="9525" cap="flat" cmpd="sng">
            <a:solidFill>
              <a:srgbClr val="CCDD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47725" y="403938"/>
            <a:ext cx="10686582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49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2_Custom Layou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4"/>
          <p:cNvCxnSpPr/>
          <p:nvPr/>
        </p:nvCxnSpPr>
        <p:spPr>
          <a:xfrm>
            <a:off x="790354" y="1422400"/>
            <a:ext cx="10611293" cy="0"/>
          </a:xfrm>
          <a:prstGeom prst="straightConnector1">
            <a:avLst/>
          </a:prstGeom>
          <a:noFill/>
          <a:ln w="9525" cap="flat" cmpd="sng">
            <a:solidFill>
              <a:srgbClr val="CCDD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47725" y="403938"/>
            <a:ext cx="10686582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AC972-239B-1CDB-7C34-6AB34B602D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575" y="1828800"/>
            <a:ext cx="5043488" cy="42402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3C6851E-61D0-3375-B764-AF8BD9F1FC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169" y="1828800"/>
            <a:ext cx="5043488" cy="42402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8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2_Custom Layou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4"/>
          <p:cNvCxnSpPr/>
          <p:nvPr/>
        </p:nvCxnSpPr>
        <p:spPr>
          <a:xfrm>
            <a:off x="790354" y="1422400"/>
            <a:ext cx="10611293" cy="0"/>
          </a:xfrm>
          <a:prstGeom prst="straightConnector1">
            <a:avLst/>
          </a:prstGeom>
          <a:noFill/>
          <a:ln w="9525" cap="flat" cmpd="sng">
            <a:solidFill>
              <a:srgbClr val="CCDD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47725" y="403938"/>
            <a:ext cx="10686582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DC2E4-A572-C243-6330-057EFDDAD3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" y="1741384"/>
            <a:ext cx="1703388" cy="12715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FEFC62D-0D36-25EE-96D1-7E08C8BFE8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400" y="3260347"/>
            <a:ext cx="1703388" cy="12715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49824A0-1AFA-6FB5-7C89-DDE5AB1558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3194" y="4779310"/>
            <a:ext cx="1703388" cy="12715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59D20C-7B32-2DB3-1199-95C8CF9570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82888" y="1800122"/>
            <a:ext cx="7991475" cy="121285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ACA3A40-4103-2735-B24B-F1043CE7AA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82887" y="3339243"/>
            <a:ext cx="7991475" cy="1212850"/>
          </a:xfrm>
        </p:spPr>
        <p:txBody>
          <a:bodyPr/>
          <a:lstStyle>
            <a:lvl1pPr marL="50800" indent="0">
              <a:buNone/>
              <a:defRPr/>
            </a:lvl1pPr>
            <a:lvl5pPr marL="19431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5964148-46D0-0320-D140-AE47806467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82886" y="4779310"/>
            <a:ext cx="7991475" cy="121285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2173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2_Custom Layou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4"/>
          <p:cNvCxnSpPr/>
          <p:nvPr/>
        </p:nvCxnSpPr>
        <p:spPr>
          <a:xfrm>
            <a:off x="790354" y="1422400"/>
            <a:ext cx="10611293" cy="0"/>
          </a:xfrm>
          <a:prstGeom prst="straightConnector1">
            <a:avLst/>
          </a:prstGeom>
          <a:noFill/>
          <a:ln w="9525" cap="flat" cmpd="sng">
            <a:solidFill>
              <a:srgbClr val="CCDD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47725" y="403938"/>
            <a:ext cx="10686582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FD69BF7-757F-47BD-B837-154C87696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63304" y="1781662"/>
            <a:ext cx="3471003" cy="432986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1F4AF93-3D8F-8811-70CB-0C4016A68C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25" y="1786888"/>
            <a:ext cx="6542701" cy="4329862"/>
          </a:xfrm>
        </p:spPr>
        <p:txBody>
          <a:bodyPr/>
          <a:lstStyle>
            <a:lvl1pPr marL="36576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3078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2_Custom Layou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4"/>
          <p:cNvCxnSpPr/>
          <p:nvPr/>
        </p:nvCxnSpPr>
        <p:spPr>
          <a:xfrm>
            <a:off x="790354" y="1422400"/>
            <a:ext cx="10611293" cy="0"/>
          </a:xfrm>
          <a:prstGeom prst="straightConnector1">
            <a:avLst/>
          </a:prstGeom>
          <a:noFill/>
          <a:ln w="9525" cap="flat" cmpd="sng">
            <a:solidFill>
              <a:srgbClr val="CCDD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47725" y="403938"/>
            <a:ext cx="10686582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1F4AF93-3D8F-8811-70CB-0C4016A68C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25" y="1786888"/>
            <a:ext cx="6542701" cy="4329862"/>
          </a:xfrm>
        </p:spPr>
        <p:txBody>
          <a:bodyPr/>
          <a:lstStyle>
            <a:lvl1pPr marL="36576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7F3729C-3F4A-FB40-5E87-6BBC0F208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43258" y="1707564"/>
            <a:ext cx="3958389" cy="2152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DB57B36-DAE7-5714-557F-3A77DAE9705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443258" y="4055123"/>
            <a:ext cx="3958389" cy="2152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2343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9" r:id="rId2"/>
    <p:sldLayoutId id="2147483652" r:id="rId3"/>
    <p:sldLayoutId id="2147483662" r:id="rId4"/>
    <p:sldLayoutId id="2147483663" r:id="rId5"/>
    <p:sldLayoutId id="2147483697" r:id="rId6"/>
    <p:sldLayoutId id="2147483696" r:id="rId7"/>
    <p:sldLayoutId id="2147483664" r:id="rId8"/>
    <p:sldLayoutId id="2147483665" r:id="rId9"/>
    <p:sldLayoutId id="2147483666" r:id="rId10"/>
    <p:sldLayoutId id="2147483667" r:id="rId11"/>
    <p:sldLayoutId id="2147483655" r:id="rId12"/>
    <p:sldLayoutId id="2147483659" r:id="rId13"/>
    <p:sldLayoutId id="2147483661" r:id="rId14"/>
    <p:sldLayoutId id="2147483660" r:id="rId15"/>
    <p:sldLayoutId id="2147483668" r:id="rId16"/>
    <p:sldLayoutId id="2147483670" r:id="rId17"/>
    <p:sldLayoutId id="2147483658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3D7A8C-CA9E-7B95-61D4-9914AF0C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B2DCD-7D84-B63F-AB68-DEDCF1465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CE98-779D-2C21-0C5B-EF1032D5B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86A0-6E41-4F25-A31E-9EFBCD35354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BA59E-E99C-3636-EC2E-94C67598A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25DA9-2569-8A0B-6D2F-255B44E29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0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1F34A-0A70-32FB-A7F3-12099A5E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8121B-9864-768A-528A-F00C42F26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AC278-2721-D434-D0BE-71EB7F4BD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116FAC-99D9-49D2-AD8D-37F05B6ED75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A6F45-EB90-00F4-394C-069D99E60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ABFAC-492A-EEB6-F3C1-30E14FE12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6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ff.org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Relationship Id="rId9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529786" y="2282018"/>
            <a:ext cx="11132427" cy="1684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9600" dirty="0"/>
              <a:t>New Recruit </a:t>
            </a: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9600" dirty="0"/>
              <a:t>IAFF Orientation</a:t>
            </a:r>
            <a:endParaRPr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F3FB1D-147E-7725-5D84-5E1D92743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D8380EF-4E02-D748-7EB0-07BF733FB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3770" y="1851611"/>
            <a:ext cx="10550537" cy="4113759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[Insert Local Win] Example: 8% Pay Increase. </a:t>
            </a:r>
            <a:endParaRPr lang="en-US" sz="3600" dirty="0">
              <a:solidFill>
                <a:schemeClr val="tx2"/>
              </a:solidFill>
            </a:endParaRPr>
          </a:p>
          <a:p>
            <a:pPr marL="50800" indent="0">
              <a:buNone/>
            </a:pPr>
            <a:endParaRPr lang="en-US" sz="3600" b="1" dirty="0">
              <a:solidFill>
                <a:schemeClr val="tx2"/>
              </a:solidFill>
            </a:endParaRPr>
          </a:p>
          <a:p>
            <a:pPr marL="5080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[Insert Local Win]</a:t>
            </a:r>
            <a:endParaRPr lang="en-US" sz="3600" dirty="0">
              <a:solidFill>
                <a:schemeClr val="tx2"/>
              </a:solidFill>
            </a:endParaRPr>
          </a:p>
          <a:p>
            <a:pPr marL="50800" indent="0">
              <a:buNone/>
            </a:pPr>
            <a:endParaRPr lang="en-US" sz="3600" b="1" dirty="0">
              <a:solidFill>
                <a:schemeClr val="tx2"/>
              </a:solidFill>
            </a:endParaRPr>
          </a:p>
          <a:p>
            <a:pPr marL="5080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[Insert Local Win]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70F6B-C630-43D6-5F10-3C6EDD66715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Recent Major Local Victories </a:t>
            </a:r>
          </a:p>
        </p:txBody>
      </p:sp>
    </p:spTree>
    <p:extLst>
      <p:ext uri="{BB962C8B-B14F-4D97-AF65-F5344CB8AC3E}">
        <p14:creationId xmlns:p14="http://schemas.microsoft.com/office/powerpoint/2010/main" val="416120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9144EE-2CB0-F017-FE5A-4CB03D20CE1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59229" y="403938"/>
            <a:ext cx="11582400" cy="728662"/>
          </a:xfrm>
        </p:spPr>
        <p:txBody>
          <a:bodyPr/>
          <a:lstStyle/>
          <a:p>
            <a:pPr algn="ctr"/>
            <a:r>
              <a:rPr lang="en-US" sz="4100" dirty="0"/>
              <a:t>Previous New Recruit Classes Who All Joined the IAFF</a:t>
            </a:r>
          </a:p>
        </p:txBody>
      </p:sp>
      <p:pic>
        <p:nvPicPr>
          <p:cNvPr id="13" name="Picture Placeholder 12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C61DEFE0-E4A9-5C56-93F5-C758211769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112" r="5112"/>
          <a:stretch>
            <a:fillRect/>
          </a:stretch>
        </p:blipFill>
        <p:spPr/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DEFE50E-296D-E519-FCD4-13B7D8BAC3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7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1A678-E789-4D74-B291-93D5985A1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2A5275-7087-8103-0926-F1F22E85095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59229" y="403938"/>
            <a:ext cx="11582400" cy="728662"/>
          </a:xfrm>
        </p:spPr>
        <p:txBody>
          <a:bodyPr/>
          <a:lstStyle/>
          <a:p>
            <a:pPr algn="ctr"/>
            <a:r>
              <a:rPr lang="en-US" sz="4100" dirty="0"/>
              <a:t>Previous New Recruit Classes Who All Joined the IAFF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14F62C6-8771-3CAB-6EEE-BEA8CE9121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34EED-CE4E-9D7E-8EE1-5C9C0E5C6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9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C86577-F0D6-BFD3-D732-0A937F3B18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5063BF4-E537-11CB-CE11-3CFA6B332E34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7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BBC4215-AE95-AF45-3E79-4668B4AEA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352" y="1676400"/>
            <a:ext cx="10643955" cy="4648200"/>
          </a:xfrm>
        </p:spPr>
        <p:txBody>
          <a:bodyPr>
            <a:normAutofit fontScale="92500" lnSpcReduction="20000"/>
          </a:bodyPr>
          <a:lstStyle/>
          <a:p>
            <a:pPr marL="5080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Honor Our Fallen Heroes Act: </a:t>
            </a:r>
            <a:r>
              <a:rPr lang="en-US" sz="2400" dirty="0">
                <a:solidFill>
                  <a:schemeClr val="tx2"/>
                </a:solidFill>
              </a:rPr>
              <a:t>Recognize first responders’ occupational cancer deaths as occurring in the line of duty and provide death benefits to their survivors.</a:t>
            </a:r>
          </a:p>
          <a:p>
            <a:pPr marL="5080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Public Safety Officer Free Speech Act: </a:t>
            </a:r>
            <a:r>
              <a:rPr lang="en-US" sz="2400" dirty="0">
                <a:solidFill>
                  <a:schemeClr val="tx2"/>
                </a:solidFill>
              </a:rPr>
              <a:t>Further protections for fire fighters to speak openly and freely about job-related issues. </a:t>
            </a:r>
          </a:p>
          <a:p>
            <a:pPr marL="5080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PFAS Alternatives Act:</a:t>
            </a:r>
            <a:r>
              <a:rPr lang="en-US" sz="2400" dirty="0">
                <a:solidFill>
                  <a:schemeClr val="tx2"/>
                </a:solidFill>
              </a:rPr>
              <a:t> The development of next-generation protective gear free of carcinogens. </a:t>
            </a:r>
          </a:p>
          <a:p>
            <a:pPr marL="5080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9/11 Responder and Survivor Health Funding Correction Act</a:t>
            </a:r>
            <a:r>
              <a:rPr lang="en-US" sz="2400" dirty="0">
                <a:solidFill>
                  <a:schemeClr val="tx2"/>
                </a:solidFill>
              </a:rPr>
              <a:t> to fulfill our nation’s commitment to protecting and honoring those who responded to the Sept. 11 terror attacks.</a:t>
            </a:r>
          </a:p>
          <a:p>
            <a:pPr marL="5080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Wildfire Preparedness and Response Act:</a:t>
            </a:r>
            <a:r>
              <a:rPr lang="en-US" sz="2400" dirty="0">
                <a:solidFill>
                  <a:schemeClr val="tx2"/>
                </a:solidFill>
              </a:rPr>
              <a:t> Ensure our nation’s fire fighters are properly trained and ready to protect their communities from wildfires.</a:t>
            </a:r>
          </a:p>
          <a:p>
            <a:pPr marL="5080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Public Safety Employer-Employee Cooperation Act:</a:t>
            </a:r>
            <a:r>
              <a:rPr lang="en-US" sz="2400" dirty="0">
                <a:solidFill>
                  <a:schemeClr val="tx2"/>
                </a:solidFill>
              </a:rPr>
              <a:t> National fire fighter collective bargaining rights.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8B281-608B-0FBF-75A6-E2AB29DDF1F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Current IAFF Initiatives</a:t>
            </a:r>
          </a:p>
        </p:txBody>
      </p:sp>
    </p:spTree>
    <p:extLst>
      <p:ext uri="{BB962C8B-B14F-4D97-AF65-F5344CB8AC3E}">
        <p14:creationId xmlns:p14="http://schemas.microsoft.com/office/powerpoint/2010/main" val="332393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4F86-332D-429A-D0AC-5410FBB9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Membership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F84227-6A67-F2E8-E3EC-CEB07E3B8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5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0A859-BF17-6CFC-A5A0-4F679B3709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E46D3-EDF8-D9B0-A743-CC4FCB2D462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4000" dirty="0"/>
              <a:t>Benefits of Membership - Return on Investment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225542-2374-6121-F1F0-520A8A856C4A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b="1" dirty="0"/>
              <a:t>$</a:t>
            </a:r>
            <a:r>
              <a:rPr lang="en-US" b="1" dirty="0">
                <a:highlight>
                  <a:srgbClr val="FFFF00"/>
                </a:highlight>
              </a:rPr>
              <a:t>___</a:t>
            </a:r>
            <a:r>
              <a:rPr lang="en-US" b="1" dirty="0"/>
              <a:t> per </a:t>
            </a:r>
            <a:r>
              <a:rPr lang="en-US" b="1" dirty="0">
                <a:highlight>
                  <a:srgbClr val="FFFF00"/>
                </a:highlight>
              </a:rPr>
              <a:t>[month/pay period]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79C647-06E7-7479-8E27-C8017E1AE5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1606" y="1556657"/>
            <a:ext cx="6542701" cy="5128466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dirty="0">
                <a:highlight>
                  <a:srgbClr val="FFFF00"/>
                </a:highlight>
              </a:rPr>
              <a:t>[If Applicable] Collective Bargaining Agreement Representation </a:t>
            </a:r>
          </a:p>
          <a:p>
            <a:pPr marL="457200" indent="-457200"/>
            <a:r>
              <a:rPr lang="en-US" dirty="0"/>
              <a:t>An organization with the sole purpose of advocating for your profession, family, and community. </a:t>
            </a:r>
          </a:p>
          <a:p>
            <a:pPr marL="457200" indent="-457200"/>
            <a:r>
              <a:rPr lang="en-US" dirty="0"/>
              <a:t>Collective Voice with Local, State, and Federal Government </a:t>
            </a:r>
          </a:p>
          <a:p>
            <a:pPr marL="457200" indent="-457200"/>
            <a:r>
              <a:rPr lang="en-US" dirty="0"/>
              <a:t>IAFF Financial Corporation benefits</a:t>
            </a:r>
          </a:p>
          <a:p>
            <a:pPr marL="457200" indent="-457200"/>
            <a:r>
              <a:rPr lang="en-US" dirty="0"/>
              <a:t>Disaster Relief Financial Assistance and Burn Support </a:t>
            </a:r>
          </a:p>
          <a:p>
            <a:pPr marL="457200" indent="-457200"/>
            <a:r>
              <a:rPr lang="en-US" dirty="0"/>
              <a:t>Access to discounted Associates &amp; Bachelor Degrees</a:t>
            </a:r>
          </a:p>
          <a:p>
            <a:pPr marL="457200" indent="-457200"/>
            <a:r>
              <a:rPr lang="en-US" dirty="0"/>
              <a:t>Discounted Legal Services</a:t>
            </a:r>
          </a:p>
          <a:p>
            <a:pPr marL="457200" indent="-457200"/>
            <a:r>
              <a:rPr lang="en-US" dirty="0">
                <a:highlight>
                  <a:srgbClr val="FFFF00"/>
                </a:highlight>
              </a:rPr>
              <a:t>[Insert Other Benefits]</a:t>
            </a:r>
          </a:p>
        </p:txBody>
      </p:sp>
    </p:spTree>
    <p:extLst>
      <p:ext uri="{BB962C8B-B14F-4D97-AF65-F5344CB8AC3E}">
        <p14:creationId xmlns:p14="http://schemas.microsoft.com/office/powerpoint/2010/main" val="1200811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0A859-BF17-6CFC-A5A0-4F679B3709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E46D3-EDF8-D9B0-A743-CC4FCB2D462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4000" dirty="0"/>
              <a:t>Benefits of Membership - Return on Investment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225542-2374-6121-F1F0-520A8A856C4A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b="1" dirty="0"/>
              <a:t>$</a:t>
            </a:r>
            <a:r>
              <a:rPr lang="en-US" b="1" dirty="0">
                <a:highlight>
                  <a:srgbClr val="FFFF00"/>
                </a:highlight>
              </a:rPr>
              <a:t>___</a:t>
            </a:r>
            <a:r>
              <a:rPr lang="en-US" b="1" dirty="0"/>
              <a:t> per </a:t>
            </a:r>
            <a:r>
              <a:rPr lang="en-US" b="1" dirty="0">
                <a:highlight>
                  <a:srgbClr val="FFFF00"/>
                </a:highlight>
              </a:rPr>
              <a:t>[month/pay period]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79C647-06E7-7479-8E27-C8017E1AE5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1606" y="1556657"/>
            <a:ext cx="6542701" cy="5128466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>
                <a:highlight>
                  <a:srgbClr val="FFFF00"/>
                </a:highlight>
              </a:rPr>
              <a:t>[Insert Local Union Victory] Example 2022: Significant compensation increases and 4% step plan</a:t>
            </a:r>
          </a:p>
          <a:p>
            <a:pPr marL="457200" indent="-457200"/>
            <a:r>
              <a:rPr lang="en-US" dirty="0">
                <a:highlight>
                  <a:srgbClr val="FFFF00"/>
                </a:highlight>
              </a:rPr>
              <a:t>[Insert Local Union Victory] Example 2023: Win civil service protections</a:t>
            </a:r>
          </a:p>
          <a:p>
            <a:pPr marL="457200" indent="-457200"/>
            <a:r>
              <a:rPr lang="en-US" dirty="0">
                <a:highlight>
                  <a:srgbClr val="FFFF00"/>
                </a:highlight>
              </a:rPr>
              <a:t>[Insert Local Union Victory]</a:t>
            </a:r>
          </a:p>
          <a:p>
            <a:pPr marL="457200" indent="-457200"/>
            <a:r>
              <a:rPr lang="en-US" dirty="0">
                <a:highlight>
                  <a:srgbClr val="FFFF00"/>
                </a:highlight>
              </a:rPr>
              <a:t>[Insert Local Union Victory]</a:t>
            </a:r>
          </a:p>
          <a:p>
            <a:pPr marL="457200" indent="-457200"/>
            <a:r>
              <a:rPr lang="en-US" dirty="0">
                <a:highlight>
                  <a:srgbClr val="FFFF00"/>
                </a:highlight>
              </a:rPr>
              <a:t>[Insert Local Union Victory]</a:t>
            </a:r>
          </a:p>
          <a:p>
            <a:pPr marL="457200" indent="-457200"/>
            <a:r>
              <a:rPr lang="en-US" dirty="0">
                <a:highlight>
                  <a:srgbClr val="FFFF00"/>
                </a:highlight>
              </a:rPr>
              <a:t>[Insert Local Union Victory]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35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EB7B80-4F6F-C067-1957-7857EB7F57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A38E7-0F67-1963-7E0E-729A3B12654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[Insert Recent Lobby, Fundraiser, other Event]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502E7-0146-B21E-EDEF-3A936C28591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26D96B-006D-D4B9-A1E1-A714871A378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 descr="A group of people standing in front of a red carpet&#10;&#10;Description automatically generated">
            <a:extLst>
              <a:ext uri="{FF2B5EF4-FFF2-40B4-BE49-F238E27FC236}">
                <a16:creationId xmlns:a16="http://schemas.microsoft.com/office/drawing/2014/main" id="{49763F9F-DA8C-D984-A772-91632CD9FDC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3738" b="13738"/>
          <a:stretch>
            <a:fillRect/>
          </a:stretch>
        </p:blipFill>
        <p:spPr>
          <a:xfrm>
            <a:off x="7443788" y="4054475"/>
            <a:ext cx="3957637" cy="2152650"/>
          </a:xfrm>
        </p:spPr>
      </p:pic>
    </p:spTree>
    <p:extLst>
      <p:ext uri="{BB962C8B-B14F-4D97-AF65-F5344CB8AC3E}">
        <p14:creationId xmlns:p14="http://schemas.microsoft.com/office/powerpoint/2010/main" val="2429185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64030-124C-2571-99F3-BD69C72D1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9" y="1961321"/>
            <a:ext cx="5868479" cy="29353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8214E-FBBF-6F0F-D425-05203E1CF3E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0" y="268272"/>
            <a:ext cx="5868479" cy="1070671"/>
          </a:xfrm>
        </p:spPr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[Insert Recent Lobby, Fundraiser, other Event]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BD673-3174-1A6A-1580-901B728D34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12" name="Picture Placeholder 11" descr="A group of people wearing face masks and gloves&#10;&#10;Description automatically generated">
            <a:extLst>
              <a:ext uri="{FF2B5EF4-FFF2-40B4-BE49-F238E27FC236}">
                <a16:creationId xmlns:a16="http://schemas.microsoft.com/office/drawing/2014/main" id="{961022D8-98F3-B3C1-1EEA-03427D399715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2"/>
          <a:srcRect t="5515" b="5515"/>
          <a:stretch>
            <a:fillRect/>
          </a:stretch>
        </p:blipFill>
        <p:spPr/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4DFC5-016D-2019-AC01-A5068752EE44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3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AE7D-8005-667F-B504-D56138A5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4059"/>
            <a:ext cx="12192000" cy="4502790"/>
          </a:xfrm>
        </p:spPr>
        <p:txBody>
          <a:bodyPr/>
          <a:lstStyle/>
          <a:p>
            <a:pPr algn="ctr"/>
            <a:r>
              <a:rPr lang="en-US" sz="9600" dirty="0"/>
              <a:t>CONGRATULATIONS</a:t>
            </a:r>
            <a:br>
              <a:rPr lang="en-US" sz="9600" dirty="0"/>
            </a:br>
            <a:r>
              <a:rPr lang="en-US" sz="9600" dirty="0"/>
              <a:t>&amp; </a:t>
            </a:r>
            <a:br>
              <a:rPr lang="en-US" sz="9600" dirty="0"/>
            </a:br>
            <a:r>
              <a:rPr lang="en-US" sz="9600" dirty="0"/>
              <a:t>WELCOME TO THE IAFF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AE89F5-AD1B-D56B-C077-B1B2AA4D1D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47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4AA990-70A3-66E1-B61E-C8ACC13BCE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27175D-E06C-FD95-DC0D-819CDEFEB841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37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293DB5-4B35-5315-E6DC-282AD07F1A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4D5A1-DE09-949D-0A3E-13171F17E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352" y="1851612"/>
            <a:ext cx="10643955" cy="3906931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[Insert Local Initiative] Example: Compensation increases</a:t>
            </a:r>
          </a:p>
          <a:p>
            <a:r>
              <a:rPr lang="en-US" dirty="0">
                <a:highlight>
                  <a:srgbClr val="FFFF00"/>
                </a:highlight>
              </a:rPr>
              <a:t>[Insert Local Initiative] Example: Coats for Kids</a:t>
            </a:r>
          </a:p>
          <a:p>
            <a:r>
              <a:rPr lang="en-US" dirty="0">
                <a:highlight>
                  <a:srgbClr val="FFFF00"/>
                </a:highlight>
              </a:rPr>
              <a:t>[Insert Local Initiative]</a:t>
            </a:r>
          </a:p>
          <a:p>
            <a:r>
              <a:rPr lang="en-US" dirty="0">
                <a:highlight>
                  <a:srgbClr val="FFFF00"/>
                </a:highlight>
              </a:rPr>
              <a:t>[Insert Local Initiative]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E855E-BB4A-CCB7-D8F6-407B59AE454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Current Local Initiatives</a:t>
            </a:r>
          </a:p>
        </p:txBody>
      </p:sp>
    </p:spTree>
    <p:extLst>
      <p:ext uri="{BB962C8B-B14F-4D97-AF65-F5344CB8AC3E}">
        <p14:creationId xmlns:p14="http://schemas.microsoft.com/office/powerpoint/2010/main" val="3723664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B935-5907-06F2-F503-A7F5F321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Involved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DCDA6D-6CCA-E315-B563-72222D37D5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98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BFB4FE-DF13-6D07-5B06-B60E2A08B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B933D-7C04-7E32-A163-E575E55C5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352" y="1851612"/>
            <a:ext cx="10643955" cy="4070217"/>
          </a:xfrm>
        </p:spPr>
        <p:txBody>
          <a:bodyPr/>
          <a:lstStyle/>
          <a:p>
            <a:pPr marL="50800" indent="0">
              <a:buNone/>
            </a:pPr>
            <a:r>
              <a:rPr lang="en-US" dirty="0"/>
              <a:t>Stay Informed:</a:t>
            </a:r>
          </a:p>
          <a:p>
            <a:r>
              <a:rPr lang="en-US" dirty="0"/>
              <a:t>Read your emails </a:t>
            </a:r>
          </a:p>
          <a:p>
            <a:r>
              <a:rPr lang="en-US" dirty="0"/>
              <a:t>Visit the IAFF’s website: </a:t>
            </a:r>
            <a:r>
              <a:rPr lang="en-US" dirty="0">
                <a:hlinkClick r:id="rId2"/>
              </a:rPr>
              <a:t>www.IAFF.org</a:t>
            </a:r>
            <a:r>
              <a:rPr lang="en-US" dirty="0"/>
              <a:t> </a:t>
            </a:r>
          </a:p>
          <a:p>
            <a:r>
              <a:rPr lang="en-US" dirty="0"/>
              <a:t>Visit our Local’s website: </a:t>
            </a:r>
            <a:r>
              <a:rPr lang="en-US" dirty="0">
                <a:highlight>
                  <a:srgbClr val="FFFF00"/>
                </a:highlight>
              </a:rPr>
              <a:t>[insert URL] </a:t>
            </a:r>
          </a:p>
          <a:p>
            <a:r>
              <a:rPr lang="en-US" dirty="0"/>
              <a:t>Facebook </a:t>
            </a:r>
            <a:endParaRPr lang="en-US" i="1" dirty="0"/>
          </a:p>
          <a:p>
            <a:r>
              <a:rPr lang="en-US" dirty="0"/>
              <a:t>Instagram</a:t>
            </a:r>
          </a:p>
          <a:p>
            <a:r>
              <a:rPr lang="en-US" dirty="0"/>
              <a:t>Twitter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60C56-9BC0-52E6-880A-FB34797355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How You can get involved</a:t>
            </a:r>
          </a:p>
        </p:txBody>
      </p:sp>
    </p:spTree>
    <p:extLst>
      <p:ext uri="{BB962C8B-B14F-4D97-AF65-F5344CB8AC3E}">
        <p14:creationId xmlns:p14="http://schemas.microsoft.com/office/powerpoint/2010/main" val="2304253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BFB4FE-DF13-6D07-5B06-B60E2A08B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B933D-7C04-7E32-A163-E575E55C5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dirty="0"/>
              <a:t>Attend &amp; Participate in Union Functions:</a:t>
            </a:r>
          </a:p>
          <a:p>
            <a:r>
              <a:rPr lang="en-US" dirty="0"/>
              <a:t>Attend Union Meetings</a:t>
            </a:r>
          </a:p>
          <a:p>
            <a:r>
              <a:rPr lang="en-US" dirty="0"/>
              <a:t>Zoom Updates</a:t>
            </a:r>
          </a:p>
          <a:p>
            <a:r>
              <a:rPr lang="en-US" dirty="0"/>
              <a:t>Fundraisers </a:t>
            </a:r>
          </a:p>
          <a:p>
            <a:r>
              <a:rPr lang="en-US" dirty="0">
                <a:highlight>
                  <a:srgbClr val="FFFF00"/>
                </a:highlight>
              </a:rPr>
              <a:t>[Insert other events/functions]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60C56-9BC0-52E6-880A-FB34797355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How You can get involved</a:t>
            </a:r>
          </a:p>
        </p:txBody>
      </p:sp>
    </p:spTree>
    <p:extLst>
      <p:ext uri="{BB962C8B-B14F-4D97-AF65-F5344CB8AC3E}">
        <p14:creationId xmlns:p14="http://schemas.microsoft.com/office/powerpoint/2010/main" val="1678662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BFB4FE-DF13-6D07-5B06-B60E2A08B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B933D-7C04-7E32-A163-E575E55C5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353" y="1851612"/>
            <a:ext cx="6243848" cy="3735773"/>
          </a:xfrm>
        </p:spPr>
        <p:txBody>
          <a:bodyPr/>
          <a:lstStyle/>
          <a:p>
            <a:r>
              <a:rPr lang="en-US" sz="3600" dirty="0"/>
              <a:t>Local/State Political Action Committee (PAC) </a:t>
            </a:r>
          </a:p>
          <a:p>
            <a:pPr marL="50800" indent="0">
              <a:buNone/>
            </a:pPr>
            <a:endParaRPr lang="en-US" sz="3600" dirty="0"/>
          </a:p>
          <a:p>
            <a:r>
              <a:rPr lang="en-US" sz="3600" dirty="0"/>
              <a:t>FIREPAC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60C56-9BC0-52E6-880A-FB34797355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How You can get involved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01D1E-2C18-1145-6DA5-212C4C6453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65011" y="0"/>
            <a:ext cx="462698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294E1E-9A86-D9AE-08AC-DAE289F82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724" y="3904555"/>
            <a:ext cx="2162477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52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BFB4FE-DF13-6D07-5B06-B60E2A08B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B933D-7C04-7E32-A163-E575E55C5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352" y="1851612"/>
            <a:ext cx="10643955" cy="4102874"/>
          </a:xfrm>
        </p:spPr>
        <p:txBody>
          <a:bodyPr/>
          <a:lstStyle/>
          <a:p>
            <a:r>
              <a:rPr lang="en-US" dirty="0"/>
              <a:t>Be the best in your profession</a:t>
            </a:r>
          </a:p>
          <a:p>
            <a:r>
              <a:rPr lang="en-US" dirty="0"/>
              <a:t>Know your rights and look out for each other</a:t>
            </a:r>
          </a:p>
          <a:p>
            <a:r>
              <a:rPr lang="en-US" dirty="0"/>
              <a:t>Learn everything you can</a:t>
            </a:r>
          </a:p>
          <a:p>
            <a:r>
              <a:rPr lang="en-US" dirty="0"/>
              <a:t>Bring your interests and talents to the Local</a:t>
            </a:r>
          </a:p>
          <a:p>
            <a:r>
              <a:rPr lang="en-US" dirty="0"/>
              <a:t>Protect your voice through the political process</a:t>
            </a:r>
          </a:p>
          <a:p>
            <a:r>
              <a:rPr lang="en-US" dirty="0"/>
              <a:t>Help in the community with charities</a:t>
            </a:r>
          </a:p>
          <a:p>
            <a:r>
              <a:rPr lang="en-US" i="1" dirty="0"/>
              <a:t>STAY INVOLVED IN THE JOB</a:t>
            </a:r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60C56-9BC0-52E6-880A-FB34797355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Member’s Responsibilities </a:t>
            </a:r>
          </a:p>
        </p:txBody>
      </p:sp>
    </p:spTree>
    <p:extLst>
      <p:ext uri="{BB962C8B-B14F-4D97-AF65-F5344CB8AC3E}">
        <p14:creationId xmlns:p14="http://schemas.microsoft.com/office/powerpoint/2010/main" val="3563126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0853A5-D278-025C-88E7-A4CB4F166F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3A3E9-9B52-FB39-7E6F-FD87B2D0C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118" y="172877"/>
            <a:ext cx="4773361" cy="310843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1EC8B-82A0-73CE-127F-40BA2C88C62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What is a Union?</a:t>
            </a:r>
          </a:p>
        </p:txBody>
      </p:sp>
      <p:pic>
        <p:nvPicPr>
          <p:cNvPr id="3074" name="Picture 2" descr="May be an image of 6 people and people studying">
            <a:extLst>
              <a:ext uri="{FF2B5EF4-FFF2-40B4-BE49-F238E27FC236}">
                <a16:creationId xmlns:a16="http://schemas.microsoft.com/office/drawing/2014/main" id="{FBB687CD-2578-76AD-38A5-39B9F5949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4" y="1595653"/>
            <a:ext cx="4038651" cy="30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y be an image of 4 people and text">
            <a:extLst>
              <a:ext uri="{FF2B5EF4-FFF2-40B4-BE49-F238E27FC236}">
                <a16:creationId xmlns:a16="http://schemas.microsoft.com/office/drawing/2014/main" id="{EA80B553-054A-0837-462E-E6DEF681D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4"/>
          <a:stretch/>
        </p:blipFill>
        <p:spPr bwMode="auto">
          <a:xfrm>
            <a:off x="4585646" y="2299097"/>
            <a:ext cx="3377812" cy="44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y be an image of 3 people, television and text that says 'の A'">
            <a:extLst>
              <a:ext uri="{FF2B5EF4-FFF2-40B4-BE49-F238E27FC236}">
                <a16:creationId xmlns:a16="http://schemas.microsoft.com/office/drawing/2014/main" id="{8C4FC3B2-2B7D-F998-E961-BC4796697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68" y="3281311"/>
            <a:ext cx="3997712" cy="299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31ABF6-79C2-D245-B63A-915F557A8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679" y="4637315"/>
            <a:ext cx="3461657" cy="1497627"/>
          </a:xfrm>
        </p:spPr>
        <p:txBody>
          <a:bodyPr/>
          <a:lstStyle/>
          <a:p>
            <a:r>
              <a:rPr lang="en-US" sz="4000" dirty="0"/>
              <a:t>Family </a:t>
            </a:r>
          </a:p>
          <a:p>
            <a:r>
              <a:rPr lang="en-US" sz="4000" dirty="0"/>
              <a:t>Voice </a:t>
            </a:r>
          </a:p>
        </p:txBody>
      </p:sp>
    </p:spTree>
    <p:extLst>
      <p:ext uri="{BB962C8B-B14F-4D97-AF65-F5344CB8AC3E}">
        <p14:creationId xmlns:p14="http://schemas.microsoft.com/office/powerpoint/2010/main" val="4234597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3C546FF3-9B52-445A-BC6D-5755CCCF7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238" b="3"/>
          <a:stretch/>
        </p:blipFill>
        <p:spPr>
          <a:xfrm>
            <a:off x="0" y="-5603"/>
            <a:ext cx="3002259" cy="3388883"/>
          </a:xfrm>
          <a:prstGeom prst="rect">
            <a:avLst/>
          </a:prstGeom>
        </p:spPr>
      </p:pic>
      <p:pic>
        <p:nvPicPr>
          <p:cNvPr id="12" name="Picture 11" descr="A picture containing person, standing, person, posing&#10;&#10;Description automatically generated">
            <a:extLst>
              <a:ext uri="{FF2B5EF4-FFF2-40B4-BE49-F238E27FC236}">
                <a16:creationId xmlns:a16="http://schemas.microsoft.com/office/drawing/2014/main" id="{B91281BE-3ACC-4100-9825-B739CFC6EA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13"/>
          <a:stretch/>
        </p:blipFill>
        <p:spPr>
          <a:xfrm>
            <a:off x="2980481" y="5618"/>
            <a:ext cx="3010535" cy="3383270"/>
          </a:xfrm>
          <a:prstGeom prst="rect">
            <a:avLst/>
          </a:prstGeom>
        </p:spPr>
      </p:pic>
      <p:pic>
        <p:nvPicPr>
          <p:cNvPr id="5" name="Picture 4" descr="A yellow sign sitting on the grass&#10;&#10;Description automatically generated">
            <a:extLst>
              <a:ext uri="{FF2B5EF4-FFF2-40B4-BE49-F238E27FC236}">
                <a16:creationId xmlns:a16="http://schemas.microsoft.com/office/drawing/2014/main" id="{3D067584-ED0E-47FC-9B02-64D1CBB2B9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2"/>
          <a:stretch/>
        </p:blipFill>
        <p:spPr>
          <a:xfrm>
            <a:off x="5991016" y="10"/>
            <a:ext cx="3002279" cy="3383270"/>
          </a:xfrm>
          <a:prstGeom prst="rect">
            <a:avLst/>
          </a:prstGeom>
        </p:spPr>
      </p:pic>
      <p:pic>
        <p:nvPicPr>
          <p:cNvPr id="7" name="Picture 6" descr="A group of men sitting at a table eating food&#10;&#10;Description automatically generated with medium confidence">
            <a:extLst>
              <a:ext uri="{FF2B5EF4-FFF2-40B4-BE49-F238E27FC236}">
                <a16:creationId xmlns:a16="http://schemas.microsoft.com/office/drawing/2014/main" id="{3F6CB4A7-ED9A-4D15-A0A4-E1C4E4E7B9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r="16697" b="-3"/>
          <a:stretch/>
        </p:blipFill>
        <p:spPr>
          <a:xfrm>
            <a:off x="2835480" y="3383280"/>
            <a:ext cx="3073317" cy="3469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r="25918" b="4"/>
          <a:stretch/>
        </p:blipFill>
        <p:spPr>
          <a:xfrm>
            <a:off x="5887019" y="3364852"/>
            <a:ext cx="3103299" cy="3487530"/>
          </a:xfrm>
          <a:prstGeom prst="rect">
            <a:avLst/>
          </a:prstGeom>
        </p:spPr>
      </p:pic>
      <p:pic>
        <p:nvPicPr>
          <p:cNvPr id="25" name="Picture 24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F8440CE5-FAD3-4580-9BC9-E3924AD583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r="10957" b="-3"/>
          <a:stretch/>
        </p:blipFill>
        <p:spPr>
          <a:xfrm>
            <a:off x="8979085" y="3200400"/>
            <a:ext cx="3226460" cy="3651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81FA6B-4F92-12B9-0BEF-8473E503DF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3295" y="5618"/>
            <a:ext cx="3194782" cy="3194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652C9-8BFB-4241-D2DC-F1247AFA9C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364852"/>
            <a:ext cx="3226460" cy="351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72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BC7EE-5CE6-D3E4-E3EC-5776B85F27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Google Shape;122;p26">
            <a:extLst>
              <a:ext uri="{FF2B5EF4-FFF2-40B4-BE49-F238E27FC236}">
                <a16:creationId xmlns:a16="http://schemas.microsoft.com/office/drawing/2014/main" id="{8B6E748D-EF1E-6DBA-868D-BA66DDEDA2CA}"/>
              </a:ext>
            </a:extLst>
          </p:cNvPr>
          <p:cNvSpPr txBox="1">
            <a:spLocks/>
          </p:cNvSpPr>
          <p:nvPr/>
        </p:nvSpPr>
        <p:spPr>
          <a:xfrm>
            <a:off x="462667" y="164452"/>
            <a:ext cx="8347419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>
              <a:lnSpc>
                <a:spcPct val="90000"/>
              </a:lnSpc>
              <a:spcBef>
                <a:spcPts val="1000"/>
              </a:spcBef>
              <a:buSzPts val="2800"/>
            </a:pPr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Join our Union Family!</a:t>
            </a:r>
          </a:p>
        </p:txBody>
      </p:sp>
      <p:pic>
        <p:nvPicPr>
          <p:cNvPr id="1026" name="Picture 2" descr="May be an image of 13 people and text">
            <a:extLst>
              <a:ext uri="{FF2B5EF4-FFF2-40B4-BE49-F238E27FC236}">
                <a16:creationId xmlns:a16="http://schemas.microsoft.com/office/drawing/2014/main" id="{0BE79E6F-EA71-1D3E-5323-74B2449A7333}"/>
              </a:ext>
            </a:extLst>
          </p:cNvPr>
          <p:cNvPicPr>
            <a:picLocks noGrp="1" noChangeAspect="1" noChangeArrowheads="1"/>
          </p:cNvPicPr>
          <p:nvPr>
            <p:ph type="pic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2" b="21932"/>
          <a:stretch>
            <a:fillRect/>
          </a:stretch>
        </p:blipFill>
        <p:spPr bwMode="auto">
          <a:xfrm>
            <a:off x="587375" y="1252538"/>
            <a:ext cx="10995025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C48325-A95C-4F1D-A427-75EA34EC3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113" y="2025233"/>
            <a:ext cx="5130386" cy="28075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u="sng" dirty="0">
                <a:solidFill>
                  <a:schemeClr val="tx1"/>
                </a:solidFill>
                <a:highlight>
                  <a:srgbClr val="FFFF00"/>
                </a:highlight>
                <a:latin typeface="Impact" panose="020B0806030902050204" pitchFamily="34" charset="0"/>
              </a:rPr>
              <a:t>     </a:t>
            </a:r>
            <a:r>
              <a:rPr lang="en-US" sz="4800" u="sng" dirty="0">
                <a:solidFill>
                  <a:schemeClr val="tx1"/>
                </a:solidFill>
                <a:latin typeface="Impact" panose="020B0806030902050204" pitchFamily="34" charset="0"/>
              </a:rPr>
              <a:t>% </a:t>
            </a:r>
            <a:r>
              <a:rPr lang="en-US" sz="4800" dirty="0">
                <a:solidFill>
                  <a:schemeClr val="tx1"/>
                </a:solidFill>
                <a:latin typeface="Impact" panose="020B0806030902050204" pitchFamily="34" charset="0"/>
              </a:rPr>
              <a:t>of Fire Fighters are members of 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tx1"/>
                </a:solidFill>
                <a:latin typeface="Impact" panose="020B0806030902050204" pitchFamily="34" charset="0"/>
              </a:rPr>
              <a:t>IAFF Local </a:t>
            </a:r>
            <a:r>
              <a:rPr lang="en-US" sz="4800" dirty="0">
                <a:solidFill>
                  <a:schemeClr val="tx1"/>
                </a:solidFill>
                <a:highlight>
                  <a:srgbClr val="FFFF00"/>
                </a:highlight>
                <a:latin typeface="Impact" panose="020B0806030902050204" pitchFamily="34" charset="0"/>
              </a:rPr>
              <a:t>___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E14602-D7BB-AA6C-0F44-E480854B3821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1D87E9-6D62-954F-0E59-71E7ACF20E36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42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643891" y="3648279"/>
            <a:ext cx="8382000" cy="24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Impact"/>
              <a:buNone/>
            </a:pPr>
            <a:r>
              <a:rPr lang="en-US"/>
              <a:t>THANK YOU! </a:t>
            </a:r>
            <a:br>
              <a:rPr lang="en-US"/>
            </a:br>
            <a:r>
              <a:rPr lang="en-US"/>
              <a:t>ANY QUESTIONS?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B022CF-6848-0EC5-3C27-57182BC2EA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2958C-8EAD-8A09-9AC1-EF334D0C455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en-US" sz="4000" dirty="0"/>
              <a:t>When You Join, You Belong To 3 Organizations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98A4FE1-732E-9DF3-57C1-50644C16EA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D79447A-9755-70BE-40AD-3A4A3E808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0D78C-75C6-20C8-9211-BB89862BA9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International Association of Fire Fighters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8A17850-465E-A6AD-9579-943D1D4340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  <a:latin typeface="+mj-lt"/>
              </a:rPr>
              <a:t>[Insert State Association]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687B721-DBFA-634A-3EB3-F0ADF22941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  <a:latin typeface="+mj-lt"/>
              </a:rPr>
              <a:t>[Insert Local] </a:t>
            </a:r>
          </a:p>
        </p:txBody>
      </p:sp>
      <p:pic>
        <p:nvPicPr>
          <p:cNvPr id="9" name="Picture 8" descr="A yellow and red logo with black text&#10;&#10;Description automatically generated">
            <a:extLst>
              <a:ext uri="{FF2B5EF4-FFF2-40B4-BE49-F238E27FC236}">
                <a16:creationId xmlns:a16="http://schemas.microsoft.com/office/drawing/2014/main" id="{9A19752C-BE71-CADB-BDEB-E5A68098A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65" y="1810126"/>
            <a:ext cx="1202846" cy="12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4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3A4FBF-5963-05D1-864A-90F0D3F19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944" y="1273628"/>
            <a:ext cx="5431972" cy="52033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Founded on February 28, 1918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354,812 Members &amp; 3,549 Locals </a:t>
            </a:r>
            <a:r>
              <a:rPr lang="en-US" sz="1200" dirty="0"/>
              <a:t>(3/1/2025)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C0C2C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112,888 New Members since 2000 </a:t>
            </a:r>
            <a:r>
              <a:rPr lang="en-US" sz="2000" dirty="0">
                <a:solidFill>
                  <a:srgbClr val="00B050"/>
                </a:solidFill>
              </a:rPr>
              <a:t>(+47%)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Important Resources: </a:t>
            </a:r>
          </a:p>
          <a:p>
            <a:r>
              <a:rPr lang="en-US" sz="2000" dirty="0"/>
              <a:t>    - Government Affairs &amp; Political Action </a:t>
            </a:r>
          </a:p>
          <a:p>
            <a:r>
              <a:rPr lang="en-US" sz="2000" dirty="0"/>
              <a:t>    - Communications </a:t>
            </a:r>
          </a:p>
          <a:p>
            <a:r>
              <a:rPr lang="en-US" sz="2000" dirty="0"/>
              <a:t>    - Legal Services </a:t>
            </a:r>
          </a:p>
          <a:p>
            <a:r>
              <a:rPr lang="en-US" sz="2000" dirty="0"/>
              <a:t>    - Hazmat Training &amp; Grant Administration </a:t>
            </a:r>
          </a:p>
          <a:p>
            <a:r>
              <a:rPr lang="en-US" sz="2000" dirty="0"/>
              <a:t>    - Health, Safety &amp; Medicine </a:t>
            </a:r>
          </a:p>
          <a:p>
            <a:r>
              <a:rPr lang="en-US" sz="2000" dirty="0"/>
              <a:t>    - Collective Bargaining/Financial Analysis</a:t>
            </a:r>
          </a:p>
          <a:p>
            <a:r>
              <a:rPr lang="en-US" sz="2000" dirty="0"/>
              <a:t>    - GIS/EMS Analysis </a:t>
            </a:r>
          </a:p>
          <a:p>
            <a:r>
              <a:rPr lang="en-US" sz="2000" dirty="0"/>
              <a:t>    - Center of Excellence (BH Treatment)</a:t>
            </a:r>
          </a:p>
          <a:p>
            <a:r>
              <a:rPr lang="en-US" sz="2000" dirty="0"/>
              <a:t>    - Burn Fund </a:t>
            </a:r>
          </a:p>
          <a:p>
            <a:endParaRPr lang="en-US" sz="2000" dirty="0"/>
          </a:p>
        </p:txBody>
      </p:sp>
      <p:pic>
        <p:nvPicPr>
          <p:cNvPr id="15" name="Picture 14" descr="A yellow and red logo with black text&#10;&#10;Description automatically generated">
            <a:extLst>
              <a:ext uri="{FF2B5EF4-FFF2-40B4-BE49-F238E27FC236}">
                <a16:creationId xmlns:a16="http://schemas.microsoft.com/office/drawing/2014/main" id="{ECEF7508-9170-94FE-CFC7-9F995CF8D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4882"/>
            <a:ext cx="818623" cy="81862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6267CCD-CD8A-EF4F-4CE6-2F48B979A38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34366" y="222620"/>
            <a:ext cx="4887687" cy="642793"/>
          </a:xfrm>
        </p:spPr>
        <p:txBody>
          <a:bodyPr/>
          <a:lstStyle/>
          <a:p>
            <a:r>
              <a:rPr lang="en-US" dirty="0"/>
              <a:t>International Association of Fire Fighters</a:t>
            </a:r>
          </a:p>
        </p:txBody>
      </p:sp>
      <p:pic>
        <p:nvPicPr>
          <p:cNvPr id="5" name="kelly2025legislativeconference">
            <a:hlinkClick r:id="" action="ppaction://media"/>
            <a:extLst>
              <a:ext uri="{FF2B5EF4-FFF2-40B4-BE49-F238E27FC236}">
                <a16:creationId xmlns:a16="http://schemas.microsoft.com/office/drawing/2014/main" id="{C1C72B9B-5909-3E3E-231E-7CD9B26B129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6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3786" y="354882"/>
            <a:ext cx="3079830" cy="547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54F4CC-AF58-4840-3593-061D6D491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CBB19C-0474-B102-C4B7-FB7468BA8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3770" y="1851611"/>
            <a:ext cx="10550537" cy="4113759"/>
          </a:xfrm>
        </p:spPr>
        <p:txBody>
          <a:bodyPr>
            <a:normAutofit fontScale="77500" lnSpcReduction="20000"/>
          </a:bodyPr>
          <a:lstStyle/>
          <a:p>
            <a:pPr marL="5080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Social Security Fairness Act: </a:t>
            </a:r>
            <a:r>
              <a:rPr lang="en-US" sz="3600" dirty="0">
                <a:solidFill>
                  <a:schemeClr val="tx2"/>
                </a:solidFill>
              </a:rPr>
              <a:t>$233 billion in retirement benefits restored for our members.</a:t>
            </a:r>
          </a:p>
          <a:p>
            <a:pPr marL="50800" indent="0">
              <a:buNone/>
            </a:pPr>
            <a:endParaRPr lang="en-US" sz="3600" b="1" dirty="0">
              <a:solidFill>
                <a:schemeClr val="tx2"/>
              </a:solidFill>
            </a:endParaRPr>
          </a:p>
          <a:p>
            <a:pPr marL="5080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AFG/SAFER Grants Reauthorization: </a:t>
            </a:r>
            <a:r>
              <a:rPr lang="en-US" sz="3600" dirty="0">
                <a:solidFill>
                  <a:schemeClr val="tx2"/>
                </a:solidFill>
              </a:rPr>
              <a:t>$700 million annual funding to fire departments.</a:t>
            </a:r>
          </a:p>
          <a:p>
            <a:pPr marL="50800" indent="0">
              <a:buNone/>
            </a:pPr>
            <a:endParaRPr lang="en-US" sz="3600" b="1" dirty="0">
              <a:solidFill>
                <a:schemeClr val="tx2"/>
              </a:solidFill>
            </a:endParaRPr>
          </a:p>
          <a:p>
            <a:pPr marL="5080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Push for Collective Bargaining Rights in Southern States:</a:t>
            </a:r>
            <a:r>
              <a:rPr lang="en-US" sz="3600" dirty="0">
                <a:solidFill>
                  <a:schemeClr val="tx2"/>
                </a:solidFill>
              </a:rPr>
              <a:t> Local collective bargaining ordinances and first ever CBAs in Georgia, Tennessee, Texas, Virginia, etc.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520E1-9632-A228-C1C0-A9B55132725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Recent Major IAFF Victories </a:t>
            </a:r>
          </a:p>
        </p:txBody>
      </p:sp>
    </p:spTree>
    <p:extLst>
      <p:ext uri="{BB962C8B-B14F-4D97-AF65-F5344CB8AC3E}">
        <p14:creationId xmlns:p14="http://schemas.microsoft.com/office/powerpoint/2010/main" val="120589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6A0F378-427A-A549-4090-644E9372FE33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B20E5-C793-C85A-5E75-8897EE90814B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D79DE-0B4D-B793-C6E2-2780190E8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181AA-1597-15E9-DD16-F1314C1A481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0" y="925287"/>
            <a:ext cx="4797155" cy="1132060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[Insert State Association]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C692A-EF17-4019-D084-E1EC248F9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0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A3AEC0-2DAC-A6B3-9A77-9E6249609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B7E7520-870B-9F02-1735-933A580CD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3770" y="1851611"/>
            <a:ext cx="10550537" cy="4113759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[Insert State Win] Example: Statewide Firefighter Cancer Bill. </a:t>
            </a:r>
            <a:endParaRPr lang="en-US" sz="3600" dirty="0">
              <a:solidFill>
                <a:schemeClr val="tx2"/>
              </a:solidFill>
            </a:endParaRPr>
          </a:p>
          <a:p>
            <a:pPr marL="50800" indent="0">
              <a:buNone/>
            </a:pPr>
            <a:endParaRPr lang="en-US" sz="3600" b="1" dirty="0">
              <a:solidFill>
                <a:schemeClr val="tx2"/>
              </a:solidFill>
            </a:endParaRPr>
          </a:p>
          <a:p>
            <a:pPr marL="5080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[Insert State Win]</a:t>
            </a:r>
            <a:endParaRPr lang="en-US" sz="3600" dirty="0">
              <a:solidFill>
                <a:schemeClr val="tx2"/>
              </a:solidFill>
            </a:endParaRPr>
          </a:p>
          <a:p>
            <a:pPr marL="50800" indent="0">
              <a:buNone/>
            </a:pPr>
            <a:endParaRPr lang="en-US" sz="3600" b="1" dirty="0">
              <a:solidFill>
                <a:schemeClr val="tx2"/>
              </a:solidFill>
            </a:endParaRPr>
          </a:p>
          <a:p>
            <a:pPr marL="5080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[Insert State Win]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D2414-1776-231B-C550-33D11699951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Recent Major State Victories </a:t>
            </a:r>
          </a:p>
        </p:txBody>
      </p:sp>
    </p:spTree>
    <p:extLst>
      <p:ext uri="{BB962C8B-B14F-4D97-AF65-F5344CB8AC3E}">
        <p14:creationId xmlns:p14="http://schemas.microsoft.com/office/powerpoint/2010/main" val="2037096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115F01-70AB-DB4A-13FD-5BD8C37B1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16D05-622C-E3B8-4D4A-A7D82DE6808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3262" y="789618"/>
            <a:ext cx="4797155" cy="642793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[Insert Local]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BED39BA-BB1C-AB9D-A5CE-B326689762B8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94B4C-1271-F733-484A-25A27D797C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89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AFF Brand Colors">
      <a:dk1>
        <a:srgbClr val="000000"/>
      </a:dk1>
      <a:lt1>
        <a:srgbClr val="FFFFFF"/>
      </a:lt1>
      <a:dk2>
        <a:srgbClr val="0C0C2C"/>
      </a:dk2>
      <a:lt2>
        <a:srgbClr val="E7E6E6"/>
      </a:lt2>
      <a:accent1>
        <a:srgbClr val="EE0000"/>
      </a:accent1>
      <a:accent2>
        <a:srgbClr val="010BA3"/>
      </a:accent2>
      <a:accent3>
        <a:srgbClr val="A5A5A5"/>
      </a:accent3>
      <a:accent4>
        <a:srgbClr val="F1AB44"/>
      </a:accent4>
      <a:accent5>
        <a:srgbClr val="5F5192"/>
      </a:accent5>
      <a:accent6>
        <a:srgbClr val="0A5F6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775</Words>
  <Application>Microsoft Office PowerPoint</Application>
  <PresentationFormat>Widescreen</PresentationFormat>
  <Paragraphs>136</Paragraphs>
  <Slides>30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Georgia</vt:lpstr>
      <vt:lpstr>Impact</vt:lpstr>
      <vt:lpstr>Office Theme</vt:lpstr>
      <vt:lpstr>Custom Design</vt:lpstr>
      <vt:lpstr>1_Custom Design</vt:lpstr>
      <vt:lpstr>PowerPoint Presentation</vt:lpstr>
      <vt:lpstr>CONGRATULATIONS &amp;  WELCOME TO THE IAFF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of Membership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Involved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Banks</dc:creator>
  <cp:lastModifiedBy>Pettit, Neil</cp:lastModifiedBy>
  <cp:revision>18</cp:revision>
  <dcterms:created xsi:type="dcterms:W3CDTF">2023-05-31T16:54:20Z</dcterms:created>
  <dcterms:modified xsi:type="dcterms:W3CDTF">2025-03-24T17:10:52Z</dcterms:modified>
</cp:coreProperties>
</file>