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58" r:id="rId10"/>
    <p:sldId id="275" r:id="rId11"/>
    <p:sldId id="276" r:id="rId12"/>
    <p:sldId id="277" r:id="rId13"/>
    <p:sldId id="278" r:id="rId14"/>
    <p:sldId id="279" r:id="rId15"/>
    <p:sldId id="259" r:id="rId16"/>
    <p:sldId id="260" r:id="rId17"/>
    <p:sldId id="267" r:id="rId18"/>
    <p:sldId id="263" r:id="rId19"/>
    <p:sldId id="264" r:id="rId20"/>
    <p:sldId id="265" r:id="rId21"/>
    <p:sldId id="266" r:id="rId22"/>
    <p:sldId id="261" r:id="rId23"/>
    <p:sldId id="262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C2AE-0149-4099-8E13-6B1182D59B9B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AA2E-AE03-4733-97E7-62D03E7B5D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873A6-BFD8-4E6C-9755-76B0F720BB84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70B2-83E6-4952-A67A-86E8EE1C89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This is a template on things</a:t>
            </a:r>
            <a:r>
              <a:rPr lang="en-US" sz="1600" baseline="0" dirty="0" smtClean="0"/>
              <a:t> you need to do to start your program.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We will go over each one individually.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Mission statements</a:t>
            </a:r>
            <a:r>
              <a:rPr lang="en-US" sz="1600" baseline="0" dirty="0" smtClean="0"/>
              <a:t> generally relate to:</a:t>
            </a:r>
          </a:p>
          <a:p>
            <a:pPr>
              <a:buFontTx/>
              <a:buNone/>
            </a:pPr>
            <a:r>
              <a:rPr lang="en-US" sz="1600" baseline="0" dirty="0" smtClean="0"/>
              <a:t>-Quality</a:t>
            </a:r>
          </a:p>
          <a:p>
            <a:pPr>
              <a:buFontTx/>
              <a:buNone/>
            </a:pPr>
            <a:r>
              <a:rPr lang="en-US" sz="1600" baseline="0" dirty="0" smtClean="0"/>
              <a:t>-Excellence</a:t>
            </a:r>
          </a:p>
          <a:p>
            <a:pPr>
              <a:buFontTx/>
              <a:buNone/>
            </a:pPr>
            <a:r>
              <a:rPr lang="en-US" sz="1600" baseline="0" dirty="0" smtClean="0"/>
              <a:t>-Commitment to uniformed personnel</a:t>
            </a:r>
          </a:p>
          <a:p>
            <a:pPr>
              <a:buFontTx/>
              <a:buNone/>
            </a:pPr>
            <a:r>
              <a:rPr lang="en-US" sz="1600" baseline="0" dirty="0" smtClean="0"/>
              <a:t>-Department goals</a:t>
            </a:r>
          </a:p>
          <a:p>
            <a:pPr>
              <a:buFontTx/>
              <a:buNone/>
            </a:pPr>
            <a:r>
              <a:rPr lang="en-US" sz="1600" baseline="0" dirty="0" smtClean="0"/>
              <a:t>-Compliance with regulations</a:t>
            </a:r>
          </a:p>
          <a:p>
            <a:pPr>
              <a:buFontTx/>
              <a:buNone/>
            </a:pPr>
            <a:r>
              <a:rPr lang="en-US" sz="1600" baseline="0" dirty="0" smtClean="0"/>
              <a:t>-Consistency of service and confidentiality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sz="1600" baseline="0" dirty="0" smtClean="0"/>
              <a:t>Goals:</a:t>
            </a:r>
          </a:p>
          <a:p>
            <a:pPr>
              <a:buFontTx/>
              <a:buNone/>
            </a:pPr>
            <a:r>
              <a:rPr lang="en-US" sz="1600" baseline="0" dirty="0" smtClean="0"/>
              <a:t>-Specific</a:t>
            </a:r>
          </a:p>
          <a:p>
            <a:pPr>
              <a:buFontTx/>
              <a:buNone/>
            </a:pPr>
            <a:r>
              <a:rPr lang="en-US" sz="1600" baseline="0" dirty="0" smtClean="0"/>
              <a:t>-Measurable</a:t>
            </a:r>
          </a:p>
          <a:p>
            <a:pPr>
              <a:buFontTx/>
              <a:buNone/>
            </a:pPr>
            <a:r>
              <a:rPr lang="en-US" sz="1600" baseline="0" dirty="0" smtClean="0"/>
              <a:t>-Attainable</a:t>
            </a:r>
          </a:p>
          <a:p>
            <a:pPr>
              <a:buFontTx/>
              <a:buNone/>
            </a:pPr>
            <a:r>
              <a:rPr lang="en-US" sz="1600" baseline="0" dirty="0" smtClean="0"/>
              <a:t>-Realistic</a:t>
            </a:r>
          </a:p>
          <a:p>
            <a:pPr>
              <a:buFontTx/>
              <a:buNone/>
            </a:pPr>
            <a:r>
              <a:rPr lang="en-US" sz="1600" baseline="0" dirty="0" smtClean="0"/>
              <a:t>-Time bound</a:t>
            </a:r>
          </a:p>
          <a:p>
            <a:pPr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-Advertise</a:t>
            </a:r>
            <a:r>
              <a:rPr lang="en-US" sz="1600" baseline="0" dirty="0" smtClean="0"/>
              <a:t> for interest</a:t>
            </a:r>
          </a:p>
          <a:p>
            <a:r>
              <a:rPr lang="en-US" sz="1600" baseline="0" dirty="0" smtClean="0"/>
              <a:t>-Interview</a:t>
            </a:r>
          </a:p>
          <a:p>
            <a:r>
              <a:rPr lang="en-US" sz="1600" baseline="0" dirty="0" smtClean="0"/>
              <a:t>-Selection person/panel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Make sure before</a:t>
            </a:r>
            <a:r>
              <a:rPr lang="en-US" sz="1600" baseline="0" dirty="0" smtClean="0"/>
              <a:t> they are accepted into the program that they fully understand what is expected of them.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Allot of money may be wasted on someone who is getting into something they didn’t understand fully.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Develop a budget that is based on your long term goals and objectives.</a:t>
            </a:r>
          </a:p>
          <a:p>
            <a:endParaRPr lang="en-US" sz="1600" dirty="0" smtClean="0"/>
          </a:p>
          <a:p>
            <a:r>
              <a:rPr lang="en-US" sz="1600" dirty="0" smtClean="0"/>
              <a:t>The budget should divide costs into program components</a:t>
            </a:r>
            <a:r>
              <a:rPr lang="en-US" sz="1600" baseline="0" dirty="0" smtClean="0"/>
              <a:t> or areas, and delineate personnel, operating costs, and capital costs per fiscal year.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aseline="0" dirty="0" smtClean="0"/>
              <a:t>This is a basic template on getting your program rolling.</a:t>
            </a: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C70B2-83E6-4952-A67A-86E8EE1C890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89BC4-E594-460E-A882-2074000372EF}" type="datetimeFigureOut">
              <a:rPr lang="en-US" smtClean="0"/>
              <a:pPr/>
              <a:t>12/9/2009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5799C5-BB99-4252-B2D8-4DF59B64E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grantsupport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90800"/>
          </a:xfrm>
        </p:spPr>
        <p:txBody>
          <a:bodyPr/>
          <a:lstStyle/>
          <a:p>
            <a:pPr algn="ctr"/>
            <a:r>
              <a:rPr lang="en-US" dirty="0" smtClean="0"/>
              <a:t>Managing Peer Fitness Trainers in your Department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Ron Gemsheim</a:t>
            </a:r>
          </a:p>
          <a:p>
            <a:pPr algn="ctr"/>
            <a:r>
              <a:rPr lang="en-US" dirty="0" smtClean="0"/>
              <a:t>Captain</a:t>
            </a:r>
          </a:p>
          <a:p>
            <a:pPr algn="ctr"/>
            <a:r>
              <a:rPr lang="en-US" dirty="0" smtClean="0"/>
              <a:t>Fairfax County (Va.) Fire &amp; Rescue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the Program is Established…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  an Implementation Strategy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the concept has been accepted, the program should be officially adopted.</a:t>
            </a:r>
          </a:p>
          <a:p>
            <a:pPr lvl="2"/>
            <a:r>
              <a:rPr lang="en-US" dirty="0" smtClean="0"/>
              <a:t>May be done through an administrative process.</a:t>
            </a:r>
          </a:p>
          <a:p>
            <a:pPr lvl="3"/>
            <a:r>
              <a:rPr lang="en-US" dirty="0" smtClean="0"/>
              <a:t>General order signed by the fire chief</a:t>
            </a:r>
          </a:p>
          <a:p>
            <a:pPr lvl="3"/>
            <a:r>
              <a:rPr lang="en-US" dirty="0" smtClean="0"/>
              <a:t>Union contract negotiations</a:t>
            </a:r>
          </a:p>
          <a:p>
            <a:pPr lvl="3"/>
            <a:r>
              <a:rPr lang="en-US" dirty="0" smtClean="0"/>
              <a:t>Memorandum of understanding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the Program is Established…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Internal/External Marketing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Educating all parties involved in the process regarding all aspects of the program is CRUCIAL to the success of the program.</a:t>
            </a:r>
          </a:p>
          <a:p>
            <a:pPr lvl="2"/>
            <a:r>
              <a:rPr lang="en-US" dirty="0" smtClean="0"/>
              <a:t>Emphasize benefits and safeguards</a:t>
            </a:r>
          </a:p>
          <a:p>
            <a:pPr lvl="2"/>
            <a:r>
              <a:rPr lang="en-US" dirty="0" smtClean="0"/>
              <a:t>Support from labor/management</a:t>
            </a:r>
          </a:p>
          <a:p>
            <a:pPr lvl="2"/>
            <a:r>
              <a:rPr lang="en-US" dirty="0" smtClean="0"/>
              <a:t>Health benefits for members</a:t>
            </a:r>
          </a:p>
          <a:p>
            <a:pPr lvl="2"/>
            <a:r>
              <a:rPr lang="en-US" dirty="0" smtClean="0"/>
              <a:t>Cost savings for department</a:t>
            </a:r>
          </a:p>
          <a:p>
            <a:pPr lvl="2"/>
            <a:r>
              <a:rPr lang="en-US" dirty="0" smtClean="0"/>
              <a:t>Testimonials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the Program is Established…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Monitor Progress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Progress should be regularly reviewed and periodically assessed for possible changes.</a:t>
            </a:r>
          </a:p>
          <a:p>
            <a:pPr lvl="2"/>
            <a:r>
              <a:rPr lang="en-US" dirty="0" smtClean="0"/>
              <a:t>Is program meeting needs of the members?</a:t>
            </a:r>
          </a:p>
          <a:p>
            <a:pPr lvl="2"/>
            <a:r>
              <a:rPr lang="en-US" dirty="0" smtClean="0"/>
              <a:t>Are the members using the program? Why/Why not?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the Program is Established…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Collect Data</a:t>
            </a:r>
          </a:p>
          <a:p>
            <a:pPr lvl="1"/>
            <a:r>
              <a:rPr lang="en-US" dirty="0" smtClean="0"/>
              <a:t>Baseline data collection is essential to future benchmark and comparison data.</a:t>
            </a:r>
          </a:p>
          <a:p>
            <a:pPr lvl="1"/>
            <a:r>
              <a:rPr lang="en-US" dirty="0" smtClean="0"/>
              <a:t>The value of future cost-benefit support needs good baseline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the Program is Established…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Meet and Review Program Regularly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is essential the program be reviewed periodically to measure progress, evaluate effectiveness, and ensure the objectives of the program are still valid.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 information from evaluations will help identify program strengths and areas for improvement.</a:t>
            </a:r>
          </a:p>
          <a:p>
            <a:pPr lvl="2"/>
            <a:endParaRPr lang="en-US" dirty="0"/>
          </a:p>
        </p:txBody>
      </p:sp>
      <p:pic>
        <p:nvPicPr>
          <p:cNvPr id="7" name="Content Placeholder 6" descr="100_10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2212848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PFT Manual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9600" y="1752601"/>
            <a:ext cx="2209800" cy="3255505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Mission Statement and Goals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Scope of Practice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Conduct and Demeanor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Sample Exercise Programs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Resources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Assessment Forms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CD’s/DVD’s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5" name="Picture Placeholder 4" descr="100_130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420000">
            <a:off x="3865771" y="1532038"/>
            <a:ext cx="4217405" cy="3622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Certification/C.E.C.’s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Initial certification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IAFF/IAFC/American Council on Exercise PFT Program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5 day course</a:t>
            </a:r>
          </a:p>
          <a:p>
            <a:pPr lvl="2"/>
            <a:r>
              <a:rPr lang="en-US" dirty="0" smtClean="0"/>
              <a:t>Students are trained in:</a:t>
            </a:r>
          </a:p>
          <a:p>
            <a:pPr lvl="3"/>
            <a:r>
              <a:rPr lang="en-US" dirty="0" smtClean="0"/>
              <a:t>Anatomy			</a:t>
            </a:r>
          </a:p>
          <a:p>
            <a:pPr lvl="3"/>
            <a:r>
              <a:rPr lang="en-US" dirty="0" smtClean="0"/>
              <a:t>Kinesiology</a:t>
            </a:r>
          </a:p>
          <a:p>
            <a:pPr lvl="3"/>
            <a:r>
              <a:rPr lang="en-US" dirty="0" smtClean="0"/>
              <a:t>Exercise Physiology</a:t>
            </a:r>
          </a:p>
          <a:p>
            <a:pPr lvl="3"/>
            <a:r>
              <a:rPr lang="en-US" dirty="0" smtClean="0"/>
              <a:t>Exercise Programming</a:t>
            </a:r>
          </a:p>
          <a:p>
            <a:pPr lvl="3"/>
            <a:r>
              <a:rPr lang="en-US" dirty="0" smtClean="0"/>
              <a:t>Nutrition</a:t>
            </a:r>
          </a:p>
          <a:p>
            <a:pPr lvl="3"/>
            <a:r>
              <a:rPr lang="en-US" dirty="0" smtClean="0"/>
              <a:t>Exercise techniques</a:t>
            </a:r>
          </a:p>
          <a:p>
            <a:pPr lvl="3"/>
            <a:r>
              <a:rPr lang="en-US" dirty="0" smtClean="0"/>
              <a:t>Fire service specific knowledge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Find information about class at www.iaff.org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 descr="examda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1" y="3200401"/>
            <a:ext cx="3682148" cy="208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Certification/CEC’s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CEC’s</a:t>
            </a:r>
          </a:p>
          <a:p>
            <a:pPr lvl="1"/>
            <a:r>
              <a:rPr lang="en-US" dirty="0" smtClean="0"/>
              <a:t>Must obtain every 2 years for recertification</a:t>
            </a:r>
          </a:p>
          <a:p>
            <a:pPr lvl="1"/>
            <a:r>
              <a:rPr lang="en-US" dirty="0" smtClean="0"/>
              <a:t>Obtained by:</a:t>
            </a:r>
          </a:p>
          <a:p>
            <a:pPr lvl="2"/>
            <a:r>
              <a:rPr lang="en-US" dirty="0" smtClean="0"/>
              <a:t>Attending conferences</a:t>
            </a:r>
          </a:p>
          <a:p>
            <a:pPr lvl="2"/>
            <a:r>
              <a:rPr lang="en-US" dirty="0" smtClean="0"/>
              <a:t>In-house classes</a:t>
            </a:r>
          </a:p>
          <a:p>
            <a:pPr lvl="2"/>
            <a:r>
              <a:rPr lang="en-US" dirty="0" smtClean="0"/>
              <a:t>Monthly fitness magazine quizzes</a:t>
            </a:r>
          </a:p>
        </p:txBody>
      </p:sp>
      <p:pic>
        <p:nvPicPr>
          <p:cNvPr id="4" name="Picture 3" descr="FIT-M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724400"/>
            <a:ext cx="2819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Areas for PFT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Prior to being hired:</a:t>
            </a:r>
          </a:p>
          <a:p>
            <a:pPr lvl="1"/>
            <a:r>
              <a:rPr lang="en-US" dirty="0" smtClean="0"/>
              <a:t>Job Fairs/Recruitment</a:t>
            </a:r>
          </a:p>
          <a:p>
            <a:pPr lvl="1"/>
            <a:r>
              <a:rPr lang="en-US" dirty="0" smtClean="0"/>
              <a:t>CPAT Mentoring</a:t>
            </a:r>
          </a:p>
          <a:p>
            <a:pPr lvl="1"/>
            <a:r>
              <a:rPr lang="en-US" dirty="0" smtClean="0"/>
              <a:t>CPAT Proctors</a:t>
            </a:r>
          </a:p>
          <a:p>
            <a:pPr lvl="1"/>
            <a:r>
              <a:rPr lang="en-US" dirty="0" smtClean="0"/>
              <a:t>Pre-Recruit School Training Program</a:t>
            </a:r>
            <a:endParaRPr lang="en-US" dirty="0"/>
          </a:p>
        </p:txBody>
      </p:sp>
      <p:pic>
        <p:nvPicPr>
          <p:cNvPr id="5" name="Content Placeholder 4" descr="Pictur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057400"/>
            <a:ext cx="3527429" cy="384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Areas for PFT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Recruit Training</a:t>
            </a:r>
          </a:p>
          <a:p>
            <a:pPr lvl="1"/>
            <a:r>
              <a:rPr lang="en-US" dirty="0" smtClean="0"/>
              <a:t>Daily PT training during probie school.</a:t>
            </a:r>
          </a:p>
          <a:p>
            <a:pPr lvl="1"/>
            <a:r>
              <a:rPr lang="en-US" dirty="0" smtClean="0"/>
              <a:t>Fitness assessments throughout probie school to show progress.</a:t>
            </a:r>
          </a:p>
          <a:p>
            <a:pPr lvl="1"/>
            <a:r>
              <a:rPr lang="en-US" dirty="0" smtClean="0"/>
              <a:t>Family day.</a:t>
            </a:r>
          </a:p>
          <a:p>
            <a:pPr lvl="1"/>
            <a:r>
              <a:rPr lang="en-US" dirty="0" smtClean="0"/>
              <a:t>Mentoring program following graduation.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Getting Started…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 mission statement and goals.</a:t>
            </a:r>
          </a:p>
          <a:p>
            <a:r>
              <a:rPr lang="en-US" dirty="0" smtClean="0"/>
              <a:t>Determine areas of use and number of PFT’s required.</a:t>
            </a:r>
          </a:p>
          <a:p>
            <a:r>
              <a:rPr lang="en-US" dirty="0" smtClean="0"/>
              <a:t>PFT Selection</a:t>
            </a:r>
          </a:p>
          <a:p>
            <a:r>
              <a:rPr lang="en-US" dirty="0" smtClean="0"/>
              <a:t>Time requirements or demands of PFT’s.</a:t>
            </a:r>
          </a:p>
          <a:p>
            <a:r>
              <a:rPr lang="en-US" dirty="0" smtClean="0"/>
              <a:t>Develop a budget.</a:t>
            </a:r>
          </a:p>
          <a:p>
            <a:r>
              <a:rPr lang="en-US" dirty="0" smtClean="0"/>
              <a:t>Determine available funding.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Areas for PFT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Incumbent Firefighter Training</a:t>
            </a:r>
          </a:p>
          <a:p>
            <a:pPr lvl="1"/>
            <a:r>
              <a:rPr lang="en-US" dirty="0" smtClean="0"/>
              <a:t>Fitness assessments.</a:t>
            </a:r>
          </a:p>
          <a:p>
            <a:pPr lvl="1"/>
            <a:r>
              <a:rPr lang="en-US" dirty="0" smtClean="0"/>
              <a:t>Personalized exercise programs/nutritional advice.</a:t>
            </a:r>
          </a:p>
          <a:p>
            <a:pPr lvl="1"/>
            <a:r>
              <a:rPr lang="en-US" dirty="0" smtClean="0"/>
              <a:t>Station visits.</a:t>
            </a:r>
          </a:p>
          <a:p>
            <a:pPr lvl="1"/>
            <a:r>
              <a:rPr lang="en-US" dirty="0" smtClean="0"/>
              <a:t>Shift workouts.</a:t>
            </a:r>
          </a:p>
          <a:p>
            <a:pPr lvl="1"/>
            <a:r>
              <a:rPr lang="en-US" dirty="0" smtClean="0"/>
              <a:t>Fitness classes.</a:t>
            </a:r>
          </a:p>
          <a:p>
            <a:pPr lvl="1"/>
            <a:r>
              <a:rPr lang="en-US" dirty="0" smtClean="0"/>
              <a:t>New equipment instruction.</a:t>
            </a:r>
          </a:p>
          <a:p>
            <a:pPr lvl="1"/>
            <a:r>
              <a:rPr lang="en-US" dirty="0" smtClean="0"/>
              <a:t>Incumbent testing.</a:t>
            </a:r>
          </a:p>
          <a:p>
            <a:pPr lvl="1"/>
            <a:r>
              <a:rPr lang="en-US" dirty="0" smtClean="0"/>
              <a:t>Fitness Challenge.</a:t>
            </a:r>
          </a:p>
        </p:txBody>
      </p:sp>
      <p:pic>
        <p:nvPicPr>
          <p:cNvPr id="4" name="Picture 3" descr="Tampa PFT class pictures 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86200"/>
            <a:ext cx="3535680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Areas of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35480"/>
            <a:ext cx="81534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Equipment maintenance/purchase.</a:t>
            </a:r>
          </a:p>
          <a:p>
            <a:r>
              <a:rPr lang="en-US" dirty="0" smtClean="0"/>
              <a:t>O.S.H. committee member.</a:t>
            </a:r>
          </a:p>
          <a:p>
            <a:r>
              <a:rPr lang="en-US" dirty="0" smtClean="0"/>
              <a:t>Officer training.</a:t>
            </a:r>
          </a:p>
          <a:p>
            <a:r>
              <a:rPr lang="en-US" dirty="0" smtClean="0"/>
              <a:t>Program design (civilian employees, families)</a:t>
            </a:r>
          </a:p>
          <a:p>
            <a:r>
              <a:rPr lang="en-US" dirty="0" smtClean="0"/>
              <a:t>Workout books for stations.</a:t>
            </a:r>
          </a:p>
          <a:p>
            <a:r>
              <a:rPr lang="en-US" dirty="0" smtClean="0"/>
              <a:t>Newsletter</a:t>
            </a:r>
          </a:p>
          <a:p>
            <a:r>
              <a:rPr lang="en-US" dirty="0" smtClean="0"/>
              <a:t>Q&amp;A on department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Keeping the PFT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Give them ownership of program</a:t>
            </a:r>
          </a:p>
          <a:p>
            <a:r>
              <a:rPr lang="en-US" dirty="0" smtClean="0"/>
              <a:t>Assign Project</a:t>
            </a:r>
          </a:p>
          <a:p>
            <a:r>
              <a:rPr lang="en-US" dirty="0" smtClean="0"/>
              <a:t>Send to conferences/classes</a:t>
            </a:r>
          </a:p>
          <a:p>
            <a:r>
              <a:rPr lang="en-US" dirty="0" smtClean="0"/>
              <a:t>Uniforms</a:t>
            </a:r>
          </a:p>
          <a:p>
            <a:r>
              <a:rPr lang="en-US" dirty="0" smtClean="0"/>
              <a:t>Purchase resources for the </a:t>
            </a:r>
          </a:p>
          <a:p>
            <a:pPr>
              <a:buNone/>
            </a:pPr>
            <a:r>
              <a:rPr lang="en-US" dirty="0" smtClean="0"/>
              <a:t>    PFT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Keys to a Successful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Proper Personnel Selection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P.R. for the program</a:t>
            </a:r>
          </a:p>
          <a:p>
            <a:pPr lvl="1"/>
            <a:r>
              <a:rPr lang="en-US" dirty="0" smtClean="0"/>
              <a:t>Pictures and bios of PFT’s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Stay Current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 Visible</a:t>
            </a:r>
          </a:p>
          <a:p>
            <a:pPr lvl="1"/>
            <a:r>
              <a:rPr lang="en-US" dirty="0" smtClean="0"/>
              <a:t>Station visits</a:t>
            </a:r>
          </a:p>
          <a:p>
            <a:endParaRPr lang="en-US" dirty="0" smtClean="0"/>
          </a:p>
          <a:p>
            <a:r>
              <a:rPr lang="en-US" dirty="0" smtClean="0"/>
              <a:t>Be Professional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&amp;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Ron Gemsheim</a:t>
            </a:r>
          </a:p>
          <a:p>
            <a:pPr lvl="1"/>
            <a:r>
              <a:rPr lang="en-US" dirty="0" smtClean="0"/>
              <a:t>Captain, Fairfax County (Va.) Fire &amp; Rescue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Ian Crosby</a:t>
            </a:r>
          </a:p>
          <a:p>
            <a:pPr lvl="1"/>
            <a:r>
              <a:rPr lang="en-US" dirty="0" smtClean="0"/>
              <a:t>Wellness Coordinator, Calgary (Ca.) Fire Department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George Cruz</a:t>
            </a:r>
          </a:p>
          <a:p>
            <a:pPr lvl="1"/>
            <a:r>
              <a:rPr lang="en-US" dirty="0" smtClean="0"/>
              <a:t>Captain, L.A. County Fire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 Mission Statement and Goals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Mission Statement </a:t>
            </a:r>
          </a:p>
          <a:p>
            <a:pPr lvl="2"/>
            <a:r>
              <a:rPr lang="en-US" dirty="0" smtClean="0"/>
              <a:t>Description of the program’s purpose that is clear, direct, and keeps the PFT’s focused within the scope of the program.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 smtClean="0"/>
              <a:t>Something to be accomplished to keep the program moving forward.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Determine Areas of Use and Number of PFT’s Required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Areas of use</a:t>
            </a:r>
          </a:p>
          <a:p>
            <a:pPr lvl="2"/>
            <a:r>
              <a:rPr lang="en-US" dirty="0" smtClean="0"/>
              <a:t>How will the PFT’s be used in the program?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Number of PFT’s needed</a:t>
            </a:r>
          </a:p>
          <a:p>
            <a:pPr lvl="2"/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Workload</a:t>
            </a:r>
          </a:p>
          <a:p>
            <a:pPr lvl="2"/>
            <a:r>
              <a:rPr lang="en-US" dirty="0" smtClean="0"/>
              <a:t>Number of personnel in your department</a:t>
            </a:r>
          </a:p>
          <a:p>
            <a:pPr lvl="2"/>
            <a:r>
              <a:rPr lang="en-US" dirty="0" smtClean="0"/>
              <a:t>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PFT Selection</a:t>
            </a:r>
          </a:p>
          <a:p>
            <a:pPr lvl="1"/>
            <a:r>
              <a:rPr lang="en-US" dirty="0" smtClean="0"/>
              <a:t>Personality</a:t>
            </a:r>
          </a:p>
          <a:p>
            <a:pPr lvl="1"/>
            <a:r>
              <a:rPr lang="en-US" dirty="0" smtClean="0"/>
              <a:t>Previous Training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Diversity</a:t>
            </a:r>
            <a:endParaRPr lang="en-US" dirty="0"/>
          </a:p>
        </p:txBody>
      </p:sp>
      <p:pic>
        <p:nvPicPr>
          <p:cNvPr id="4" name="Picture 3" descr="Tampa PFT class pictures 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514600"/>
            <a:ext cx="4724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 Requirements or Demands of PFT’s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will be required of them once accepted to the program?</a:t>
            </a:r>
          </a:p>
          <a:p>
            <a:pPr lvl="2"/>
            <a:r>
              <a:rPr lang="en-US" dirty="0" smtClean="0"/>
              <a:t>Participation Areas/Time</a:t>
            </a:r>
          </a:p>
          <a:p>
            <a:pPr lvl="2"/>
            <a:r>
              <a:rPr lang="en-US" dirty="0" smtClean="0"/>
              <a:t>Committees</a:t>
            </a:r>
          </a:p>
          <a:p>
            <a:pPr lvl="2"/>
            <a:r>
              <a:rPr lang="en-US" dirty="0" smtClean="0"/>
              <a:t>CEC’s (On own time or FD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Develop a Budget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Develop based on your long term goals and objectives.</a:t>
            </a:r>
          </a:p>
          <a:p>
            <a:pPr lvl="2"/>
            <a:r>
              <a:rPr lang="en-US" dirty="0" smtClean="0"/>
              <a:t>Certification</a:t>
            </a:r>
          </a:p>
          <a:p>
            <a:pPr lvl="2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Overtime</a:t>
            </a:r>
          </a:p>
          <a:p>
            <a:pPr lvl="2"/>
            <a:r>
              <a:rPr lang="en-US" dirty="0" smtClean="0"/>
              <a:t>Training (CEC’s, conferences)</a:t>
            </a:r>
          </a:p>
          <a:p>
            <a:pPr lvl="2"/>
            <a:r>
              <a:rPr lang="en-US" dirty="0" smtClean="0"/>
              <a:t>Uniforms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Can be implemented in Stages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Determine Available Funding</a:t>
            </a:r>
          </a:p>
          <a:p>
            <a:pPr lvl="1"/>
            <a:r>
              <a:rPr lang="en-US" dirty="0" smtClean="0"/>
              <a:t>Work with city council to secure funding for the program.</a:t>
            </a:r>
          </a:p>
          <a:p>
            <a:pPr lvl="2"/>
            <a:r>
              <a:rPr lang="en-US" dirty="0" smtClean="0"/>
              <a:t>“Matching fund” program</a:t>
            </a:r>
          </a:p>
          <a:p>
            <a:pPr lvl="2"/>
            <a:r>
              <a:rPr lang="en-US" dirty="0" smtClean="0"/>
              <a:t>Cost savings of program (Risk Management)</a:t>
            </a:r>
          </a:p>
          <a:p>
            <a:pPr lvl="1"/>
            <a:r>
              <a:rPr lang="en-US" dirty="0" smtClean="0"/>
              <a:t>Consider teaming up with other Fire Departments (Regionalize)</a:t>
            </a:r>
          </a:p>
          <a:p>
            <a:pPr lvl="1"/>
            <a:r>
              <a:rPr lang="en-US" dirty="0" smtClean="0"/>
              <a:t>Grant Funding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hlinkClick r:id="rId3"/>
              </a:rPr>
              <a:t>www.firegrantsupport.com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Seek out additional information and approaches used by other departments.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After the Program is Established…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 an implementation strategy.</a:t>
            </a:r>
          </a:p>
          <a:p>
            <a:r>
              <a:rPr lang="en-US" dirty="0" smtClean="0"/>
              <a:t>Internal education/marketing.</a:t>
            </a:r>
          </a:p>
          <a:p>
            <a:r>
              <a:rPr lang="en-US" dirty="0" smtClean="0"/>
              <a:t>Monitor progress.</a:t>
            </a:r>
          </a:p>
          <a:p>
            <a:r>
              <a:rPr lang="en-US" dirty="0" smtClean="0"/>
              <a:t>Collect Data.</a:t>
            </a:r>
          </a:p>
          <a:p>
            <a:r>
              <a:rPr lang="en-US" dirty="0" smtClean="0"/>
              <a:t>Meet and review program regularly.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634</TotalTime>
  <Words>947</Words>
  <Application>Microsoft Office PowerPoint</Application>
  <PresentationFormat>On-screen Show (4:3)</PresentationFormat>
  <Paragraphs>266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Managing Peer Fitness Trainers in your Department</vt:lpstr>
      <vt:lpstr>Getting Started…</vt:lpstr>
      <vt:lpstr>Getting Started</vt:lpstr>
      <vt:lpstr>Getting Started</vt:lpstr>
      <vt:lpstr>Getting Started</vt:lpstr>
      <vt:lpstr>Getting Started</vt:lpstr>
      <vt:lpstr>Getting Started</vt:lpstr>
      <vt:lpstr>Getting Started</vt:lpstr>
      <vt:lpstr>After the Program is Established…</vt:lpstr>
      <vt:lpstr>After the Program is Established…</vt:lpstr>
      <vt:lpstr>After the Program is Established…</vt:lpstr>
      <vt:lpstr>After the Program is Established…</vt:lpstr>
      <vt:lpstr>After the Program is Established…</vt:lpstr>
      <vt:lpstr>After the Program is Established…</vt:lpstr>
      <vt:lpstr>PFT Manual</vt:lpstr>
      <vt:lpstr>Certification/C.E.C.’s</vt:lpstr>
      <vt:lpstr>Certification/CEC’s (cont.)</vt:lpstr>
      <vt:lpstr>Areas for PFT Involvement</vt:lpstr>
      <vt:lpstr>Areas for PFT Involvement</vt:lpstr>
      <vt:lpstr>Areas for PFT Involvement</vt:lpstr>
      <vt:lpstr>Other Areas of Involvement</vt:lpstr>
      <vt:lpstr>Keeping the PFT Motivated</vt:lpstr>
      <vt:lpstr>Keys to a Successful Program</vt:lpstr>
      <vt:lpstr>Questions &amp; Answer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PFT’s in your Department</dc:title>
  <dc:creator>Ron Gemsheim</dc:creator>
  <cp:lastModifiedBy>cfulton</cp:lastModifiedBy>
  <cp:revision>86</cp:revision>
  <dcterms:created xsi:type="dcterms:W3CDTF">2009-05-14T19:29:17Z</dcterms:created>
  <dcterms:modified xsi:type="dcterms:W3CDTF">2009-12-09T20:25:19Z</dcterms:modified>
</cp:coreProperties>
</file>